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705" r:id="rId2"/>
  </p:sldMasterIdLst>
  <p:notesMasterIdLst>
    <p:notesMasterId r:id="rId28"/>
  </p:notesMasterIdLst>
  <p:handoutMasterIdLst>
    <p:handoutMasterId r:id="rId29"/>
  </p:handoutMasterIdLst>
  <p:sldIdLst>
    <p:sldId id="400" r:id="rId3"/>
    <p:sldId id="433" r:id="rId4"/>
    <p:sldId id="427" r:id="rId5"/>
    <p:sldId id="411" r:id="rId6"/>
    <p:sldId id="412" r:id="rId7"/>
    <p:sldId id="413" r:id="rId8"/>
    <p:sldId id="414" r:id="rId9"/>
    <p:sldId id="425" r:id="rId10"/>
    <p:sldId id="415" r:id="rId11"/>
    <p:sldId id="416" r:id="rId12"/>
    <p:sldId id="417" r:id="rId13"/>
    <p:sldId id="418" r:id="rId14"/>
    <p:sldId id="419" r:id="rId15"/>
    <p:sldId id="428" r:id="rId16"/>
    <p:sldId id="420" r:id="rId17"/>
    <p:sldId id="421" r:id="rId18"/>
    <p:sldId id="422" r:id="rId19"/>
    <p:sldId id="431" r:id="rId20"/>
    <p:sldId id="423" r:id="rId21"/>
    <p:sldId id="424" r:id="rId22"/>
    <p:sldId id="432" r:id="rId23"/>
    <p:sldId id="429" r:id="rId24"/>
    <p:sldId id="430" r:id="rId25"/>
    <p:sldId id="434" r:id="rId26"/>
    <p:sldId id="260" r:id="rId27"/>
  </p:sldIdLst>
  <p:sldSz cx="9144000" cy="6858000" type="screen4x3"/>
  <p:notesSz cx="6797675" cy="98742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6600"/>
    <a:srgbClr val="05AF32"/>
    <a:srgbClr val="009E00"/>
    <a:srgbClr val="99CC00"/>
    <a:srgbClr val="8BBC00"/>
    <a:srgbClr val="7FAC00"/>
    <a:srgbClr val="23918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4" autoAdjust="0"/>
    <p:restoredTop sz="93990" autoAdjust="0"/>
  </p:normalViewPr>
  <p:slideViewPr>
    <p:cSldViewPr>
      <p:cViewPr>
        <p:scale>
          <a:sx n="100" d="100"/>
          <a:sy n="100" d="100"/>
        </p:scale>
        <p:origin x="-36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78"/>
      </p:cViewPr>
      <p:guideLst>
        <p:guide orient="horz" pos="3111"/>
        <p:guide pos="2142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isd\&#48148;&#53461;%20&#54868;&#47732;\&#50629;&#47924;\2.%20EBI\EBI&#51089;&#49457;\&#48372;&#44256;&#49436;&#50857;%20EBI_ASIAto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9.4318076329713965E-2"/>
          <c:y val="3.6404574701490201E-2"/>
          <c:w val="0.90568196984283755"/>
          <c:h val="0.8586537758567595"/>
        </c:manualLayout>
      </c:layout>
      <c:barChart>
        <c:barDir val="col"/>
        <c:grouping val="clustered"/>
        <c:ser>
          <c:idx val="0"/>
          <c:order val="0"/>
          <c:dLbls>
            <c:dLbl>
              <c:idx val="10"/>
              <c:layout/>
              <c:tx>
                <c:rich>
                  <a:bodyPr/>
                  <a:lstStyle/>
                  <a:p>
                    <a:pPr>
                      <a:defRPr sz="1400">
                        <a:latin typeface="휴먼둥근헤드라인" pitchFamily="18" charset="-127"/>
                        <a:ea typeface="휴먼둥근헤드라인" pitchFamily="18" charset="-127"/>
                      </a:defRPr>
                    </a:pPr>
                    <a:r>
                      <a:rPr lang="en-US" altLang="en-US" sz="1400" dirty="0" smtClean="0">
                        <a:latin typeface="휴먼둥근헤드라인" pitchFamily="18" charset="-127"/>
                        <a:ea typeface="휴먼둥근헤드라인" pitchFamily="18" charset="-127"/>
                      </a:rPr>
                      <a:t>797</a:t>
                    </a:r>
                    <a:endParaRPr lang="en-US" altLang="en-US" sz="1400" dirty="0">
                      <a:latin typeface="휴먼둥근헤드라인" pitchFamily="18" charset="-127"/>
                      <a:ea typeface="휴먼둥근헤드라인" pitchFamily="18" charset="-127"/>
                    </a:endParaRPr>
                  </a:p>
                </c:rich>
              </c:tx>
              <c:spPr/>
              <c:showVal val="1"/>
            </c:dLbl>
            <c:dLbl>
              <c:idx val="20"/>
              <c:layout>
                <c:manualLayout>
                  <c:x val="-3.7426638631069273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휴먼둥근헤드라인" pitchFamily="18" charset="-127"/>
                        <a:ea typeface="휴먼둥근헤드라인" pitchFamily="18" charset="-127"/>
                      </a:defRPr>
                    </a:pPr>
                    <a:r>
                      <a:rPr lang="en-US" altLang="en-US" sz="1200" dirty="0" smtClean="0">
                        <a:latin typeface="휴먼둥근헤드라인" pitchFamily="18" charset="-127"/>
                        <a:ea typeface="휴먼둥근헤드라인" pitchFamily="18" charset="-127"/>
                      </a:rPr>
                      <a:t>1,087</a:t>
                    </a:r>
                    <a:endParaRPr lang="en-US" altLang="en-US" sz="1200" dirty="0">
                      <a:latin typeface="휴먼둥근헤드라인" pitchFamily="18" charset="-127"/>
                      <a:ea typeface="휴먼둥근헤드라인" pitchFamily="18" charset="-127"/>
                    </a:endParaRPr>
                  </a:p>
                </c:rich>
              </c:tx>
              <c:spPr/>
              <c:showVal val="1"/>
            </c:dLbl>
            <c:delete val="1"/>
          </c:dLbls>
          <c:cat>
            <c:numRef>
              <c:f>첨부도표!$C$2:$W$2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첨부도표!$C$3:$W$3</c:f>
              <c:numCache>
                <c:formatCode>0</c:formatCode>
                <c:ptCount val="21"/>
                <c:pt idx="0">
                  <c:v>544.40764478280221</c:v>
                </c:pt>
                <c:pt idx="1">
                  <c:v>557.21553891059853</c:v>
                </c:pt>
                <c:pt idx="2">
                  <c:v>578.25936779735025</c:v>
                </c:pt>
                <c:pt idx="3">
                  <c:v>602.5030913335346</c:v>
                </c:pt>
                <c:pt idx="4">
                  <c:v>638.59467270167352</c:v>
                </c:pt>
                <c:pt idx="5" formatCode="0.0">
                  <c:v>671.17321678016924</c:v>
                </c:pt>
                <c:pt idx="6" formatCode="0.0">
                  <c:v>711.92492607229542</c:v>
                </c:pt>
                <c:pt idx="7" formatCode="0.0">
                  <c:v>757.91747321649302</c:v>
                </c:pt>
                <c:pt idx="8" formatCode="0.0">
                  <c:v>782.37788490270293</c:v>
                </c:pt>
                <c:pt idx="9" formatCode="0.0">
                  <c:v>772.45890540866651</c:v>
                </c:pt>
                <c:pt idx="10" formatCode="0.0">
                  <c:v>796.73076417108803</c:v>
                </c:pt>
                <c:pt idx="11" formatCode="0.0">
                  <c:v>822.0463178718029</c:v>
                </c:pt>
                <c:pt idx="12" formatCode="0.0">
                  <c:v>848.57258996117355</c:v>
                </c:pt>
                <c:pt idx="13" formatCode="0.0">
                  <c:v>876.39137458641358</c:v>
                </c:pt>
                <c:pt idx="14" formatCode="0.0">
                  <c:v>905.59107596984984</c:v>
                </c:pt>
                <c:pt idx="15" formatCode="0.0">
                  <c:v>936.26728711219687</c:v>
                </c:pt>
                <c:pt idx="16" formatCode="0.0">
                  <c:v>963.88991304302681</c:v>
                </c:pt>
                <c:pt idx="17" formatCode="0.0">
                  <c:v>992.66102612530926</c:v>
                </c:pt>
                <c:pt idx="18" formatCode="0.0">
                  <c:v>1022.6439659066785</c:v>
                </c:pt>
                <c:pt idx="19" formatCode="0.0">
                  <c:v>1053.9061439112231</c:v>
                </c:pt>
                <c:pt idx="20" formatCode="0.0">
                  <c:v>1086.5193244575999</c:v>
                </c:pt>
              </c:numCache>
            </c:numRef>
          </c:val>
        </c:ser>
        <c:axId val="76981760"/>
        <c:axId val="76983296"/>
      </c:barChart>
      <c:catAx>
        <c:axId val="76981760"/>
        <c:scaling>
          <c:orientation val="minMax"/>
        </c:scaling>
        <c:axPos val="b"/>
        <c:numFmt formatCode="General" sourceLinked="0"/>
        <c:tickLblPos val="nextTo"/>
        <c:txPr>
          <a:bodyPr rot="-5400000" vert="horz"/>
          <a:lstStyle/>
          <a:p>
            <a:pPr>
              <a:defRPr/>
            </a:pPr>
            <a:endParaRPr lang="ko-KR"/>
          </a:p>
        </c:txPr>
        <c:crossAx val="76983296"/>
        <c:crosses val="autoZero"/>
        <c:auto val="1"/>
        <c:lblAlgn val="ctr"/>
        <c:lblOffset val="100"/>
        <c:tickLblSkip val="1"/>
      </c:catAx>
      <c:valAx>
        <c:axId val="76983296"/>
        <c:scaling>
          <c:orientation val="minMax"/>
        </c:scaling>
        <c:axPos val="l"/>
        <c:numFmt formatCode="0" sourceLinked="1"/>
        <c:tickLblPos val="nextTo"/>
        <c:crossAx val="76981760"/>
        <c:crosses val="autoZero"/>
        <c:crossBetween val="between"/>
      </c:valAx>
      <c:spPr>
        <a:solidFill>
          <a:schemeClr val="bg1"/>
        </a:solidFill>
        <a:ln w="3175">
          <a:solidFill>
            <a:schemeClr val="tx1">
              <a:lumMod val="50000"/>
              <a:lumOff val="50000"/>
              <a:alpha val="81000"/>
            </a:schemeClr>
          </a:solidFill>
        </a:ln>
      </c:spPr>
    </c:plotArea>
    <c:plotVisOnly val="1"/>
  </c:chart>
  <c:spPr>
    <a:ln w="0"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4186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4186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r">
              <a:defRPr sz="1200"/>
            </a:lvl1pPr>
          </a:lstStyle>
          <a:p>
            <a:fld id="{C8B0D005-6988-40B8-8BB6-2560BBBB177A}" type="datetimeFigureOut">
              <a:rPr lang="ko-KR" altLang="en-US" smtClean="0"/>
              <a:pPr/>
              <a:t>2011-05-25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378486"/>
            <a:ext cx="2946400" cy="494186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9" y="9378486"/>
            <a:ext cx="2946400" cy="494186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r">
              <a:defRPr sz="1200"/>
            </a:lvl1pPr>
          </a:lstStyle>
          <a:p>
            <a:fld id="{FE73637B-FFF1-415D-B919-35C7CAFA10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4186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4186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7825A64-BE0A-493E-8043-2D1FC1A3F5E8}" type="datetimeFigureOut">
              <a:rPr lang="ko-KR" altLang="en-US"/>
              <a:pPr>
                <a:defRPr/>
              </a:pPr>
              <a:t>2011-05-25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5" tIns="45568" rIns="91135" bIns="45568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1" y="4690823"/>
            <a:ext cx="5438775" cy="4442939"/>
          </a:xfrm>
          <a:prstGeom prst="rect">
            <a:avLst/>
          </a:prstGeom>
        </p:spPr>
        <p:txBody>
          <a:bodyPr vert="horz" lIns="91135" tIns="45568" rIns="91135" bIns="45568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8486"/>
            <a:ext cx="2946400" cy="494186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9" y="9378486"/>
            <a:ext cx="2946400" cy="494186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9EC16FF-2721-4F5F-A853-596B0E1FAF3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58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A3D534-57E7-4DE0-AC9C-972E7C45A54D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839" indent="-227839"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140F6-D1BC-4D3B-9FD6-7CDC0EE751C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839" indent="-227839"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140F6-D1BC-4D3B-9FD6-7CDC0EE751C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839" indent="-227839"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140F6-D1BC-4D3B-9FD6-7CDC0EE751C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839" indent="-227839"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140F6-D1BC-4D3B-9FD6-7CDC0EE751C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839" indent="-227839"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140F6-D1BC-4D3B-9FD6-7CDC0EE751C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839" indent="-227839"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140F6-D1BC-4D3B-9FD6-7CDC0EE751C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839" indent="-227839"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140F6-D1BC-4D3B-9FD6-7CDC0EE751C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839" indent="-227839"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140F6-D1BC-4D3B-9FD6-7CDC0EE751C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839" indent="-227839"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140F6-D1BC-4D3B-9FD6-7CDC0EE751C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839" indent="-227839"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140F6-D1BC-4D3B-9FD6-7CDC0EE751C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839" indent="-227839"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140F6-D1BC-4D3B-9FD6-7CDC0EE751C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839" indent="-227839"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140F6-D1BC-4D3B-9FD6-7CDC0EE751C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839" indent="-227839"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140F6-D1BC-4D3B-9FD6-7CDC0EE751C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839" indent="-227839"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140F6-D1BC-4D3B-9FD6-7CDC0EE751C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839" indent="-227839"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140F6-D1BC-4D3B-9FD6-7CDC0EE751C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839" indent="-227839"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140F6-D1BC-4D3B-9FD6-7CDC0EE751C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839" indent="-227839"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140F6-D1BC-4D3B-9FD6-7CDC0EE751C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839" indent="-227839"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140F6-D1BC-4D3B-9FD6-7CDC0EE751C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839" indent="-227839"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140F6-D1BC-4D3B-9FD6-7CDC0EE751C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839" indent="-227839"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140F6-D1BC-4D3B-9FD6-7CDC0EE751C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839" indent="-227839"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140F6-D1BC-4D3B-9FD6-7CDC0EE751C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유명숙\Desktop\1.png"/>
          <p:cNvPicPr>
            <a:picLocks noChangeAspect="1" noChangeArrowheads="1"/>
          </p:cNvPicPr>
          <p:nvPr userDrawn="1"/>
        </p:nvPicPr>
        <p:blipFill>
          <a:blip r:embed="rId2" cstate="print"/>
          <a:srcRect l="4239" t="1022" r="13034" b="1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D:\비토피티\vito_작업\201007\201007_작업\20100714\714-1-4.png"/>
          <p:cNvPicPr>
            <a:picLocks noChangeAspect="1" noChangeArrowheads="1"/>
          </p:cNvPicPr>
          <p:nvPr userDrawn="1"/>
        </p:nvPicPr>
        <p:blipFill>
          <a:blip r:embed="rId3" cstate="print"/>
          <a:srcRect l="33214" t="33073"/>
          <a:stretch>
            <a:fillRect/>
          </a:stretch>
        </p:blipFill>
        <p:spPr bwMode="auto">
          <a:xfrm>
            <a:off x="0" y="0"/>
            <a:ext cx="23495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40648-5B69-41BD-86B7-6A6D042614C5}" type="datetimeFigureOut">
              <a:rPr lang="ko-KR" altLang="en-US"/>
              <a:pPr>
                <a:defRPr/>
              </a:pPr>
              <a:t>2011-05-25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F35A6-8368-44B9-A009-959B3CA537F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4300-5BCB-4550-8EAB-5BE800FA59B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936B4-EDC2-4495-B0D3-B623B1ACB2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75718" y="29821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3DEB2-A3D3-45B0-BC17-0BE6B4CB7B9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E361A-8468-447E-9FA2-0A2FE59507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EBD4D-A6CF-491B-AEB8-26DD8146925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2EA9C-449E-48F6-AD69-4240BA5D66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6826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48A9FE-F590-4AF7-8187-F0B1ED7D2543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FA7AE-F28E-45CD-916E-2A5DDBFA7F9B}" type="datetimeFigureOut">
              <a:rPr lang="ko-KR" altLang="en-US"/>
              <a:pPr>
                <a:defRPr/>
              </a:pPr>
              <a:t>2011-05-25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E861-5D25-401D-880F-40F5BFDEB64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유명숙\Desktop\1.png"/>
          <p:cNvPicPr>
            <a:picLocks noChangeAspect="1" noChangeArrowheads="1"/>
          </p:cNvPicPr>
          <p:nvPr userDrawn="1"/>
        </p:nvPicPr>
        <p:blipFill>
          <a:blip r:embed="rId2" cstate="print"/>
          <a:srcRect l="4239" t="85793" r="13034" b="1566"/>
          <a:stretch>
            <a:fillRect/>
          </a:stretch>
        </p:blipFill>
        <p:spPr bwMode="auto">
          <a:xfrm>
            <a:off x="0" y="-26988"/>
            <a:ext cx="9144000" cy="88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3871913" y="6489700"/>
            <a:ext cx="14208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INSERT LOGO</a:t>
            </a:r>
            <a:endParaRPr kumimoji="0" lang="ko-KR" altLang="en-US" sz="1400" b="1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0" y="908050"/>
            <a:ext cx="9144000" cy="904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52636"/>
            <a:ext cx="8171574" cy="667516"/>
          </a:xfrm>
        </p:spPr>
        <p:txBody>
          <a:bodyPr>
            <a:normAutofit/>
          </a:bodyPr>
          <a:lstStyle>
            <a:lvl1pPr algn="ctr">
              <a:defRPr sz="3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DEF45-FACA-414C-B330-2FB3B6B820E0}" type="datetimeFigureOut">
              <a:rPr lang="ko-KR" altLang="en-US"/>
              <a:pPr>
                <a:defRPr/>
              </a:pPr>
              <a:t>2011-05-25</a:t>
            </a:fld>
            <a:endParaRPr lang="ko-KR" altLang="en-US"/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2277-1FBD-4CC9-871F-F18069C89FCC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유명숙\Desktop\3.png"/>
          <p:cNvPicPr>
            <a:picLocks noChangeAspect="1" noChangeArrowheads="1"/>
          </p:cNvPicPr>
          <p:nvPr userDrawn="1"/>
        </p:nvPicPr>
        <p:blipFill>
          <a:blip r:embed="rId2" cstate="print"/>
          <a:srcRect l="3815" r="12090"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유명숙\Desktop\2.png"/>
          <p:cNvPicPr>
            <a:picLocks noChangeAspect="1" noChangeArrowheads="1"/>
          </p:cNvPicPr>
          <p:nvPr userDrawn="1"/>
        </p:nvPicPr>
        <p:blipFill>
          <a:blip r:embed="rId3" cstate="print"/>
          <a:srcRect l="2213" t="16736" r="4385"/>
          <a:stretch>
            <a:fillRect/>
          </a:stretch>
        </p:blipFill>
        <p:spPr bwMode="auto">
          <a:xfrm>
            <a:off x="0" y="0"/>
            <a:ext cx="91440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CF2B8-0EF0-41E8-B26E-F8375241643E}" type="datetimeFigureOut">
              <a:rPr lang="ko-KR" altLang="en-US"/>
              <a:pPr>
                <a:defRPr/>
              </a:pPr>
              <a:t>2011-05-25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F5BB8-AA48-4371-8EF0-680D1520453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79900" y="6572250"/>
            <a:ext cx="584200" cy="222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1</a:t>
            </a:r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1</a:t>
            </a:r>
            <a:endParaRPr lang="en-US" altLang="ko-KR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D86E-9F52-40B3-AAC5-B3412EB3CB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2504-BC4F-4E45-B5E0-334CB2DD90A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ADD69-6C97-46EB-A21D-E6CCFB495E5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AB1489-C31C-432B-AA99-646F28936352}" type="datetimeFigureOut">
              <a:rPr lang="ko-KR" altLang="en-US"/>
              <a:pPr>
                <a:defRPr/>
              </a:pPr>
              <a:t>2011-05-25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D9380E5-3FA9-40A8-A224-FB164B95DC8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3" r:id="rId3"/>
    <p:sldLayoutId id="2147483704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itchFamily="18" charset="-127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itchFamily="18" charset="-127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itchFamily="18" charset="-127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itchFamily="18" charset="-127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79900" y="6572250"/>
            <a:ext cx="5842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466F5330-B2CA-4203-85F5-1973A553A03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</p:sldLayoutIdLst>
  <p:transition/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reenexport.or.kr/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9979" y="1566837"/>
            <a:ext cx="8521521" cy="1682512"/>
          </a:xfrm>
          <a:prstGeom prst="rect">
            <a:avLst/>
          </a:prstGeom>
          <a:noFill/>
          <a:effectLst/>
        </p:spPr>
        <p:txBody>
          <a:bodyPr anchor="ctr">
            <a:spAutoFit/>
          </a:bodyPr>
          <a:lstStyle/>
          <a:p>
            <a:pPr algn="ctr" fontAlgn="auto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HY견고딕" pitchFamily="18" charset="-127"/>
                <a:cs typeface="Arial" pitchFamily="34" charset="0"/>
              </a:rPr>
              <a:t>환경산업 해외진출 지원 정책</a:t>
            </a:r>
            <a:endParaRPr kumimoji="0" lang="en-US" altLang="ko-KR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HY견고딕" pitchFamily="18" charset="-127"/>
              <a:cs typeface="Arial" pitchFamily="34" charset="0"/>
            </a:endParaRPr>
          </a:p>
          <a:p>
            <a:pPr algn="ctr" fontAlgn="auto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(</a:t>
            </a:r>
            <a:r>
              <a:rPr kumimoji="0" lang="ko-KR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중소환경기업 해외진출 지원 정책 중심</a:t>
            </a:r>
            <a:r>
              <a:rPr kumimoji="0" lang="en-US" altLang="ko-K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)</a:t>
            </a:r>
            <a:endParaRPr kumimoji="0" lang="en-US" altLang="ko-K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6720" y="3721104"/>
            <a:ext cx="221067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HY견고딕" pitchFamily="18" charset="-127"/>
                <a:cs typeface="Arial" pitchFamily="34" charset="0"/>
              </a:rPr>
              <a:t>2011. 5. 25</a:t>
            </a:r>
            <a:endParaRPr kumimoji="0" lang="ko-KR" altLang="en-US" sz="3200" dirty="0">
              <a:latin typeface="+mn-lt"/>
              <a:ea typeface="+mn-ea"/>
            </a:endParaRPr>
          </a:p>
        </p:txBody>
      </p:sp>
      <p:sp>
        <p:nvSpPr>
          <p:cNvPr id="5" name="WordArt 19"/>
          <p:cNvSpPr>
            <a:spLocks noChangeArrowheads="1" noChangeShapeType="1" noTextEdit="1"/>
          </p:cNvSpPr>
          <p:nvPr/>
        </p:nvSpPr>
        <p:spPr bwMode="auto">
          <a:xfrm>
            <a:off x="3487274" y="6152715"/>
            <a:ext cx="2186476" cy="3576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o-KR" altLang="en-US" sz="2800" kern="1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/>
                <a:ea typeface="HY헤드라인M"/>
              </a:rPr>
              <a:t>환경산업팀</a:t>
            </a:r>
            <a:r>
              <a:rPr lang="ko-KR" altLang="en-US" sz="2800" kern="1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/>
                <a:ea typeface="HY헤드라인M"/>
              </a:rPr>
              <a:t> 박연재</a:t>
            </a:r>
            <a:r>
              <a:rPr lang="en-US" altLang="ko-KR" sz="2800" kern="1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/>
                <a:ea typeface="HY헤드라인M"/>
              </a:rPr>
              <a:t> </a:t>
            </a:r>
            <a:r>
              <a:rPr lang="ko-KR" altLang="en-US" sz="2800" kern="1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/>
                <a:ea typeface="HY헤드라인M"/>
              </a:rPr>
              <a:t>과장</a:t>
            </a:r>
            <a:endParaRPr lang="ko-KR" altLang="en-US" sz="2800" kern="1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pic>
        <p:nvPicPr>
          <p:cNvPr id="7" name="그림 4" descr="00.png"/>
          <p:cNvPicPr>
            <a:picLocks noChangeAspect="1"/>
          </p:cNvPicPr>
          <p:nvPr/>
        </p:nvPicPr>
        <p:blipFill>
          <a:blip r:embed="rId3" cstate="print"/>
          <a:srcRect t="78346" b="7352"/>
          <a:stretch>
            <a:fillRect/>
          </a:stretch>
        </p:blipFill>
        <p:spPr bwMode="auto">
          <a:xfrm>
            <a:off x="0" y="52292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제목 7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3. </a:t>
            </a:r>
            <a:r>
              <a:rPr lang="ko-KR" altLang="en-US" dirty="0" smtClean="0"/>
              <a:t>문제점 및 애로사항</a:t>
            </a:r>
            <a:endParaRPr lang="ko-KR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8723376" y="6373368"/>
            <a:ext cx="126120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endParaRPr lang="ko-KR" altLang="en-US" sz="12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133856"/>
            <a:ext cx="3930046" cy="313350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ko-KR" altLang="en-US" b="1" dirty="0" smtClean="0">
                <a:solidFill>
                  <a:schemeClr val="tx2"/>
                </a:solidFill>
              </a:rPr>
              <a:t>■ </a:t>
            </a:r>
            <a:r>
              <a:rPr lang="ko-KR" altLang="en-US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중소 환경기업 수출역량 강화 필요</a:t>
            </a:r>
            <a:endParaRPr lang="ko-KR" altLang="en-US" sz="1400" dirty="0" smtClean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" name="Picture 39" descr="90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605981" y="1141794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813816" y="1572768"/>
            <a:ext cx="7690104" cy="1152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환경분야 사업체 </a:t>
            </a:r>
            <a:r>
              <a:rPr lang="en-US" altLang="ko-KR" sz="1400" dirty="0" smtClean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400" dirty="0" err="1" smtClean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만개소</a:t>
            </a:r>
            <a:r>
              <a:rPr lang="ko-KR" altLang="en-US" sz="1400" dirty="0" smtClean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 가운데 수출기업은 </a:t>
            </a:r>
            <a:r>
              <a:rPr lang="en-US" altLang="ko-KR" sz="1400" dirty="0" smtClean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300</a:t>
            </a:r>
            <a:r>
              <a:rPr lang="ko-KR" altLang="en-US" sz="1400" dirty="0" smtClean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개사에 불과</a:t>
            </a:r>
            <a:endParaRPr lang="en-US" altLang="ko-KR" sz="1400" dirty="0" smtClean="0">
              <a:solidFill>
                <a:schemeClr val="accent6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환경분야 수출기업 연평균 수출실적은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억원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수준으로 초기단계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대형 프로젝트는 대기업 </a:t>
            </a:r>
            <a:r>
              <a:rPr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건설사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중심으로 운영 →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중소기업 수주역량</a:t>
            </a:r>
            <a:r>
              <a:rPr lang="en-US" altLang="ko-KR" sz="1400" dirty="0" smtClean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400" dirty="0" smtClean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자금조달능력 필요 </a:t>
            </a:r>
            <a:endParaRPr lang="ko-KR" altLang="en-US" sz="1400" dirty="0">
              <a:solidFill>
                <a:schemeClr val="accent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2889504"/>
            <a:ext cx="3622270" cy="313350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ko-KR" altLang="en-US" b="1" dirty="0" smtClean="0">
                <a:solidFill>
                  <a:schemeClr val="tx2"/>
                </a:solidFill>
              </a:rPr>
              <a:t>■ </a:t>
            </a:r>
            <a:r>
              <a:rPr lang="ko-KR" altLang="en-US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해외진출 전략거점 다변화 필요</a:t>
            </a:r>
            <a:endParaRPr lang="ko-KR" altLang="en-US" sz="1400" dirty="0" smtClean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7" name="Picture 39" descr="90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605981" y="2897442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>
          <a:xfrm>
            <a:off x="813816" y="3328416"/>
            <a:ext cx="7690104" cy="1152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그간 중국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ASEAN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시장에 집중되어 있으나 </a:t>
            </a:r>
            <a:r>
              <a:rPr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레드오션으로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변화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기술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가격 샌드위치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중남미</a:t>
            </a:r>
            <a:r>
              <a:rPr lang="en-US" altLang="ko-KR" sz="1400" dirty="0" smtClean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 smtClean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중동</a:t>
            </a:r>
            <a:r>
              <a:rPr lang="en-US" altLang="ko-KR" sz="1400" dirty="0" smtClean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 smtClean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동유럽 등 재정능력이 우수한 제</a:t>
            </a:r>
            <a:r>
              <a:rPr lang="en-US" altLang="ko-KR" sz="1400" dirty="0" smtClean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400" dirty="0" smtClean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시장 진출기회 있으나 경험 부족   </a:t>
            </a:r>
            <a:endParaRPr lang="en-US" altLang="ko-KR" sz="1400" dirty="0" smtClean="0">
              <a:solidFill>
                <a:schemeClr val="accent6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미국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유럽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일본 등 선진국 시장도 신규 녹색사업기회 확대 추세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512" y="4654296"/>
            <a:ext cx="4160879" cy="313350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ko-KR" altLang="en-US" b="1" dirty="0" smtClean="0">
                <a:solidFill>
                  <a:schemeClr val="tx2"/>
                </a:solidFill>
              </a:rPr>
              <a:t>■ </a:t>
            </a:r>
            <a:r>
              <a:rPr lang="ko-KR" altLang="en-US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환경기업 수요 대비 지원서비스 취약</a:t>
            </a:r>
            <a:endParaRPr lang="ko-KR" altLang="en-US" sz="1400" dirty="0" smtClean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" name="Picture 39" descr="90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587693" y="4662234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" name="직사각형 20"/>
          <p:cNvSpPr/>
          <p:nvPr/>
        </p:nvSpPr>
        <p:spPr>
          <a:xfrm>
            <a:off x="795528" y="5093208"/>
            <a:ext cx="7690104" cy="1152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NT, BT, ST, CT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등 타 유망산업분야 대비 환경분야 해외진출 지원기반 미약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개도국 환경사업 진출을 위해 필수적인 </a:t>
            </a:r>
            <a:r>
              <a:rPr lang="ko-KR" altLang="en-US" sz="1400" dirty="0" err="1" smtClean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공적자금</a:t>
            </a:r>
            <a:r>
              <a:rPr lang="ko-KR" altLang="en-US" sz="1400" dirty="0" smtClean="0">
                <a:solidFill>
                  <a:schemeClr val="accent6"/>
                </a:solidFill>
                <a:latin typeface="HY헤드라인M" pitchFamily="18" charset="-127"/>
                <a:ea typeface="HY헤드라인M" pitchFamily="18" charset="-127"/>
              </a:rPr>
              <a:t> 및 민자조달 지원체계 취약</a:t>
            </a:r>
            <a:endParaRPr lang="en-US" altLang="ko-KR" sz="1400" dirty="0" smtClean="0">
              <a:solidFill>
                <a:schemeClr val="accent6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환경분야 해외진출지원사업에 대한 산업체 인지도 및 활용도 제고 필요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제목 7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4. </a:t>
            </a:r>
            <a:r>
              <a:rPr lang="ko-KR" altLang="en-US" dirty="0" smtClean="0"/>
              <a:t>해외진출 지원 사업</a:t>
            </a:r>
            <a:endParaRPr lang="ko-KR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8723376" y="6373368"/>
            <a:ext cx="126120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endParaRPr lang="ko-KR" altLang="en-US" sz="12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4" name="Picture 86" descr="2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5875" y="847725"/>
            <a:ext cx="4024313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WordArt 133"/>
          <p:cNvSpPr>
            <a:spLocks noChangeArrowheads="1" noChangeShapeType="1" noTextEdit="1"/>
          </p:cNvSpPr>
          <p:nvPr/>
        </p:nvSpPr>
        <p:spPr bwMode="auto">
          <a:xfrm>
            <a:off x="160465" y="3285460"/>
            <a:ext cx="1969165" cy="8439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36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헤드라인M"/>
                <a:ea typeface="HY헤드라인M"/>
              </a:rPr>
              <a:t>환경산업</a:t>
            </a:r>
            <a:r>
              <a:rPr lang="en-US" altLang="ko-KR" sz="36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헤드라인M"/>
                <a:ea typeface="HY헤드라인M"/>
              </a:rPr>
              <a:t> </a:t>
            </a:r>
            <a:br>
              <a:rPr lang="en-US" altLang="ko-KR" sz="36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헤드라인M"/>
                <a:ea typeface="HY헤드라인M"/>
              </a:rPr>
            </a:br>
            <a:r>
              <a:rPr lang="ko-KR" altLang="en-US" sz="36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헤드라인M"/>
                <a:ea typeface="HY헤드라인M"/>
              </a:rPr>
              <a:t>수출지원</a:t>
            </a:r>
            <a:endParaRPr lang="ko-KR" altLang="en-US" sz="36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HY헤드라인M"/>
              <a:ea typeface="HY헤드라인M"/>
            </a:endParaRP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1677202" y="1131285"/>
            <a:ext cx="2635717" cy="34766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softEdge rad="63500"/>
          </a:effectLst>
        </p:spPr>
        <p:txBody>
          <a:bodyPr wrap="square" lIns="18000" tIns="36000" rIns="18000" bIns="3600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kumimoji="0"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2810432" y="2202081"/>
            <a:ext cx="2713831" cy="347663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softEdge rad="63500"/>
          </a:effectLst>
        </p:spPr>
        <p:txBody>
          <a:bodyPr lIns="18000" tIns="36000" rIns="18000" bIns="3600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HY견고딕" pitchFamily="18" charset="-127"/>
                <a:ea typeface="HY견고딕" pitchFamily="18" charset="-127"/>
              </a:rPr>
              <a:t>Building</a:t>
            </a:r>
            <a:r>
              <a:rPr kumimoji="0"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dirty="0" smtClean="0">
                <a:latin typeface="HY견고딕" pitchFamily="18" charset="-127"/>
                <a:ea typeface="HY견고딕" pitchFamily="18" charset="-127"/>
              </a:rPr>
              <a:t>사업발굴</a:t>
            </a:r>
            <a:r>
              <a:rPr kumimoji="0"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kumimoji="0"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3068381" y="3439103"/>
            <a:ext cx="3055052" cy="34970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softEdge rad="63500"/>
          </a:effectLst>
        </p:spPr>
        <p:txBody>
          <a:bodyPr wrap="square" lIns="18000" tIns="36000" rIns="18000" bIns="3600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HY견고딕" pitchFamily="18" charset="-127"/>
                <a:ea typeface="HY견고딕" pitchFamily="18" charset="-127"/>
              </a:rPr>
              <a:t> Business</a:t>
            </a:r>
            <a:r>
              <a:rPr kumimoji="0"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dirty="0" smtClean="0">
                <a:latin typeface="HY견고딕" pitchFamily="18" charset="-127"/>
                <a:ea typeface="HY견고딕" pitchFamily="18" charset="-127"/>
              </a:rPr>
              <a:t>수주지원</a:t>
            </a:r>
            <a:r>
              <a:rPr kumimoji="0" lang="en-US" altLang="ko-KR" dirty="0">
                <a:latin typeface="HY견고딕" pitchFamily="18" charset="-127"/>
                <a:ea typeface="HY견고딕" pitchFamily="18" charset="-127"/>
              </a:rPr>
              <a:t>)</a:t>
            </a:r>
            <a:endParaRPr kumimoji="0"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254160" y="4793497"/>
            <a:ext cx="3262464" cy="34970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softEdge rad="63500"/>
          </a:effectLst>
        </p:spPr>
        <p:txBody>
          <a:bodyPr wrap="square" lIns="18000" tIns="36000" rIns="18000" bIns="3600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HY견고딕" pitchFamily="18" charset="-127"/>
                <a:ea typeface="HY견고딕" pitchFamily="18" charset="-127"/>
              </a:rPr>
              <a:t> Consulting(</a:t>
            </a:r>
            <a:r>
              <a:rPr kumimoji="0" lang="ko-KR" altLang="en-US" dirty="0" smtClean="0">
                <a:latin typeface="HY견고딕" pitchFamily="18" charset="-127"/>
                <a:ea typeface="HY견고딕" pitchFamily="18" charset="-127"/>
              </a:rPr>
              <a:t>컨설팅</a:t>
            </a:r>
            <a:r>
              <a:rPr kumimoji="0" lang="en-US" altLang="ko-KR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dirty="0" smtClean="0">
                <a:latin typeface="HY견고딕" pitchFamily="18" charset="-127"/>
                <a:ea typeface="HY견고딕" pitchFamily="18" charset="-127"/>
              </a:rPr>
              <a:t>마케팅</a:t>
            </a:r>
            <a:r>
              <a:rPr kumimoji="0" lang="en-US" altLang="ko-KR" dirty="0">
                <a:latin typeface="HY견고딕" pitchFamily="18" charset="-127"/>
                <a:ea typeface="HY견고딕" pitchFamily="18" charset="-127"/>
              </a:rPr>
              <a:t>)</a:t>
            </a:r>
            <a:endParaRPr kumimoji="0"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1641087" y="1107472"/>
            <a:ext cx="2598682" cy="3476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softEdge rad="63500"/>
          </a:effectLst>
        </p:spPr>
        <p:txBody>
          <a:bodyPr wrap="square" lIns="18000" tIns="36000" rIns="18000" bIns="3600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HY견고딕" pitchFamily="18" charset="-127"/>
                <a:ea typeface="HY견고딕" pitchFamily="18" charset="-127"/>
              </a:rPr>
              <a:t>   Strategy</a:t>
            </a:r>
            <a:r>
              <a:rPr kumimoji="0"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dirty="0" smtClean="0">
                <a:latin typeface="HY견고딕" pitchFamily="18" charset="-127"/>
                <a:ea typeface="HY견고딕" pitchFamily="18" charset="-127"/>
              </a:rPr>
              <a:t>전략개발</a:t>
            </a:r>
            <a:r>
              <a:rPr kumimoji="0"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kumimoji="0"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2272538" y="1484313"/>
            <a:ext cx="3137662" cy="69691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54000" tIns="36000" rIns="18000" bIns="36000"/>
          <a:lstStyle/>
          <a:p>
            <a:pPr marL="152400" indent="-1524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Marlett" pitchFamily="2" charset="2"/>
              <a:buChar char="g"/>
              <a:tabLst>
                <a:tab pos="1519238" algn="l"/>
                <a:tab pos="2190750" algn="l"/>
              </a:tabLst>
              <a:defRPr/>
            </a:pPr>
            <a:r>
              <a:rPr kumimoji="0" lang="ko-KR" altLang="en-US" sz="1400" b="1" dirty="0">
                <a:latin typeface="+mn-ea"/>
                <a:ea typeface="+mn-ea"/>
              </a:rPr>
              <a:t>해외진출 </a:t>
            </a:r>
            <a:r>
              <a:rPr kumimoji="0" lang="ko-KR" altLang="en-US" sz="1400" b="1" dirty="0" smtClean="0">
                <a:latin typeface="+mn-ea"/>
                <a:ea typeface="+mn-ea"/>
              </a:rPr>
              <a:t>중장기 전략 수립</a:t>
            </a:r>
            <a:endParaRPr kumimoji="0" lang="en-US" altLang="ko-KR" sz="1400" b="1" dirty="0">
              <a:latin typeface="+mn-ea"/>
              <a:ea typeface="+mn-ea"/>
            </a:endParaRPr>
          </a:p>
          <a:p>
            <a:pPr marL="152400" indent="-1524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Marlett" pitchFamily="2" charset="2"/>
              <a:buChar char="g"/>
              <a:tabLst>
                <a:tab pos="1519238" algn="l"/>
                <a:tab pos="2190750" algn="l"/>
              </a:tabLst>
              <a:defRPr/>
            </a:pPr>
            <a:r>
              <a:rPr kumimoji="0" lang="ko-KR" altLang="en-US" sz="1400" b="1" dirty="0" smtClean="0">
                <a:latin typeface="+mn-ea"/>
                <a:ea typeface="+mn-ea"/>
              </a:rPr>
              <a:t>개도국 환경개선 마스터플랜 수립</a:t>
            </a:r>
            <a:endParaRPr kumimoji="0" lang="ko-KR" altLang="en-US" sz="1400" b="1" dirty="0">
              <a:latin typeface="+mn-ea"/>
              <a:ea typeface="+mn-ea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3042222" y="2506599"/>
            <a:ext cx="3254946" cy="62388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54000" tIns="36000" rIns="18000" bIns="36000"/>
          <a:lstStyle/>
          <a:p>
            <a:pPr marL="152400" indent="-1524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Marlett" pitchFamily="2" charset="2"/>
              <a:buChar char="g"/>
              <a:tabLst>
                <a:tab pos="1519238" algn="l"/>
                <a:tab pos="2190750" algn="l"/>
              </a:tabLst>
              <a:defRPr/>
            </a:pPr>
            <a:r>
              <a:rPr kumimoji="0" lang="ko-KR" altLang="en-US" sz="1400" b="1" dirty="0" smtClean="0">
                <a:latin typeface="+mn-ea"/>
                <a:ea typeface="+mn-ea"/>
              </a:rPr>
              <a:t>해외 프로젝트 타당성 조사</a:t>
            </a:r>
            <a:endParaRPr kumimoji="0" lang="en-US" altLang="ko-KR" sz="1400" b="1" dirty="0" smtClean="0">
              <a:latin typeface="+mn-ea"/>
              <a:ea typeface="+mn-ea"/>
            </a:endParaRPr>
          </a:p>
          <a:p>
            <a:pPr marL="152400" indent="-1524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Marlett" pitchFamily="2" charset="2"/>
              <a:buChar char="g"/>
              <a:tabLst>
                <a:tab pos="1519238" algn="l"/>
                <a:tab pos="2190750" algn="l"/>
              </a:tabLst>
              <a:defRPr/>
            </a:pPr>
            <a:r>
              <a:rPr kumimoji="0" lang="ko-KR" altLang="en-US" sz="1400" b="1" dirty="0" smtClean="0">
                <a:latin typeface="+mn-ea"/>
                <a:ea typeface="+mn-ea"/>
              </a:rPr>
              <a:t>환경산업 </a:t>
            </a:r>
            <a:r>
              <a:rPr kumimoji="0" lang="ko-KR" altLang="en-US" sz="1400" b="1" dirty="0">
                <a:latin typeface="+mn-ea"/>
                <a:ea typeface="+mn-ea"/>
              </a:rPr>
              <a:t>전자무역지원시스템 </a:t>
            </a:r>
            <a:r>
              <a:rPr kumimoji="0" lang="ko-KR" altLang="en-US" sz="1400" b="1" dirty="0" smtClean="0">
                <a:latin typeface="+mn-ea"/>
                <a:ea typeface="+mn-ea"/>
              </a:rPr>
              <a:t>운영</a:t>
            </a:r>
            <a:endParaRPr kumimoji="0" lang="en-US" altLang="ko-KR" sz="1400" b="1" dirty="0" smtClean="0">
              <a:latin typeface="+mn-ea"/>
              <a:ea typeface="+mn-ea"/>
            </a:endParaRPr>
          </a:p>
          <a:p>
            <a:pPr marL="152400" indent="-1524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Marlett" pitchFamily="2" charset="2"/>
              <a:buChar char="g"/>
              <a:tabLst>
                <a:tab pos="1519238" algn="l"/>
                <a:tab pos="2190750" algn="l"/>
              </a:tabLst>
              <a:defRPr/>
            </a:pPr>
            <a:r>
              <a:rPr kumimoji="0" lang="ko-KR" altLang="en-US" sz="1400" b="1" dirty="0" smtClean="0">
                <a:latin typeface="+mn-ea"/>
                <a:ea typeface="+mn-ea"/>
              </a:rPr>
              <a:t>개도국 환경시설 진단지도</a:t>
            </a:r>
            <a:endParaRPr kumimoji="0" lang="en-US" altLang="ko-KR" sz="1400" b="1" dirty="0">
              <a:latin typeface="+mn-ea"/>
              <a:ea typeface="+mn-ea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3264472" y="3796411"/>
            <a:ext cx="3142424" cy="9683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54000" tIns="36000" rIns="18000" bIns="36000"/>
          <a:lstStyle/>
          <a:p>
            <a:pPr marL="152400" indent="-1524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Marlett" pitchFamily="2" charset="2"/>
              <a:buChar char="g"/>
              <a:tabLst>
                <a:tab pos="1519238" algn="l"/>
                <a:tab pos="2190750" algn="l"/>
              </a:tabLst>
              <a:defRPr/>
            </a:pPr>
            <a:r>
              <a:rPr kumimoji="0" lang="ko-KR" altLang="en-US" sz="1400" b="1" dirty="0" smtClean="0">
                <a:latin typeface="+mn-ea"/>
                <a:ea typeface="+mn-ea"/>
              </a:rPr>
              <a:t>환경기술 국제공동연구</a:t>
            </a:r>
            <a:r>
              <a:rPr kumimoji="0" lang="en-US" altLang="ko-KR" sz="1400" b="1" dirty="0">
                <a:latin typeface="+mn-ea"/>
                <a:ea typeface="+mn-ea"/>
              </a:rPr>
              <a:t>(</a:t>
            </a:r>
            <a:r>
              <a:rPr kumimoji="0" lang="ko-KR" altLang="en-US" sz="1400" b="1" dirty="0" smtClean="0">
                <a:latin typeface="+mn-ea"/>
                <a:ea typeface="+mn-ea"/>
              </a:rPr>
              <a:t>현지실증화</a:t>
            </a:r>
            <a:r>
              <a:rPr kumimoji="0" lang="en-US" altLang="ko-KR" sz="1400" b="1" dirty="0" smtClean="0">
                <a:latin typeface="+mn-ea"/>
                <a:ea typeface="+mn-ea"/>
              </a:rPr>
              <a:t>)</a:t>
            </a:r>
          </a:p>
          <a:p>
            <a:pPr marL="152400" indent="-1524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Marlett" pitchFamily="2" charset="2"/>
              <a:buChar char="g"/>
              <a:tabLst>
                <a:tab pos="1519238" algn="l"/>
                <a:tab pos="2190750" algn="l"/>
              </a:tabLst>
              <a:defRPr/>
            </a:pPr>
            <a:r>
              <a:rPr kumimoji="0" lang="ko-KR" altLang="en-US" sz="1400" b="1" dirty="0" smtClean="0">
                <a:latin typeface="+mn-ea"/>
                <a:ea typeface="+mn-ea"/>
              </a:rPr>
              <a:t>환경기술 개도국 시범전파사업</a:t>
            </a:r>
            <a:endParaRPr kumimoji="0" lang="en-US" altLang="ko-KR" sz="1400" b="1" dirty="0" smtClean="0">
              <a:latin typeface="+mn-ea"/>
              <a:ea typeface="+mn-ea"/>
            </a:endParaRPr>
          </a:p>
          <a:p>
            <a:pPr marL="152400" indent="-1524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Marlett" pitchFamily="2" charset="2"/>
              <a:buChar char="g"/>
              <a:tabLst>
                <a:tab pos="1519238" algn="l"/>
                <a:tab pos="2190750" algn="l"/>
              </a:tabLst>
              <a:defRPr/>
            </a:pPr>
            <a:r>
              <a:rPr kumimoji="0" lang="ko-KR" altLang="en-US" sz="1400" b="1" dirty="0" smtClean="0">
                <a:latin typeface="+mn-ea"/>
                <a:ea typeface="+mn-ea"/>
              </a:rPr>
              <a:t>글로벌 </a:t>
            </a:r>
            <a:r>
              <a:rPr kumimoji="0" lang="ko-KR" altLang="en-US" sz="1400" b="1" dirty="0" err="1" smtClean="0">
                <a:latin typeface="+mn-ea"/>
                <a:ea typeface="+mn-ea"/>
              </a:rPr>
              <a:t>그린파트너십</a:t>
            </a:r>
            <a:r>
              <a:rPr kumimoji="0" lang="en-US" altLang="ko-KR" sz="1400" b="1" dirty="0" smtClean="0">
                <a:latin typeface="+mn-ea"/>
                <a:ea typeface="+mn-ea"/>
              </a:rPr>
              <a:t>(</a:t>
            </a:r>
            <a:r>
              <a:rPr kumimoji="0" lang="ko-KR" altLang="en-US" sz="1400" b="1" dirty="0" smtClean="0">
                <a:latin typeface="+mn-ea"/>
                <a:ea typeface="+mn-ea"/>
              </a:rPr>
              <a:t>발주자 초청</a:t>
            </a:r>
            <a:r>
              <a:rPr kumimoji="0" lang="en-US" altLang="ko-KR" sz="1400" b="1" dirty="0" smtClean="0">
                <a:latin typeface="+mn-ea"/>
                <a:ea typeface="+mn-ea"/>
              </a:rPr>
              <a:t>)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3429573" y="5142956"/>
            <a:ext cx="2638996" cy="8572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54000" tIns="36000" rIns="18000" bIns="36000"/>
          <a:lstStyle/>
          <a:p>
            <a:pPr marL="152400" indent="-1524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Marlett" pitchFamily="2" charset="2"/>
              <a:buChar char="g"/>
              <a:tabLst>
                <a:tab pos="1519238" algn="l"/>
                <a:tab pos="2190750" algn="l"/>
              </a:tabLst>
              <a:defRPr/>
            </a:pPr>
            <a:r>
              <a:rPr kumimoji="0" lang="ko-KR" altLang="en-US" sz="1400" b="1" dirty="0" smtClean="0">
                <a:latin typeface="+mn-ea"/>
                <a:ea typeface="+mn-ea"/>
              </a:rPr>
              <a:t>수출상담지원센터 </a:t>
            </a:r>
            <a:r>
              <a:rPr kumimoji="0" lang="ko-KR" altLang="en-US" sz="1400" b="1" dirty="0">
                <a:latin typeface="+mn-ea"/>
                <a:ea typeface="+mn-ea"/>
              </a:rPr>
              <a:t>운영</a:t>
            </a:r>
            <a:endParaRPr kumimoji="0" lang="en-US" altLang="ko-KR" sz="1400" b="1" dirty="0">
              <a:latin typeface="+mn-ea"/>
              <a:ea typeface="+mn-ea"/>
            </a:endParaRPr>
          </a:p>
          <a:p>
            <a:pPr marL="152400" indent="-1524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Marlett" pitchFamily="2" charset="2"/>
              <a:buChar char="g"/>
              <a:tabLst>
                <a:tab pos="1519238" algn="l"/>
                <a:tab pos="2190750" algn="l"/>
              </a:tabLst>
              <a:defRPr/>
            </a:pPr>
            <a:r>
              <a:rPr kumimoji="0" lang="ko-KR" altLang="en-US" sz="1400" b="1" dirty="0" smtClean="0">
                <a:latin typeface="+mn-ea"/>
                <a:ea typeface="+mn-ea"/>
              </a:rPr>
              <a:t>환경전문 수출기업 육성</a:t>
            </a:r>
            <a:endParaRPr kumimoji="0" lang="en-US" altLang="ko-KR" sz="1400" b="1" dirty="0">
              <a:latin typeface="+mn-ea"/>
              <a:ea typeface="+mn-ea"/>
            </a:endParaRPr>
          </a:p>
          <a:p>
            <a:pPr marL="152400" indent="-1524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Marlett" pitchFamily="2" charset="2"/>
              <a:buChar char="g"/>
              <a:tabLst>
                <a:tab pos="1519238" algn="l"/>
                <a:tab pos="2190750" algn="l"/>
              </a:tabLst>
              <a:defRPr/>
            </a:pPr>
            <a:r>
              <a:rPr kumimoji="0" lang="ko-KR" altLang="en-US" sz="1400" b="1" dirty="0" smtClean="0">
                <a:latin typeface="+mn-ea"/>
                <a:ea typeface="+mn-ea"/>
              </a:rPr>
              <a:t>해외전시회 및</a:t>
            </a:r>
            <a:r>
              <a:rPr kumimoji="0" lang="en-US" altLang="ko-KR" sz="1400" b="1" dirty="0" smtClean="0">
                <a:latin typeface="+mn-ea"/>
                <a:ea typeface="+mn-ea"/>
              </a:rPr>
              <a:t> </a:t>
            </a:r>
            <a:r>
              <a:rPr kumimoji="0" lang="ko-KR" altLang="en-US" sz="1400" b="1" dirty="0" err="1" smtClean="0">
                <a:latin typeface="+mn-ea"/>
                <a:ea typeface="+mn-ea"/>
              </a:rPr>
              <a:t>상담회</a:t>
            </a:r>
            <a:r>
              <a:rPr kumimoji="0" lang="ko-KR" altLang="en-US" sz="1400" b="1" dirty="0" smtClean="0">
                <a:latin typeface="+mn-ea"/>
                <a:ea typeface="+mn-ea"/>
              </a:rPr>
              <a:t> 개최</a:t>
            </a:r>
            <a:endParaRPr kumimoji="0" lang="ko-KR" altLang="en-US" sz="1400" b="1" dirty="0">
              <a:latin typeface="+mn-ea"/>
              <a:ea typeface="+mn-ea"/>
            </a:endParaRPr>
          </a:p>
        </p:txBody>
      </p:sp>
      <p:sp>
        <p:nvSpPr>
          <p:cNvPr id="32" name="Rectangle 106"/>
          <p:cNvSpPr>
            <a:spLocks noChangeArrowheads="1"/>
          </p:cNvSpPr>
          <p:nvPr/>
        </p:nvSpPr>
        <p:spPr bwMode="auto">
          <a:xfrm>
            <a:off x="6403334" y="1114530"/>
            <a:ext cx="27741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ko-KR" altLang="en-US" sz="3000" b="1" i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해외진출지원</a:t>
            </a:r>
            <a:r>
              <a:rPr kumimoji="0" lang="ko-KR" altLang="en-US" sz="3000" b="1" i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endParaRPr kumimoji="0" lang="en-US" altLang="ko-KR" sz="3000" b="1" i="1" spc="50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en-US" altLang="ko-KR" sz="25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</a:rPr>
              <a:t>One-stop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en-US" altLang="ko-KR" sz="2500" b="1" i="1" spc="50" dirty="0">
                <a:ln w="11430"/>
                <a:solidFill>
                  <a:srgbClr val="33CC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</a:rPr>
              <a:t> Service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32147" y="2847819"/>
            <a:ext cx="2494439" cy="195438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1400" b="1" dirty="0" smtClean="0">
                <a:solidFill>
                  <a:srgbClr val="C00000"/>
                </a:solidFill>
                <a:latin typeface="+mn-ea"/>
                <a:ea typeface="+mn-ea"/>
                <a:cs typeface="Times New Roman"/>
              </a:rPr>
              <a:t>◙  </a:t>
            </a:r>
            <a:r>
              <a:rPr lang="ko-KR" altLang="en-US" sz="1400" b="1" dirty="0" smtClean="0">
                <a:solidFill>
                  <a:srgbClr val="C00000"/>
                </a:solidFill>
                <a:latin typeface="+mn-ea"/>
                <a:ea typeface="+mn-ea"/>
                <a:cs typeface="Times New Roman"/>
              </a:rPr>
              <a:t>수출성과 제고 </a:t>
            </a:r>
            <a:endParaRPr lang="en-US" altLang="ko-KR" sz="1400" b="1" dirty="0" smtClean="0">
              <a:solidFill>
                <a:srgbClr val="C00000"/>
              </a:solidFill>
              <a:latin typeface="+mn-ea"/>
              <a:ea typeface="+mn-e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’08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년 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2.2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조원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/’09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년 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2.5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조원  </a:t>
            </a:r>
            <a:endParaRPr lang="en-US" altLang="ko-KR" sz="1400" b="1" dirty="0" smtClean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 → </a:t>
            </a:r>
            <a:r>
              <a:rPr lang="en-US" altLang="ko-KR" sz="1400" b="1" dirty="0" smtClean="0">
                <a:solidFill>
                  <a:srgbClr val="C00000"/>
                </a:solidFill>
                <a:latin typeface="+mn-ea"/>
                <a:ea typeface="+mn-ea"/>
                <a:cs typeface="Times New Roman"/>
              </a:rPr>
              <a:t>’11</a:t>
            </a:r>
            <a:r>
              <a:rPr lang="ko-KR" altLang="en-US" sz="1400" b="1" dirty="0" smtClean="0">
                <a:solidFill>
                  <a:srgbClr val="C00000"/>
                </a:solidFill>
                <a:latin typeface="+mn-ea"/>
                <a:ea typeface="+mn-ea"/>
                <a:cs typeface="Times New Roman"/>
              </a:rPr>
              <a:t>년 </a:t>
            </a:r>
            <a:r>
              <a:rPr lang="en-US" altLang="ko-KR" sz="1400" b="1" dirty="0" smtClean="0">
                <a:solidFill>
                  <a:srgbClr val="C00000"/>
                </a:solidFill>
                <a:latin typeface="+mn-ea"/>
                <a:ea typeface="+mn-ea"/>
                <a:cs typeface="Times New Roman"/>
              </a:rPr>
              <a:t>3</a:t>
            </a:r>
            <a:r>
              <a:rPr lang="ko-KR" altLang="en-US" sz="1400" b="1" dirty="0" smtClean="0">
                <a:solidFill>
                  <a:srgbClr val="C00000"/>
                </a:solidFill>
                <a:latin typeface="+mn-ea"/>
                <a:ea typeface="+mn-ea"/>
                <a:cs typeface="Times New Roman"/>
              </a:rPr>
              <a:t>조원 목표</a:t>
            </a:r>
            <a:endParaRPr lang="en-US" altLang="ko-KR" sz="1400" b="1" dirty="0" smtClean="0">
              <a:solidFill>
                <a:srgbClr val="C00000"/>
              </a:solidFill>
              <a:latin typeface="+mn-ea"/>
              <a:ea typeface="+mn-ea"/>
              <a:cs typeface="Times New Roman"/>
            </a:endParaRPr>
          </a:p>
          <a:p>
            <a:pPr>
              <a:spcAft>
                <a:spcPts val="600"/>
              </a:spcAft>
            </a:pPr>
            <a:endParaRPr lang="en-US" altLang="ko-KR" sz="800" b="1" dirty="0" smtClean="0">
              <a:solidFill>
                <a:schemeClr val="accent1">
                  <a:lumMod val="50000"/>
                </a:schemeClr>
              </a:solidFill>
              <a:latin typeface="+mn-ea"/>
              <a:ea typeface="+mn-ea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altLang="ko-KR" sz="1400" b="1" dirty="0" smtClean="0">
                <a:solidFill>
                  <a:srgbClr val="C00000"/>
                </a:solidFill>
                <a:latin typeface="+mn-ea"/>
                <a:ea typeface="+mn-ea"/>
                <a:cs typeface="Times New Roman"/>
              </a:rPr>
              <a:t>◙ </a:t>
            </a:r>
            <a:r>
              <a:rPr lang="ko-KR" altLang="en-US" sz="1400" b="1" dirty="0" smtClean="0">
                <a:solidFill>
                  <a:srgbClr val="C00000"/>
                </a:solidFill>
                <a:latin typeface="+mn-ea"/>
                <a:ea typeface="+mn-ea"/>
                <a:cs typeface="Times New Roman"/>
              </a:rPr>
              <a:t>수출지역 다변화</a:t>
            </a:r>
            <a:endParaRPr lang="en-US" altLang="ko-KR" sz="1400" b="1" dirty="0" smtClean="0">
              <a:solidFill>
                <a:srgbClr val="C00000"/>
              </a:solidFill>
              <a:latin typeface="+mn-ea"/>
              <a:ea typeface="+mn-e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ko-KR" sz="1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 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‘09-’10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년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 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중국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/</a:t>
            </a:r>
            <a:r>
              <a:rPr lang="ko-KR" altLang="en-US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cs typeface="Times New Roman"/>
              </a:rPr>
              <a:t>아시아 </a:t>
            </a:r>
            <a:endParaRPr lang="en-US" altLang="ko-KR" sz="1400" b="1" dirty="0" smtClean="0">
              <a:solidFill>
                <a:schemeClr val="tx2">
                  <a:lumMod val="50000"/>
                </a:schemeClr>
              </a:solidFill>
              <a:latin typeface="+mn-ea"/>
              <a:ea typeface="+mn-e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altLang="ko-KR" sz="1400" b="1" dirty="0" smtClean="0">
                <a:solidFill>
                  <a:srgbClr val="C00000"/>
                </a:solidFill>
                <a:latin typeface="+mn-ea"/>
                <a:ea typeface="+mn-ea"/>
                <a:cs typeface="Times New Roman"/>
              </a:rPr>
              <a:t> </a:t>
            </a:r>
            <a:r>
              <a:rPr lang="en-US" altLang="ko-KR" sz="1400" b="1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Times New Roman"/>
              </a:rPr>
              <a:t>→ </a:t>
            </a:r>
            <a:r>
              <a:rPr lang="en-US" altLang="ko-KR" sz="1400" b="1" dirty="0" smtClean="0">
                <a:solidFill>
                  <a:srgbClr val="C00000"/>
                </a:solidFill>
                <a:latin typeface="+mn-ea"/>
                <a:ea typeface="+mn-ea"/>
                <a:cs typeface="Times New Roman"/>
              </a:rPr>
              <a:t>’11</a:t>
            </a:r>
            <a:r>
              <a:rPr lang="ko-KR" altLang="en-US" sz="1400" b="1" dirty="0" smtClean="0">
                <a:solidFill>
                  <a:srgbClr val="C00000"/>
                </a:solidFill>
                <a:latin typeface="+mn-ea"/>
                <a:ea typeface="+mn-ea"/>
                <a:cs typeface="Times New Roman"/>
              </a:rPr>
              <a:t>년 중남미</a:t>
            </a:r>
            <a:r>
              <a:rPr lang="en-US" altLang="ko-KR" sz="1400" b="1" dirty="0" smtClean="0">
                <a:solidFill>
                  <a:srgbClr val="C00000"/>
                </a:solidFill>
                <a:latin typeface="+mn-ea"/>
                <a:ea typeface="+mn-ea"/>
                <a:cs typeface="Times New Roman"/>
              </a:rPr>
              <a:t>, </a:t>
            </a:r>
            <a:r>
              <a:rPr lang="ko-KR" altLang="en-US" sz="1400" b="1" dirty="0" smtClean="0">
                <a:solidFill>
                  <a:srgbClr val="C00000"/>
                </a:solidFill>
                <a:latin typeface="+mn-ea"/>
                <a:ea typeface="+mn-ea"/>
                <a:cs typeface="Times New Roman"/>
              </a:rPr>
              <a:t>중동 및</a:t>
            </a:r>
            <a:r>
              <a:rPr lang="en-US" altLang="ko-KR" sz="1400" b="1" dirty="0" smtClean="0">
                <a:solidFill>
                  <a:srgbClr val="C00000"/>
                </a:solidFill>
                <a:latin typeface="+mn-ea"/>
                <a:ea typeface="+mn-ea"/>
                <a:cs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altLang="ko-KR" sz="1400" b="1" dirty="0" smtClean="0">
                <a:solidFill>
                  <a:srgbClr val="C00000"/>
                </a:solidFill>
                <a:latin typeface="+mn-ea"/>
                <a:ea typeface="+mn-ea"/>
                <a:cs typeface="Times New Roman"/>
              </a:rPr>
              <a:t>    </a:t>
            </a:r>
            <a:r>
              <a:rPr lang="ko-KR" altLang="en-US" sz="1400" b="1" dirty="0" smtClean="0">
                <a:solidFill>
                  <a:srgbClr val="C00000"/>
                </a:solidFill>
                <a:latin typeface="+mn-ea"/>
                <a:ea typeface="+mn-ea"/>
                <a:cs typeface="Times New Roman"/>
              </a:rPr>
              <a:t> 선진국 시장 진출 확대</a:t>
            </a:r>
            <a:endParaRPr lang="en-US" altLang="ko-KR" sz="1400" b="1" dirty="0" smtClean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2148524" y="6210515"/>
            <a:ext cx="6634489" cy="515677"/>
          </a:xfrm>
          <a:prstGeom prst="rect">
            <a:avLst/>
          </a:prstGeom>
        </p:spPr>
        <p:txBody>
          <a:bodyPr wrap="none" lIns="83969" tIns="41985" rIns="83969" bIns="41985">
            <a:spAutoFit/>
          </a:bodyPr>
          <a:lstStyle/>
          <a:p>
            <a:pPr>
              <a:defRPr/>
            </a:pPr>
            <a:r>
              <a:rPr kumimoji="0" lang="en-US" altLang="ko-KR" sz="2800" kern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glow rad="101600">
                    <a:srgbClr val="B05800"/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“</a:t>
            </a:r>
            <a:r>
              <a:rPr kumimoji="0" lang="ko-KR" altLang="en-US" sz="2800" kern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glow rad="101600">
                    <a:srgbClr val="B05800"/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해외진출지원 </a:t>
            </a:r>
            <a:r>
              <a:rPr kumimoji="0" lang="ko-KR" altLang="en-US" sz="2800" kern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glow rad="101600">
                    <a:srgbClr val="B05800"/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프로그램 </a:t>
            </a:r>
            <a:r>
              <a:rPr kumimoji="0" lang="ko-KR" altLang="en-US" sz="2800" kern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glow rad="101600">
                    <a:srgbClr val="B05800"/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업그레이드</a:t>
            </a:r>
            <a:r>
              <a:rPr kumimoji="0" lang="en-US" altLang="ko-KR" sz="2800" kern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glow rad="101600">
                    <a:srgbClr val="B05800"/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”</a:t>
            </a:r>
            <a:r>
              <a:rPr kumimoji="0" lang="ko-KR" altLang="en-US" sz="2800" kern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glow rad="101600">
                    <a:srgbClr val="B05800"/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endParaRPr kumimoji="0" lang="ko-KR" altLang="en-US" sz="2800" kern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9933"/>
              </a:solidFill>
              <a:effectLst>
                <a:glow rad="101600">
                  <a:srgbClr val="B05800"/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제목 7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4. </a:t>
            </a:r>
            <a:r>
              <a:rPr lang="ko-KR" altLang="en-US" dirty="0" smtClean="0"/>
              <a:t>해외진출 지원 사업</a:t>
            </a:r>
            <a:endParaRPr lang="ko-KR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8723376" y="6373368"/>
            <a:ext cx="126120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9</a:t>
            </a:r>
            <a:endParaRPr lang="ko-KR" altLang="en-US" sz="12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949" y="1638683"/>
            <a:ext cx="8070152" cy="477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685800" y="1133856"/>
            <a:ext cx="7105594" cy="313350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ko-KR" altLang="en-US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■ 환경산업 해외진출 지원 대상 국가 확대 </a:t>
            </a:r>
            <a:r>
              <a:rPr lang="en-US" altLang="ko-KR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중남미</a:t>
            </a:r>
            <a:r>
              <a:rPr lang="en-US" altLang="ko-KR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아프리카로 확대</a:t>
            </a:r>
            <a:endParaRPr lang="ko-KR" altLang="en-US" sz="1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4" name="Picture 39" descr="90"/>
          <p:cNvPicPr>
            <a:picLocks noChangeAspect="1" noChangeArrowheads="1"/>
          </p:cNvPicPr>
          <p:nvPr/>
        </p:nvPicPr>
        <p:blipFill>
          <a:blip r:embed="rId4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605981" y="1141794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제목 7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4. </a:t>
            </a:r>
            <a:r>
              <a:rPr lang="ko-KR" altLang="en-US" dirty="0" smtClean="0"/>
              <a:t>해외진출 지원 사업</a:t>
            </a:r>
            <a:endParaRPr lang="ko-KR" altLang="en-US" dirty="0"/>
          </a:p>
        </p:txBody>
      </p:sp>
      <p:cxnSp>
        <p:nvCxnSpPr>
          <p:cNvPr id="8" name="직선 연결선 7"/>
          <p:cNvCxnSpPr>
            <a:endCxn id="15" idx="2"/>
          </p:cNvCxnSpPr>
          <p:nvPr/>
        </p:nvCxnSpPr>
        <p:spPr>
          <a:xfrm rot="16200000" flipV="1">
            <a:off x="-190148" y="3100941"/>
            <a:ext cx="2016923" cy="336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9" descr="90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240221" y="1141794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 bwMode="auto">
          <a:xfrm>
            <a:off x="585230" y="1101584"/>
            <a:ext cx="5212066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개도국 환경개선 종합계획 </a:t>
            </a: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수립 지원</a:t>
            </a:r>
            <a:endParaRPr kumimoji="0" lang="en-US" altLang="ko-KR" sz="2000" b="1" dirty="0">
              <a:ln w="12700">
                <a:noFill/>
                <a:prstDash val="solid"/>
              </a:ln>
              <a:gradFill flip="none" rotWithShape="1">
                <a:gsLst>
                  <a:gs pos="100000">
                    <a:srgbClr val="CCFFFF"/>
                  </a:gs>
                  <a:gs pos="100000">
                    <a:srgbClr val="67FBFF"/>
                  </a:gs>
                  <a:gs pos="0">
                    <a:srgbClr val="029EFE"/>
                  </a:gs>
                </a:gsLst>
                <a:lin ang="16200000" scaled="1"/>
                <a:tileRect/>
              </a:gradFill>
              <a:effectLst>
                <a:glow rad="101600">
                  <a:srgbClr val="000000"/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94702" y="2000249"/>
            <a:ext cx="8352000" cy="63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ko-KR" alt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4799701" y="1817374"/>
            <a:ext cx="571500" cy="291931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75749" tIns="37874" rIns="75749" bIns="37874">
            <a:spAutoFit/>
          </a:bodyPr>
          <a:lstStyle/>
          <a:p>
            <a:pPr defTabSz="757238">
              <a:spcBef>
                <a:spcPct val="50000"/>
              </a:spcBef>
              <a:defRPr/>
            </a:pPr>
            <a:r>
              <a:rPr lang="en-US" altLang="zh-CN" sz="1400">
                <a:latin typeface="Tahoma" pitchFamily="34" charset="0"/>
                <a:ea typeface="幼圆"/>
                <a:cs typeface="Tahoma" pitchFamily="34" charset="0"/>
              </a:rPr>
              <a:t>2010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515737" y="1817374"/>
            <a:ext cx="571500" cy="29193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75749" tIns="37874" rIns="75749" bIns="37874">
            <a:spAutoFit/>
          </a:bodyPr>
          <a:lstStyle/>
          <a:p>
            <a:pPr defTabSz="757238">
              <a:spcBef>
                <a:spcPct val="50000"/>
              </a:spcBef>
              <a:defRPr/>
            </a:pPr>
            <a:r>
              <a:rPr lang="en-US" altLang="zh-CN" sz="1400" dirty="0">
                <a:latin typeface="Tahoma" pitchFamily="34" charset="0"/>
                <a:ea typeface="幼圆"/>
                <a:cs typeface="Tahoma" pitchFamily="34" charset="0"/>
              </a:rPr>
              <a:t>2008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551952" y="3678079"/>
            <a:ext cx="571500" cy="29193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75749" tIns="37874" rIns="75749" bIns="37874">
            <a:spAutoFit/>
          </a:bodyPr>
          <a:lstStyle/>
          <a:p>
            <a:pPr defTabSz="757238">
              <a:spcBef>
                <a:spcPct val="50000"/>
              </a:spcBef>
              <a:defRPr/>
            </a:pPr>
            <a:r>
              <a:rPr lang="en-US" altLang="zh-CN" sz="1400">
                <a:latin typeface="Tahoma" pitchFamily="34" charset="0"/>
                <a:ea typeface="幼圆"/>
                <a:cs typeface="Tahoma" pitchFamily="34" charset="0"/>
              </a:rPr>
              <a:t>2007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698388" y="1817374"/>
            <a:ext cx="571500" cy="29193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75749" tIns="37874" rIns="75749" bIns="37874">
            <a:spAutoFit/>
          </a:bodyPr>
          <a:lstStyle/>
          <a:p>
            <a:pPr defTabSz="757238">
              <a:spcBef>
                <a:spcPct val="50000"/>
              </a:spcBef>
              <a:defRPr/>
            </a:pPr>
            <a:r>
              <a:rPr lang="en-US" altLang="zh-CN" sz="1400" dirty="0">
                <a:latin typeface="Tahoma" pitchFamily="34" charset="0"/>
                <a:ea typeface="幼圆"/>
                <a:cs typeface="Tahoma" pitchFamily="34" charset="0"/>
              </a:rPr>
              <a:t>2009</a:t>
            </a: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265176" y="4137659"/>
            <a:ext cx="2103120" cy="1785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ko-KR" altLang="en-US" sz="1100" b="1" u="sng" dirty="0">
                <a:solidFill>
                  <a:srgbClr val="0070C0"/>
                </a:solidFill>
                <a:latin typeface="+mn-ea"/>
                <a:ea typeface="+mn-ea"/>
                <a:cs typeface="Tahoma" pitchFamily="34" charset="0"/>
              </a:rPr>
              <a:t>베트남 </a:t>
            </a:r>
            <a:r>
              <a:rPr lang="ko-KR" altLang="en-US" sz="1100" b="1" u="sng" dirty="0" smtClean="0">
                <a:solidFill>
                  <a:srgbClr val="0070C0"/>
                </a:solidFill>
                <a:latin typeface="+mn-ea"/>
                <a:ea typeface="+mn-ea"/>
                <a:cs typeface="Tahoma" pitchFamily="34" charset="0"/>
              </a:rPr>
              <a:t>환경보전 </a:t>
            </a:r>
            <a:r>
              <a:rPr lang="ko-KR" altLang="en-US" sz="1100" b="1" u="sng" dirty="0">
                <a:solidFill>
                  <a:srgbClr val="0070C0"/>
                </a:solidFill>
                <a:latin typeface="+mn-ea"/>
                <a:ea typeface="+mn-ea"/>
                <a:cs typeface="Tahoma" pitchFamily="34" charset="0"/>
              </a:rPr>
              <a:t>장기종합계획</a:t>
            </a:r>
          </a:p>
          <a:p>
            <a:pPr algn="l">
              <a:defRPr/>
            </a:pPr>
            <a:endParaRPr lang="ko-KR" altLang="en-US" sz="1100" b="0" u="sng" dirty="0">
              <a:solidFill>
                <a:srgbClr val="0070C0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ko-KR" altLang="en-US" sz="1100" b="0" dirty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 </a:t>
            </a:r>
            <a:r>
              <a:rPr lang="ko-KR" altLang="en-US" sz="1100" b="0" dirty="0" smtClean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유해폐기물관리 </a:t>
            </a:r>
            <a:r>
              <a:rPr lang="ko-KR" altLang="en-US" sz="1100" b="0" dirty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전자인계 </a:t>
            </a:r>
            <a:br>
              <a:rPr lang="ko-KR" altLang="en-US" sz="1100" b="0" dirty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</a:br>
            <a:r>
              <a:rPr lang="ko-KR" altLang="en-US" sz="1100" b="0" dirty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  </a:t>
            </a:r>
            <a:r>
              <a:rPr lang="ko-KR" altLang="en-US" sz="1100" b="0" dirty="0" smtClean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시스템 구축사업 무상원조</a:t>
            </a:r>
            <a:endParaRPr lang="en-US" altLang="ko-KR" sz="1100" b="0" dirty="0" smtClean="0">
              <a:solidFill>
                <a:schemeClr val="tx1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defRPr/>
            </a:pPr>
            <a:r>
              <a:rPr lang="en-US" altLang="ko-KR" sz="1100" dirty="0" smtClean="0">
                <a:latin typeface="+mn-ea"/>
                <a:ea typeface="+mn-ea"/>
                <a:cs typeface="Tahoma" pitchFamily="34" charset="0"/>
              </a:rPr>
              <a:t>  </a:t>
            </a:r>
            <a:r>
              <a:rPr lang="ko-KR" altLang="en-US" sz="1100" b="0" dirty="0" smtClean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추진 </a:t>
            </a:r>
            <a:r>
              <a:rPr lang="en-US" altLang="ko-KR" sz="1100" b="0" dirty="0" smtClean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(28</a:t>
            </a:r>
            <a:r>
              <a:rPr lang="ko-KR" altLang="en-US" sz="1100" b="0" dirty="0" smtClean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억</a:t>
            </a:r>
            <a:r>
              <a:rPr lang="en-US" altLang="ko-KR" sz="1100" b="0" dirty="0" smtClean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, </a:t>
            </a:r>
            <a:r>
              <a:rPr lang="en-US" altLang="ko-KR" sz="1100" dirty="0" smtClean="0">
                <a:latin typeface="+mn-ea"/>
                <a:ea typeface="+mn-ea"/>
                <a:cs typeface="Tahoma" pitchFamily="34" charset="0"/>
              </a:rPr>
              <a:t>EACP)</a:t>
            </a:r>
            <a:endParaRPr lang="ko-KR" altLang="en-US" sz="1100" b="0" dirty="0">
              <a:solidFill>
                <a:schemeClr val="tx1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  <a:defRPr/>
            </a:pPr>
            <a:r>
              <a:rPr lang="en-US" altLang="ko-KR" sz="1100" b="0" dirty="0" smtClean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 EDCF </a:t>
            </a:r>
            <a:r>
              <a:rPr lang="ko-KR" altLang="en-US" sz="1100" b="0" dirty="0" smtClean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차관 연계사업 </a:t>
            </a:r>
            <a:r>
              <a:rPr lang="ko-KR" altLang="en-US" sz="1100" b="0" dirty="0" err="1" smtClean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추진중</a:t>
            </a:r>
            <a:endParaRPr lang="ko-KR" altLang="en-US" sz="1100" b="0" dirty="0" smtClean="0">
              <a:solidFill>
                <a:schemeClr val="tx1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spcBef>
                <a:spcPct val="30000"/>
              </a:spcBef>
              <a:defRPr/>
            </a:pPr>
            <a:r>
              <a:rPr lang="ko-KR" altLang="en-US" sz="1100" b="0" dirty="0" smtClean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  </a:t>
            </a:r>
            <a:r>
              <a:rPr lang="en-US" altLang="ko-KR" sz="1100" b="0" dirty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- </a:t>
            </a:r>
            <a:r>
              <a:rPr lang="ko-KR" altLang="en-US" sz="1100" b="0" dirty="0" err="1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동나이성</a:t>
            </a:r>
            <a:r>
              <a:rPr lang="ko-KR" altLang="en-US" sz="1100" b="0" dirty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 </a:t>
            </a:r>
            <a:r>
              <a:rPr lang="ko-KR" altLang="en-US" sz="1100" b="0" dirty="0" smtClean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매립장</a:t>
            </a:r>
            <a:r>
              <a:rPr lang="ko-KR" altLang="en-US" sz="1100" b="0" dirty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	</a:t>
            </a:r>
          </a:p>
          <a:p>
            <a:pPr algn="l">
              <a:spcBef>
                <a:spcPts val="0"/>
              </a:spcBef>
              <a:defRPr/>
            </a:pPr>
            <a:r>
              <a:rPr lang="ko-KR" altLang="en-US" sz="1100" b="0" dirty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  </a:t>
            </a:r>
            <a:r>
              <a:rPr lang="en-US" altLang="ko-KR" sz="1100" b="0" dirty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- </a:t>
            </a:r>
            <a:r>
              <a:rPr lang="ko-KR" altLang="en-US" sz="1100" b="0" dirty="0" err="1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롱안성</a:t>
            </a:r>
            <a:r>
              <a:rPr lang="ko-KR" altLang="en-US" sz="1100" b="0" dirty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 </a:t>
            </a:r>
            <a:r>
              <a:rPr lang="ko-KR" altLang="en-US" sz="1100" b="0" dirty="0" err="1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탄안시</a:t>
            </a:r>
            <a:r>
              <a:rPr lang="ko-KR" altLang="en-US" sz="1100" b="0" dirty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 하수처리장 </a:t>
            </a:r>
            <a:br>
              <a:rPr lang="ko-KR" altLang="en-US" sz="1100" b="0" dirty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</a:br>
            <a:r>
              <a:rPr lang="ko-KR" altLang="en-US" sz="1100" b="0" dirty="0" smtClean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  </a:t>
            </a:r>
            <a:r>
              <a:rPr lang="en-US" altLang="ko-KR" sz="1100" b="0" dirty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- </a:t>
            </a:r>
            <a:r>
              <a:rPr lang="ko-KR" altLang="en-US" sz="1100" b="0" dirty="0" err="1" smtClean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미토시</a:t>
            </a:r>
            <a:r>
              <a:rPr lang="ko-KR" altLang="en-US" sz="1100" b="0" dirty="0" smtClean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 하수처리장</a:t>
            </a:r>
            <a:endParaRPr lang="ko-KR" altLang="en-US" sz="1100" b="0" dirty="0">
              <a:solidFill>
                <a:schemeClr val="tx1"/>
              </a:solidFill>
              <a:latin typeface="+mn-ea"/>
              <a:ea typeface="+mn-ea"/>
              <a:cs typeface="Tahoma" pitchFamily="34" charset="0"/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265176" y="2300767"/>
            <a:ext cx="2096823" cy="972574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ko-KR" altLang="en-US" sz="1100" b="1" u="sng" dirty="0">
                <a:solidFill>
                  <a:srgbClr val="0070C0"/>
                </a:solidFill>
                <a:latin typeface="+mn-ea"/>
                <a:ea typeface="+mn-ea"/>
                <a:cs typeface="Tahoma" pitchFamily="34" charset="0"/>
              </a:rPr>
              <a:t>인도네시아 </a:t>
            </a:r>
            <a:r>
              <a:rPr lang="ko-KR" altLang="en-US" sz="1100" b="1" u="sng" dirty="0" smtClean="0">
                <a:solidFill>
                  <a:srgbClr val="0070C0"/>
                </a:solidFill>
                <a:latin typeface="+mn-ea"/>
                <a:ea typeface="+mn-ea"/>
                <a:cs typeface="Tahoma" pitchFamily="34" charset="0"/>
              </a:rPr>
              <a:t>폐기물 종합계획</a:t>
            </a:r>
            <a:r>
              <a:rPr lang="ko-KR" altLang="en-US" sz="1100" b="1" dirty="0" smtClean="0">
                <a:solidFill>
                  <a:srgbClr val="0070C0"/>
                </a:solidFill>
                <a:latin typeface="+mn-ea"/>
                <a:ea typeface="+mn-ea"/>
                <a:cs typeface="Tahoma" pitchFamily="34" charset="0"/>
              </a:rPr>
              <a:t> </a:t>
            </a:r>
            <a:endParaRPr lang="ko-KR" altLang="en-US" sz="1100" b="1" dirty="0">
              <a:solidFill>
                <a:srgbClr val="0070C0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buFontTx/>
              <a:buChar char="•"/>
              <a:defRPr/>
            </a:pPr>
            <a:endParaRPr lang="en-US" altLang="ko-KR" sz="1100" b="0" dirty="0" smtClean="0">
              <a:solidFill>
                <a:schemeClr val="tx1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en-US" altLang="ko-KR" sz="1100" dirty="0" smtClean="0">
                <a:latin typeface="+mn-ea"/>
                <a:ea typeface="+mn-ea"/>
                <a:cs typeface="Tahoma" pitchFamily="34" charset="0"/>
              </a:rPr>
              <a:t>  </a:t>
            </a:r>
            <a:r>
              <a:rPr lang="ko-KR" altLang="en-US" sz="1100" dirty="0" err="1" smtClean="0">
                <a:latin typeface="+mn-ea"/>
                <a:ea typeface="+mn-ea"/>
              </a:rPr>
              <a:t>바이오매스</a:t>
            </a:r>
            <a:r>
              <a:rPr lang="ko-KR" altLang="en-US" sz="1100" dirty="0" smtClean="0">
                <a:latin typeface="+mn-ea"/>
                <a:ea typeface="+mn-ea"/>
              </a:rPr>
              <a:t> 에너지사업</a:t>
            </a:r>
            <a:endParaRPr lang="en-US" altLang="ko-KR" sz="1100" dirty="0" smtClean="0">
              <a:latin typeface="+mn-ea"/>
              <a:ea typeface="+mn-ea"/>
            </a:endParaRPr>
          </a:p>
          <a:p>
            <a:pPr algn="l">
              <a:defRPr/>
            </a:pPr>
            <a:r>
              <a:rPr lang="en-US" altLang="ko-KR" sz="1100" dirty="0" smtClean="0">
                <a:latin typeface="+mn-ea"/>
                <a:ea typeface="+mn-ea"/>
              </a:rPr>
              <a:t>   (</a:t>
            </a:r>
            <a:r>
              <a:rPr lang="ko-KR" altLang="en-US" sz="1100" dirty="0" smtClean="0">
                <a:latin typeface="+mn-ea"/>
                <a:ea typeface="+mn-ea"/>
              </a:rPr>
              <a:t>연간 </a:t>
            </a:r>
            <a:r>
              <a:rPr lang="ko-KR" altLang="en-US" sz="1100" dirty="0" err="1" smtClean="0">
                <a:latin typeface="+mn-ea"/>
                <a:ea typeface="+mn-ea"/>
              </a:rPr>
              <a:t>펠렛</a:t>
            </a:r>
            <a:r>
              <a:rPr lang="ko-KR" altLang="en-US" sz="1100" dirty="0" smtClean="0">
                <a:latin typeface="+mn-ea"/>
                <a:ea typeface="+mn-ea"/>
              </a:rPr>
              <a:t> 생산 </a:t>
            </a:r>
            <a:r>
              <a:rPr lang="en-US" altLang="ko-KR" sz="1100" dirty="0" smtClean="0">
                <a:latin typeface="+mn-ea"/>
                <a:ea typeface="+mn-ea"/>
              </a:rPr>
              <a:t>54,000</a:t>
            </a:r>
            <a:r>
              <a:rPr lang="ko-KR" altLang="en-US" sz="1100" dirty="0" smtClean="0">
                <a:latin typeface="+mn-ea"/>
                <a:ea typeface="+mn-ea"/>
              </a:rPr>
              <a:t>톤</a:t>
            </a:r>
            <a:r>
              <a:rPr lang="en-US" altLang="ko-KR" sz="1100" dirty="0" smtClean="0">
                <a:latin typeface="+mn-ea"/>
                <a:ea typeface="+mn-ea"/>
              </a:rPr>
              <a:t>,</a:t>
            </a:r>
          </a:p>
          <a:p>
            <a:pPr algn="l">
              <a:defRPr/>
            </a:pPr>
            <a:r>
              <a:rPr lang="en-US" altLang="ko-KR" sz="1100" dirty="0" smtClean="0">
                <a:latin typeface="+mn-ea"/>
                <a:ea typeface="+mn-ea"/>
              </a:rPr>
              <a:t>    </a:t>
            </a:r>
            <a:r>
              <a:rPr lang="ko-KR" altLang="en-US" sz="1100" dirty="0" smtClean="0">
                <a:latin typeface="+mn-ea"/>
                <a:ea typeface="+mn-ea"/>
              </a:rPr>
              <a:t>약 </a:t>
            </a:r>
            <a:r>
              <a:rPr lang="en-US" altLang="ko-KR" sz="1100" dirty="0" smtClean="0">
                <a:latin typeface="+mn-ea"/>
                <a:ea typeface="+mn-ea"/>
              </a:rPr>
              <a:t>810</a:t>
            </a:r>
            <a:r>
              <a:rPr lang="ko-KR" altLang="en-US" sz="1100" dirty="0" smtClean="0">
                <a:latin typeface="+mn-ea"/>
                <a:ea typeface="+mn-ea"/>
              </a:rPr>
              <a:t>만불</a:t>
            </a:r>
            <a:r>
              <a:rPr lang="en-US" altLang="ko-KR" sz="1100" dirty="0" smtClean="0">
                <a:latin typeface="+mn-ea"/>
                <a:ea typeface="+mn-ea"/>
              </a:rPr>
              <a:t>/</a:t>
            </a:r>
            <a:r>
              <a:rPr lang="ko-KR" altLang="en-US" sz="1100" dirty="0" smtClean="0">
                <a:latin typeface="+mn-ea"/>
                <a:ea typeface="+mn-ea"/>
              </a:rPr>
              <a:t>연</a:t>
            </a:r>
            <a:r>
              <a:rPr lang="en-US" altLang="ko-KR" sz="1100" dirty="0" smtClean="0">
                <a:latin typeface="+mn-ea"/>
                <a:ea typeface="+mn-ea"/>
              </a:rPr>
              <a:t>)</a:t>
            </a:r>
            <a:endParaRPr lang="en-US" altLang="ko-KR" sz="1100" b="0" dirty="0" smtClean="0">
              <a:solidFill>
                <a:schemeClr val="tx1"/>
              </a:solidFill>
              <a:latin typeface="+mn-ea"/>
              <a:ea typeface="+mn-ea"/>
              <a:cs typeface="Tahoma" pitchFamily="34" charset="0"/>
            </a:endParaRPr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2486585" y="2300767"/>
            <a:ext cx="2039695" cy="172662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ko-KR" altLang="en-US" sz="1100" b="1" u="sng" dirty="0">
                <a:solidFill>
                  <a:srgbClr val="0070C0"/>
                </a:solidFill>
                <a:latin typeface="+mn-ea"/>
                <a:ea typeface="+mn-ea"/>
                <a:cs typeface="Tahoma" pitchFamily="34" charset="0"/>
              </a:rPr>
              <a:t>캄보디아 </a:t>
            </a:r>
            <a:r>
              <a:rPr lang="ko-KR" altLang="en-US" sz="1100" b="1" u="sng" dirty="0" smtClean="0">
                <a:solidFill>
                  <a:srgbClr val="0070C0"/>
                </a:solidFill>
                <a:latin typeface="+mn-ea"/>
                <a:ea typeface="+mn-ea"/>
                <a:cs typeface="Tahoma" pitchFamily="34" charset="0"/>
              </a:rPr>
              <a:t>마스터플랜</a:t>
            </a:r>
            <a:endParaRPr lang="ko-KR" altLang="en-US" sz="1100" b="1" u="sng" dirty="0">
              <a:solidFill>
                <a:srgbClr val="0070C0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defRPr/>
            </a:pPr>
            <a:endParaRPr lang="ko-KR" altLang="en-US" sz="1100" b="0" dirty="0">
              <a:solidFill>
                <a:srgbClr val="0070C0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ko-KR" altLang="en-US" sz="1100" b="0" dirty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 </a:t>
            </a:r>
            <a:r>
              <a:rPr lang="ko-KR" altLang="en-US" sz="1100" b="0" dirty="0" err="1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씨엠립</a:t>
            </a:r>
            <a:r>
              <a:rPr lang="ko-KR" altLang="en-US" sz="1100" b="0" dirty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 폐기물 위생매립장 </a:t>
            </a:r>
            <a:br>
              <a:rPr lang="ko-KR" altLang="en-US" sz="1100" b="0" dirty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</a:br>
            <a:r>
              <a:rPr lang="ko-KR" altLang="en-US" sz="1100" b="0" dirty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  건설 </a:t>
            </a:r>
            <a:r>
              <a:rPr lang="ko-KR" altLang="en-US" sz="1100" b="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무상원조사업</a:t>
            </a:r>
            <a:r>
              <a:rPr lang="en-US" altLang="ko-KR" sz="1100" b="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(60</a:t>
            </a:r>
            <a:r>
              <a:rPr lang="ko-KR" altLang="en-US" sz="1100" b="0" dirty="0" err="1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억원</a:t>
            </a:r>
            <a:r>
              <a:rPr lang="en-US" altLang="ko-KR" sz="1100" b="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)</a:t>
            </a:r>
          </a:p>
          <a:p>
            <a:pPr algn="l">
              <a:spcAft>
                <a:spcPts val="600"/>
              </a:spcAft>
              <a:defRPr/>
            </a:pPr>
            <a:r>
              <a:rPr lang="en-US" altLang="ko-KR" sz="110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  </a:t>
            </a:r>
            <a:r>
              <a:rPr lang="ko-KR" altLang="en-US" sz="1100" b="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으로 진행</a:t>
            </a:r>
            <a:endParaRPr lang="en-US" altLang="ko-KR" sz="1100" b="0" dirty="0" smtClean="0">
              <a:solidFill>
                <a:srgbClr val="000000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defRPr/>
            </a:pPr>
            <a:r>
              <a:rPr lang="en-US" altLang="ko-KR" sz="1100" b="0" spc="-130" dirty="0" smtClean="0">
                <a:solidFill>
                  <a:srgbClr val="FF0000"/>
                </a:solidFill>
                <a:latin typeface="+mn-ea"/>
                <a:ea typeface="+mn-ea"/>
                <a:cs typeface="Tahoma" pitchFamily="34" charset="0"/>
              </a:rPr>
              <a:t>  ※ </a:t>
            </a:r>
            <a:r>
              <a:rPr lang="ko-KR" altLang="en-US" sz="1100" b="0" spc="-130" dirty="0">
                <a:solidFill>
                  <a:srgbClr val="FF0000"/>
                </a:solidFill>
                <a:latin typeface="+mn-ea"/>
                <a:ea typeface="+mn-ea"/>
                <a:cs typeface="Tahoma" pitchFamily="34" charset="0"/>
              </a:rPr>
              <a:t>무상원조 </a:t>
            </a:r>
            <a:r>
              <a:rPr lang="ko-KR" altLang="en-US" sz="1100" b="0" spc="-130" dirty="0" smtClean="0">
                <a:solidFill>
                  <a:srgbClr val="FF0000"/>
                </a:solidFill>
                <a:latin typeface="+mn-ea"/>
                <a:ea typeface="+mn-ea"/>
                <a:cs typeface="Tahoma" pitchFamily="34" charset="0"/>
              </a:rPr>
              <a:t>지원결정</a:t>
            </a:r>
            <a:r>
              <a:rPr lang="en-US" altLang="ko-KR" sz="1100" b="0" spc="-130" dirty="0">
                <a:solidFill>
                  <a:srgbClr val="FF0000"/>
                </a:solidFill>
                <a:latin typeface="+mn-ea"/>
                <a:ea typeface="+mn-ea"/>
                <a:cs typeface="Tahoma" pitchFamily="34" charset="0"/>
              </a:rPr>
              <a:t>(’09</a:t>
            </a:r>
            <a:r>
              <a:rPr lang="ko-KR" altLang="en-US" sz="1100" b="0" spc="-130" dirty="0" err="1" smtClean="0">
                <a:solidFill>
                  <a:srgbClr val="FF0000"/>
                </a:solidFill>
                <a:latin typeface="+mn-ea"/>
                <a:ea typeface="+mn-ea"/>
                <a:cs typeface="Tahoma" pitchFamily="34" charset="0"/>
              </a:rPr>
              <a:t>년말</a:t>
            </a:r>
            <a:r>
              <a:rPr lang="en-US" altLang="ko-KR" sz="1100" b="0" spc="-130" dirty="0">
                <a:solidFill>
                  <a:srgbClr val="FF0000"/>
                </a:solidFill>
                <a:latin typeface="+mn-ea"/>
                <a:ea typeface="+mn-ea"/>
                <a:cs typeface="Tahoma" pitchFamily="34" charset="0"/>
              </a:rPr>
              <a:t>)</a:t>
            </a:r>
            <a:r>
              <a:rPr lang="en-US" altLang="ko-KR" sz="1100" b="0" spc="-130" dirty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 </a:t>
            </a:r>
            <a:endParaRPr lang="en-US" altLang="ko-KR" sz="1100" b="0" spc="-130" dirty="0" smtClean="0">
              <a:solidFill>
                <a:srgbClr val="000000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defRPr/>
            </a:pPr>
            <a:endParaRPr lang="en-US" altLang="ko-KR" sz="800" b="0" spc="-130" dirty="0" smtClean="0">
              <a:solidFill>
                <a:srgbClr val="000000"/>
              </a:solidFill>
              <a:latin typeface="+mn-ea"/>
              <a:ea typeface="+mn-ea"/>
              <a:cs typeface="Tahoma" pitchFamily="34" charset="0"/>
            </a:endParaRPr>
          </a:p>
          <a:p>
            <a:pPr>
              <a:buFontTx/>
              <a:buChar char="•"/>
              <a:defRPr/>
            </a:pPr>
            <a:r>
              <a:rPr lang="ko-KR" altLang="en-US" sz="110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 </a:t>
            </a:r>
            <a:r>
              <a:rPr lang="ko-KR" altLang="en-US" sz="1100" dirty="0" err="1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프놈펜시</a:t>
            </a:r>
            <a:r>
              <a:rPr lang="ko-KR" altLang="en-US" sz="110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 하수처리장 건설</a:t>
            </a:r>
            <a:endParaRPr lang="en-US" altLang="ko-KR" sz="1100" dirty="0" smtClean="0">
              <a:solidFill>
                <a:srgbClr val="000000"/>
              </a:solidFill>
              <a:latin typeface="+mn-ea"/>
              <a:ea typeface="+mn-ea"/>
              <a:cs typeface="Tahoma" pitchFamily="34" charset="0"/>
            </a:endParaRPr>
          </a:p>
          <a:p>
            <a:pPr>
              <a:defRPr/>
            </a:pPr>
            <a:r>
              <a:rPr lang="en-US" altLang="ko-KR" sz="110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  </a:t>
            </a:r>
            <a:r>
              <a:rPr lang="ko-KR" altLang="en-US" sz="110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사업 </a:t>
            </a:r>
            <a:r>
              <a:rPr lang="en-US" altLang="ko-KR" sz="110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F/S </a:t>
            </a:r>
            <a:r>
              <a:rPr lang="ko-KR" altLang="en-US" sz="110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연계</a:t>
            </a:r>
            <a:endParaRPr lang="en-US" altLang="ko-KR" sz="1100" b="0" dirty="0">
              <a:solidFill>
                <a:srgbClr val="000000"/>
              </a:solidFill>
              <a:latin typeface="+mn-ea"/>
              <a:ea typeface="+mn-ea"/>
              <a:cs typeface="Tahoma" pitchFamily="34" charset="0"/>
            </a:endParaRPr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2488173" y="4132742"/>
            <a:ext cx="2038107" cy="215751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ko-KR" altLang="en-US" sz="1100" b="1" u="sng" dirty="0">
                <a:solidFill>
                  <a:srgbClr val="0070C0"/>
                </a:solidFill>
                <a:latin typeface="+mn-ea"/>
                <a:ea typeface="+mn-ea"/>
                <a:cs typeface="Tahoma" pitchFamily="34" charset="0"/>
              </a:rPr>
              <a:t>아제르바이잔 </a:t>
            </a:r>
            <a:r>
              <a:rPr lang="ko-KR" altLang="en-US" sz="1100" b="1" u="sng" dirty="0" smtClean="0">
                <a:solidFill>
                  <a:srgbClr val="0070C0"/>
                </a:solidFill>
                <a:latin typeface="+mn-ea"/>
                <a:ea typeface="+mn-ea"/>
                <a:cs typeface="Tahoma" pitchFamily="34" charset="0"/>
              </a:rPr>
              <a:t>마스터플랜</a:t>
            </a:r>
            <a:endParaRPr lang="ko-KR" altLang="en-US" sz="1100" b="1" u="sng" dirty="0">
              <a:solidFill>
                <a:srgbClr val="0070C0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defRPr/>
            </a:pPr>
            <a:r>
              <a:rPr lang="ko-KR" altLang="en-US" sz="1100" b="0" dirty="0">
                <a:solidFill>
                  <a:schemeClr val="tx1"/>
                </a:solidFill>
                <a:latin typeface="+mn-ea"/>
                <a:ea typeface="+mn-ea"/>
                <a:cs typeface="Tahoma" pitchFamily="34" charset="0"/>
              </a:rPr>
              <a:t>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ko-KR" altLang="en-US" sz="1100" b="0" dirty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 </a:t>
            </a:r>
            <a:r>
              <a:rPr lang="ko-KR" altLang="en-US" sz="1100" b="0" dirty="0" err="1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페르샤기</a:t>
            </a:r>
            <a:r>
              <a:rPr lang="ko-KR" altLang="en-US" sz="1100" b="0" dirty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 하수처리장 건설</a:t>
            </a:r>
            <a:br>
              <a:rPr lang="ko-KR" altLang="en-US" sz="1100" b="0" dirty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</a:br>
            <a:r>
              <a:rPr lang="ko-KR" altLang="en-US" sz="1100" b="0" dirty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  </a:t>
            </a:r>
            <a:r>
              <a:rPr lang="en-US" altLang="ko-KR" sz="1100" b="0" dirty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EDCF </a:t>
            </a:r>
            <a:r>
              <a:rPr lang="ko-KR" altLang="en-US" sz="1100" b="0" dirty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연계 사업화 </a:t>
            </a:r>
            <a:r>
              <a:rPr lang="ko-KR" altLang="en-US" sz="1100" b="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추진</a:t>
            </a:r>
            <a:endParaRPr lang="en-US" altLang="ko-KR" sz="1100" b="0" dirty="0" smtClean="0">
              <a:solidFill>
                <a:srgbClr val="000000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endParaRPr lang="en-US" altLang="ko-KR" sz="1100" b="0" dirty="0" smtClean="0">
              <a:solidFill>
                <a:srgbClr val="000000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altLang="ko-KR" sz="110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 </a:t>
            </a:r>
            <a:r>
              <a:rPr lang="ko-KR" altLang="en-US" sz="1100" dirty="0" smtClean="0">
                <a:solidFill>
                  <a:srgbClr val="FF0000"/>
                </a:solidFill>
                <a:latin typeface="+mn-ea"/>
                <a:ea typeface="+mn-ea"/>
                <a:cs typeface="Tahoma" pitchFamily="34" charset="0"/>
              </a:rPr>
              <a:t>동아시아 </a:t>
            </a:r>
            <a:r>
              <a:rPr lang="ko-KR" altLang="en-US" sz="1100" dirty="0" err="1" smtClean="0">
                <a:solidFill>
                  <a:srgbClr val="FF0000"/>
                </a:solidFill>
                <a:latin typeface="+mn-ea"/>
                <a:ea typeface="+mn-ea"/>
                <a:cs typeface="Tahoma" pitchFamily="34" charset="0"/>
              </a:rPr>
              <a:t>기후파트너십</a:t>
            </a:r>
            <a:r>
              <a:rPr lang="ko-KR" altLang="en-US" sz="1100" dirty="0" smtClean="0">
                <a:solidFill>
                  <a:srgbClr val="FF0000"/>
                </a:solidFill>
                <a:latin typeface="+mn-ea"/>
                <a:ea typeface="+mn-ea"/>
                <a:cs typeface="Tahoma" pitchFamily="34" charset="0"/>
              </a:rPr>
              <a:t> </a:t>
            </a:r>
            <a:endParaRPr lang="en-US" altLang="ko-KR" sz="1100" dirty="0" smtClean="0">
              <a:solidFill>
                <a:srgbClr val="FF0000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defRPr/>
            </a:pPr>
            <a:r>
              <a:rPr lang="en-US" altLang="ko-KR" sz="1100" dirty="0" smtClean="0">
                <a:solidFill>
                  <a:srgbClr val="FF0000"/>
                </a:solidFill>
                <a:latin typeface="+mn-ea"/>
                <a:ea typeface="+mn-ea"/>
                <a:cs typeface="Tahoma" pitchFamily="34" charset="0"/>
              </a:rPr>
              <a:t>  </a:t>
            </a:r>
            <a:r>
              <a:rPr lang="ko-KR" altLang="en-US" sz="1100" dirty="0" smtClean="0">
                <a:solidFill>
                  <a:srgbClr val="FF0000"/>
                </a:solidFill>
                <a:latin typeface="+mn-ea"/>
                <a:ea typeface="+mn-ea"/>
                <a:cs typeface="Tahoma" pitchFamily="34" charset="0"/>
              </a:rPr>
              <a:t>물 </a:t>
            </a:r>
            <a:r>
              <a:rPr lang="ko-KR" altLang="en-US" sz="1100" dirty="0" err="1" smtClean="0">
                <a:solidFill>
                  <a:srgbClr val="FF0000"/>
                </a:solidFill>
                <a:latin typeface="+mn-ea"/>
                <a:ea typeface="+mn-ea"/>
                <a:cs typeface="Tahoma" pitchFamily="34" charset="0"/>
              </a:rPr>
              <a:t>랜드마크사업으로</a:t>
            </a:r>
            <a:r>
              <a:rPr lang="ko-KR" altLang="en-US" sz="1100" dirty="0" smtClean="0">
                <a:solidFill>
                  <a:srgbClr val="FF0000"/>
                </a:solidFill>
                <a:latin typeface="+mn-ea"/>
                <a:ea typeface="+mn-ea"/>
                <a:cs typeface="Tahoma" pitchFamily="34" charset="0"/>
              </a:rPr>
              <a:t> 선정 </a:t>
            </a:r>
            <a:endParaRPr lang="en-US" altLang="ko-KR" sz="1100" dirty="0" smtClean="0">
              <a:solidFill>
                <a:srgbClr val="FF0000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defRPr/>
            </a:pPr>
            <a:r>
              <a:rPr lang="en-US" altLang="ko-KR" sz="1100" dirty="0" smtClean="0">
                <a:solidFill>
                  <a:srgbClr val="FF0000"/>
                </a:solidFill>
                <a:latin typeface="+mn-ea"/>
                <a:ea typeface="+mn-ea"/>
                <a:cs typeface="Tahoma" pitchFamily="34" charset="0"/>
              </a:rPr>
              <a:t>   (‘10.10.13), </a:t>
            </a:r>
            <a:r>
              <a:rPr lang="en-US" altLang="ko-KR" sz="1050" dirty="0" smtClean="0">
                <a:solidFill>
                  <a:srgbClr val="FF0000"/>
                </a:solidFill>
                <a:latin typeface="+mn-ea"/>
                <a:ea typeface="+mn-ea"/>
                <a:cs typeface="Tahoma" pitchFamily="34" charset="0"/>
              </a:rPr>
              <a:t>(</a:t>
            </a:r>
            <a:r>
              <a:rPr lang="ko-KR" altLang="en-US" sz="1050" dirty="0" smtClean="0">
                <a:solidFill>
                  <a:srgbClr val="FF0000"/>
                </a:solidFill>
                <a:latin typeface="+mn-ea"/>
                <a:ea typeface="+mn-ea"/>
                <a:cs typeface="Tahoma" pitchFamily="34" charset="0"/>
              </a:rPr>
              <a:t>약 </a:t>
            </a:r>
            <a:r>
              <a:rPr lang="en-US" altLang="ko-KR" sz="1050" dirty="0" smtClean="0">
                <a:solidFill>
                  <a:srgbClr val="FF0000"/>
                </a:solidFill>
                <a:latin typeface="+mn-ea"/>
                <a:ea typeface="+mn-ea"/>
                <a:cs typeface="Tahoma" pitchFamily="34" charset="0"/>
              </a:rPr>
              <a:t>800</a:t>
            </a:r>
            <a:r>
              <a:rPr lang="ko-KR" altLang="en-US" sz="1050" dirty="0" err="1" smtClean="0">
                <a:solidFill>
                  <a:srgbClr val="FF0000"/>
                </a:solidFill>
                <a:latin typeface="+mn-ea"/>
                <a:ea typeface="+mn-ea"/>
                <a:cs typeface="Tahoma" pitchFamily="34" charset="0"/>
              </a:rPr>
              <a:t>억원</a:t>
            </a:r>
            <a:r>
              <a:rPr lang="en-US" altLang="ko-KR" sz="1100" spc="-110" dirty="0" smtClean="0">
                <a:solidFill>
                  <a:srgbClr val="FF0000"/>
                </a:solidFill>
                <a:latin typeface="+mn-ea"/>
                <a:ea typeface="+mn-ea"/>
                <a:cs typeface="Tahoma" pitchFamily="34" charset="0"/>
              </a:rPr>
              <a:t>)</a:t>
            </a:r>
          </a:p>
          <a:p>
            <a:pPr algn="l">
              <a:defRPr/>
            </a:pPr>
            <a:endParaRPr lang="ko-KR" altLang="en-US" sz="1100" b="0" dirty="0">
              <a:solidFill>
                <a:srgbClr val="000000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ko-KR" altLang="en-US" sz="1100" b="0" dirty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 </a:t>
            </a:r>
            <a:r>
              <a:rPr lang="ko-KR" altLang="en-US" sz="1100" b="0" spc="-120" dirty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한</a:t>
            </a:r>
            <a:r>
              <a:rPr lang="en-US" altLang="ko-KR" sz="1100" b="0" spc="-120" dirty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-</a:t>
            </a:r>
            <a:r>
              <a:rPr lang="ko-KR" altLang="en-US" sz="1100" b="0" spc="-120" dirty="0" err="1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아제르</a:t>
            </a:r>
            <a:r>
              <a:rPr lang="ko-KR" altLang="en-US" sz="1100" b="0" spc="-120" dirty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 정부 </a:t>
            </a:r>
            <a:r>
              <a:rPr lang="ko-KR" altLang="en-US" sz="1100" b="0" spc="-120" dirty="0" err="1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매칭펀드</a:t>
            </a:r>
            <a:r>
              <a:rPr lang="ko-KR" altLang="en-US" sz="1100" b="0" spc="-120" dirty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 </a:t>
            </a:r>
            <a:r>
              <a:rPr lang="ko-KR" altLang="en-US" sz="1100" b="0" spc="-12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사업</a:t>
            </a:r>
            <a:endParaRPr lang="en-US" altLang="ko-KR" sz="1100" b="0" spc="-120" dirty="0" smtClean="0">
              <a:solidFill>
                <a:srgbClr val="000000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ko-KR" altLang="en-US" sz="1100" b="0" spc="-12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   하수재이용 </a:t>
            </a:r>
            <a:r>
              <a:rPr lang="ko-KR" altLang="en-US" sz="1100" b="0" spc="-120" dirty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시범사업 </a:t>
            </a:r>
            <a:r>
              <a:rPr lang="ko-KR" altLang="en-US" sz="1100" b="0" spc="-12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추진 </a:t>
            </a:r>
            <a:endParaRPr lang="en-US" altLang="ko-KR" sz="1100" b="0" spc="-120" dirty="0" smtClean="0">
              <a:solidFill>
                <a:srgbClr val="000000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altLang="ko-KR" sz="1100" spc="-12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   </a:t>
            </a:r>
            <a:r>
              <a:rPr lang="en-US" altLang="ko-KR" sz="1100" b="0" spc="-12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(</a:t>
            </a:r>
            <a:r>
              <a:rPr lang="ko-KR" altLang="en-US" sz="1100" b="0" spc="-12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한국 </a:t>
            </a:r>
            <a:r>
              <a:rPr lang="en-US" altLang="ko-KR" sz="1100" b="0" spc="-12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20</a:t>
            </a:r>
            <a:r>
              <a:rPr lang="ko-KR" altLang="en-US" sz="1100" b="0" spc="-12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억</a:t>
            </a:r>
            <a:r>
              <a:rPr lang="en-US" altLang="ko-KR" sz="1100" b="0" spc="-12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/</a:t>
            </a:r>
            <a:r>
              <a:rPr lang="ko-KR" altLang="en-US" sz="1100" b="0" spc="-120" dirty="0" err="1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아제르</a:t>
            </a:r>
            <a:r>
              <a:rPr lang="ko-KR" altLang="en-US" sz="1100" b="0" spc="-12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 </a:t>
            </a:r>
            <a:r>
              <a:rPr lang="en-US" altLang="ko-KR" sz="1100" b="0" spc="-12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100</a:t>
            </a:r>
            <a:r>
              <a:rPr lang="ko-KR" altLang="en-US" sz="1100" b="0" spc="-12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억</a:t>
            </a:r>
            <a:r>
              <a:rPr lang="en-US" altLang="ko-KR" sz="1100" b="0" spc="-120" dirty="0" smtClean="0">
                <a:solidFill>
                  <a:srgbClr val="000000"/>
                </a:solidFill>
                <a:latin typeface="+mn-ea"/>
                <a:ea typeface="+mn-ea"/>
                <a:cs typeface="Tahoma" pitchFamily="34" charset="0"/>
              </a:rPr>
              <a:t>)</a:t>
            </a:r>
            <a:endParaRPr lang="ko-KR" altLang="en-US" sz="1100" b="0" spc="-120" dirty="0">
              <a:solidFill>
                <a:srgbClr val="000000"/>
              </a:solidFill>
              <a:latin typeface="+mn-ea"/>
              <a:ea typeface="+mn-ea"/>
              <a:cs typeface="Tahoma" pitchFamily="34" charset="0"/>
            </a:endParaRPr>
          </a:p>
        </p:txBody>
      </p:sp>
      <p:sp>
        <p:nvSpPr>
          <p:cNvPr id="23" name="직사각형 35"/>
          <p:cNvSpPr>
            <a:spLocks noChangeArrowheads="1"/>
          </p:cNvSpPr>
          <p:nvPr/>
        </p:nvSpPr>
        <p:spPr bwMode="auto">
          <a:xfrm>
            <a:off x="4636188" y="2295344"/>
            <a:ext cx="2068513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ko-KR" altLang="en-US" sz="1100" b="1" u="sng" dirty="0">
                <a:solidFill>
                  <a:srgbClr val="0070C0"/>
                </a:solidFill>
                <a:latin typeface="+mn-ea"/>
                <a:ea typeface="+mn-ea"/>
                <a:cs typeface="Tahoma" pitchFamily="34" charset="0"/>
              </a:rPr>
              <a:t>탄자니아 </a:t>
            </a:r>
            <a:r>
              <a:rPr lang="ko-KR" altLang="en-US" sz="1100" b="1" u="sng" dirty="0" smtClean="0">
                <a:solidFill>
                  <a:srgbClr val="0070C0"/>
                </a:solidFill>
                <a:latin typeface="+mn-ea"/>
                <a:ea typeface="+mn-ea"/>
                <a:cs typeface="Tahoma" pitchFamily="34" charset="0"/>
              </a:rPr>
              <a:t>마스터플랜</a:t>
            </a:r>
            <a:endParaRPr lang="ko-KR" altLang="en-US" sz="1100" b="1" u="sng" dirty="0">
              <a:solidFill>
                <a:srgbClr val="0070C0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defRPr/>
            </a:pPr>
            <a:endParaRPr lang="ko-KR" altLang="en-US" sz="1100" b="0" dirty="0">
              <a:latin typeface="+mn-ea"/>
              <a:ea typeface="+mn-ea"/>
              <a:cs typeface="Tahoma" pitchFamily="34" charset="0"/>
            </a:endParaRPr>
          </a:p>
          <a:p>
            <a:pPr>
              <a:buFontTx/>
              <a:buChar char="•"/>
              <a:defRPr/>
            </a:pPr>
            <a:r>
              <a:rPr lang="ko-KR" altLang="en-US" sz="1100" b="0" dirty="0">
                <a:latin typeface="+mn-ea"/>
                <a:ea typeface="+mn-ea"/>
                <a:cs typeface="Tahoma" pitchFamily="34" charset="0"/>
              </a:rPr>
              <a:t> </a:t>
            </a:r>
            <a:r>
              <a:rPr lang="ko-KR" altLang="en-US" sz="1100" dirty="0" err="1" smtClean="0">
                <a:latin typeface="+mn-ea"/>
                <a:ea typeface="+mn-ea"/>
                <a:cs typeface="Tahoma" pitchFamily="34" charset="0"/>
              </a:rPr>
              <a:t>다레살람시</a:t>
            </a:r>
            <a:r>
              <a:rPr lang="ko-KR" altLang="en-US" sz="1100" dirty="0" smtClean="0">
                <a:latin typeface="+mn-ea"/>
                <a:ea typeface="+mn-ea"/>
                <a:cs typeface="Tahoma" pitchFamily="34" charset="0"/>
              </a:rPr>
              <a:t> 폐기물처리 및 </a:t>
            </a:r>
            <a:endParaRPr lang="en-US" altLang="ko-KR" sz="1100" dirty="0" smtClean="0">
              <a:latin typeface="+mn-ea"/>
              <a:ea typeface="+mn-ea"/>
              <a:cs typeface="Tahoma" pitchFamily="34" charset="0"/>
            </a:endParaRPr>
          </a:p>
          <a:p>
            <a:pPr>
              <a:defRPr/>
            </a:pPr>
            <a:r>
              <a:rPr lang="en-US" altLang="ko-KR" sz="1100" dirty="0" smtClean="0">
                <a:latin typeface="+mn-ea"/>
                <a:ea typeface="+mn-ea"/>
                <a:cs typeface="Tahoma" pitchFamily="34" charset="0"/>
              </a:rPr>
              <a:t>  </a:t>
            </a:r>
            <a:r>
              <a:rPr lang="ko-KR" altLang="en-US" sz="1100" dirty="0" smtClean="0">
                <a:latin typeface="+mn-ea"/>
                <a:ea typeface="+mn-ea"/>
                <a:cs typeface="Tahoma" pitchFamily="34" charset="0"/>
              </a:rPr>
              <a:t>발전시설 건설사업</a:t>
            </a:r>
            <a:r>
              <a:rPr lang="en-US" altLang="ko-KR" sz="1100" dirty="0" smtClean="0">
                <a:latin typeface="+mn-ea"/>
                <a:ea typeface="+mn-ea"/>
                <a:cs typeface="Tahoma" pitchFamily="34" charset="0"/>
              </a:rPr>
              <a:t> F/S </a:t>
            </a:r>
            <a:r>
              <a:rPr lang="ko-KR" altLang="en-US" sz="1100" dirty="0" smtClean="0">
                <a:latin typeface="+mn-ea"/>
                <a:ea typeface="+mn-ea"/>
                <a:cs typeface="Tahoma" pitchFamily="34" charset="0"/>
              </a:rPr>
              <a:t>연계</a:t>
            </a:r>
            <a:endParaRPr lang="ko-KR" altLang="en-US" sz="1100" b="0" dirty="0">
              <a:latin typeface="+mn-ea"/>
              <a:ea typeface="+mn-ea"/>
              <a:cs typeface="Tahoma" pitchFamily="34" charset="0"/>
            </a:endParaRPr>
          </a:p>
        </p:txBody>
      </p:sp>
      <p:sp>
        <p:nvSpPr>
          <p:cNvPr id="25" name="직사각형 36"/>
          <p:cNvSpPr>
            <a:spLocks noChangeArrowheads="1"/>
          </p:cNvSpPr>
          <p:nvPr/>
        </p:nvSpPr>
        <p:spPr bwMode="auto">
          <a:xfrm>
            <a:off x="4655238" y="3214094"/>
            <a:ext cx="2068513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ko-KR" altLang="en-US" sz="1100" b="1" u="sng" dirty="0">
                <a:solidFill>
                  <a:srgbClr val="0070C0"/>
                </a:solidFill>
                <a:latin typeface="+mn-ea"/>
                <a:ea typeface="+mn-ea"/>
                <a:cs typeface="Tahoma" pitchFamily="34" charset="0"/>
              </a:rPr>
              <a:t>우즈베키스탄 </a:t>
            </a:r>
            <a:r>
              <a:rPr lang="ko-KR" altLang="en-US" sz="1100" b="1" u="sng" dirty="0" smtClean="0">
                <a:solidFill>
                  <a:srgbClr val="0070C0"/>
                </a:solidFill>
                <a:latin typeface="+mn-ea"/>
                <a:ea typeface="+mn-ea"/>
                <a:cs typeface="Tahoma" pitchFamily="34" charset="0"/>
              </a:rPr>
              <a:t>마스터플랜 </a:t>
            </a:r>
            <a:endParaRPr lang="ko-KR" altLang="en-US" sz="1100" b="1" u="sng" dirty="0">
              <a:solidFill>
                <a:srgbClr val="0070C0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defRPr/>
            </a:pPr>
            <a:endParaRPr lang="ko-KR" altLang="en-US" sz="1100" b="0" u="sng" dirty="0">
              <a:latin typeface="+mn-ea"/>
              <a:ea typeface="+mn-ea"/>
              <a:cs typeface="Tahoma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ko-KR" altLang="en-US" sz="1100" b="0" dirty="0">
                <a:latin typeface="+mn-ea"/>
                <a:ea typeface="+mn-ea"/>
                <a:cs typeface="Tahoma" pitchFamily="34" charset="0"/>
              </a:rPr>
              <a:t> 기간 </a:t>
            </a:r>
            <a:r>
              <a:rPr lang="en-US" altLang="ko-KR" sz="1100" b="0" dirty="0">
                <a:latin typeface="+mn-ea"/>
                <a:ea typeface="+mn-ea"/>
                <a:cs typeface="Tahoma" pitchFamily="34" charset="0"/>
              </a:rPr>
              <a:t>: 2010.3~12</a:t>
            </a:r>
          </a:p>
          <a:p>
            <a:pPr algn="l">
              <a:buFontTx/>
              <a:buChar char="•"/>
              <a:defRPr/>
            </a:pPr>
            <a:r>
              <a:rPr lang="en-US" altLang="ko-KR" sz="1100" b="0" dirty="0">
                <a:latin typeface="+mn-ea"/>
                <a:ea typeface="+mn-ea"/>
                <a:cs typeface="Tahoma" pitchFamily="34" charset="0"/>
              </a:rPr>
              <a:t> </a:t>
            </a:r>
            <a:r>
              <a:rPr lang="ko-KR" altLang="en-US" sz="1100" b="0" dirty="0" smtClean="0">
                <a:latin typeface="+mn-ea"/>
                <a:ea typeface="+mn-ea"/>
                <a:cs typeface="Tahoma" pitchFamily="34" charset="0"/>
              </a:rPr>
              <a:t>우즈베키스탄 </a:t>
            </a:r>
            <a:endParaRPr lang="ko-KR" altLang="en-US" sz="1100" b="0" dirty="0">
              <a:latin typeface="+mn-ea"/>
              <a:ea typeface="+mn-ea"/>
              <a:cs typeface="Tahoma" pitchFamily="34" charset="0"/>
            </a:endParaRPr>
          </a:p>
        </p:txBody>
      </p:sp>
      <p:pic>
        <p:nvPicPr>
          <p:cNvPr id="26" name="_x60549696" descr="EMB00000eb0be50"/>
          <p:cNvPicPr>
            <a:picLocks noChangeAspect="1" noChangeArrowheads="1"/>
          </p:cNvPicPr>
          <p:nvPr/>
        </p:nvPicPr>
        <p:blipFill>
          <a:blip r:embed="rId4" cstate="print"/>
          <a:srcRect l="13726" r="9954" b="5882"/>
          <a:stretch>
            <a:fillRect/>
          </a:stretch>
        </p:blipFill>
        <p:spPr bwMode="auto">
          <a:xfrm>
            <a:off x="4653555" y="4144668"/>
            <a:ext cx="2060055" cy="1487015"/>
          </a:xfrm>
          <a:prstGeom prst="rect">
            <a:avLst/>
          </a:prstGeom>
          <a:ln>
            <a:noFill/>
          </a:ln>
          <a:effectLst>
            <a:outerShdw dist="1143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sp>
        <p:nvSpPr>
          <p:cNvPr id="27" name="직사각형 35"/>
          <p:cNvSpPr>
            <a:spLocks noChangeArrowheads="1"/>
          </p:cNvSpPr>
          <p:nvPr/>
        </p:nvSpPr>
        <p:spPr bwMode="auto">
          <a:xfrm>
            <a:off x="6824794" y="2305976"/>
            <a:ext cx="2054029" cy="769441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ko-KR" altLang="en-US" sz="1100" b="1" u="sng" dirty="0" smtClean="0">
                <a:solidFill>
                  <a:srgbClr val="FFFF00"/>
                </a:solidFill>
                <a:latin typeface="+mn-ea"/>
                <a:ea typeface="+mn-ea"/>
                <a:cs typeface="Tahoma" pitchFamily="34" charset="0"/>
              </a:rPr>
              <a:t>알제리 마스터플랜</a:t>
            </a:r>
            <a:endParaRPr lang="ko-KR" altLang="en-US" sz="1100" b="1" u="sng" dirty="0">
              <a:solidFill>
                <a:srgbClr val="FFFF00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defRPr/>
            </a:pPr>
            <a:endParaRPr lang="ko-KR" altLang="en-US" sz="1100" b="0" dirty="0">
              <a:solidFill>
                <a:srgbClr val="FFFFCC"/>
              </a:solidFill>
              <a:latin typeface="+mn-ea"/>
              <a:ea typeface="+mn-ea"/>
              <a:cs typeface="Tahoma" pitchFamily="34" charset="0"/>
            </a:endParaRPr>
          </a:p>
          <a:p>
            <a:pPr>
              <a:buFontTx/>
              <a:buChar char="•"/>
              <a:defRPr/>
            </a:pPr>
            <a:r>
              <a:rPr lang="ko-KR" altLang="en-US" sz="1100" b="0" dirty="0">
                <a:solidFill>
                  <a:schemeClr val="bg1"/>
                </a:solidFill>
                <a:latin typeface="+mn-ea"/>
                <a:ea typeface="+mn-ea"/>
                <a:cs typeface="Tahoma" pitchFamily="34" charset="0"/>
              </a:rPr>
              <a:t> </a:t>
            </a:r>
            <a:r>
              <a:rPr lang="ko-KR" altLang="en-US" sz="1100" b="0" dirty="0" err="1" smtClean="0">
                <a:solidFill>
                  <a:schemeClr val="bg1"/>
                </a:solidFill>
                <a:latin typeface="+mn-ea"/>
                <a:ea typeface="+mn-ea"/>
                <a:cs typeface="Tahoma" pitchFamily="34" charset="0"/>
              </a:rPr>
              <a:t>엘하라쉬</a:t>
            </a:r>
            <a:r>
              <a:rPr lang="ko-KR" altLang="en-US" sz="1100" b="0" dirty="0" smtClean="0">
                <a:solidFill>
                  <a:schemeClr val="bg1"/>
                </a:solidFill>
                <a:latin typeface="+mn-ea"/>
                <a:ea typeface="+mn-ea"/>
                <a:cs typeface="Tahoma" pitchFamily="34" charset="0"/>
              </a:rPr>
              <a:t> 하천수질개선사업</a:t>
            </a:r>
            <a:endParaRPr lang="en-US" altLang="ko-KR" sz="1100" b="0" dirty="0" smtClean="0">
              <a:solidFill>
                <a:schemeClr val="bg1"/>
              </a:solidFill>
              <a:latin typeface="+mn-ea"/>
              <a:ea typeface="+mn-ea"/>
              <a:cs typeface="Tahoma" pitchFamily="34" charset="0"/>
            </a:endParaRPr>
          </a:p>
          <a:p>
            <a:pPr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+mn-ea"/>
                <a:ea typeface="+mn-ea"/>
                <a:cs typeface="Tahoma" pitchFamily="34" charset="0"/>
              </a:rPr>
              <a:t>  </a:t>
            </a:r>
            <a:r>
              <a:rPr lang="ko-KR" altLang="en-US" sz="1100" dirty="0" smtClean="0">
                <a:solidFill>
                  <a:schemeClr val="bg1"/>
                </a:solidFill>
                <a:latin typeface="+mn-ea"/>
                <a:ea typeface="+mn-ea"/>
                <a:cs typeface="Tahoma" pitchFamily="34" charset="0"/>
              </a:rPr>
              <a:t>등 </a:t>
            </a:r>
            <a:r>
              <a:rPr lang="ko-KR" altLang="en-US" sz="1100" dirty="0" err="1" smtClean="0">
                <a:solidFill>
                  <a:schemeClr val="bg1"/>
                </a:solidFill>
                <a:latin typeface="+mn-ea"/>
                <a:ea typeface="+mn-ea"/>
                <a:cs typeface="Tahoma" pitchFamily="34" charset="0"/>
              </a:rPr>
              <a:t>물산업</a:t>
            </a:r>
            <a:r>
              <a:rPr lang="ko-KR" altLang="en-US" sz="1100" dirty="0" smtClean="0">
                <a:solidFill>
                  <a:schemeClr val="bg1"/>
                </a:solidFill>
                <a:latin typeface="+mn-ea"/>
                <a:ea typeface="+mn-ea"/>
                <a:cs typeface="Tahoma" pitchFamily="34" charset="0"/>
              </a:rPr>
              <a:t> 진출전략 연계</a:t>
            </a:r>
            <a:endParaRPr lang="ko-KR" altLang="en-US" sz="1100" b="0" dirty="0">
              <a:solidFill>
                <a:schemeClr val="bg1"/>
              </a:solidFill>
              <a:latin typeface="+mn-ea"/>
              <a:ea typeface="+mn-ea"/>
              <a:cs typeface="Tahoma" pitchFamily="34" charset="0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6942800" y="1817374"/>
            <a:ext cx="571500" cy="29193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75749" tIns="37874" rIns="75749" bIns="37874">
            <a:spAutoFit/>
          </a:bodyPr>
          <a:lstStyle/>
          <a:p>
            <a:pPr defTabSz="757238">
              <a:spcBef>
                <a:spcPct val="50000"/>
              </a:spcBef>
              <a:defRPr/>
            </a:pPr>
            <a:r>
              <a:rPr lang="en-US" altLang="zh-CN" sz="1400" dirty="0" smtClean="0">
                <a:solidFill>
                  <a:srgbClr val="FFFF00"/>
                </a:solidFill>
                <a:latin typeface="Tahoma" pitchFamily="34" charset="0"/>
                <a:ea typeface="幼圆"/>
                <a:cs typeface="Tahoma" pitchFamily="34" charset="0"/>
              </a:rPr>
              <a:t>2011</a:t>
            </a:r>
            <a:endParaRPr lang="en-US" altLang="zh-CN" sz="1400" dirty="0">
              <a:solidFill>
                <a:srgbClr val="FFFF00"/>
              </a:solidFill>
              <a:latin typeface="Tahoma" pitchFamily="34" charset="0"/>
              <a:ea typeface="幼圆"/>
              <a:cs typeface="Tahoma" pitchFamily="34" charset="0"/>
            </a:endParaRPr>
          </a:p>
        </p:txBody>
      </p:sp>
      <p:sp>
        <p:nvSpPr>
          <p:cNvPr id="29" name="직사각형 28"/>
          <p:cNvSpPr>
            <a:spLocks noChangeArrowheads="1"/>
          </p:cNvSpPr>
          <p:nvPr/>
        </p:nvSpPr>
        <p:spPr bwMode="auto">
          <a:xfrm>
            <a:off x="6835427" y="3216549"/>
            <a:ext cx="2054029" cy="769441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ko-KR" altLang="en-US" sz="1100" b="1" u="sng" dirty="0" smtClean="0">
                <a:solidFill>
                  <a:srgbClr val="FFFF00"/>
                </a:solidFill>
                <a:latin typeface="+mn-ea"/>
                <a:ea typeface="+mn-ea"/>
                <a:cs typeface="Tahoma" pitchFamily="34" charset="0"/>
              </a:rPr>
              <a:t>모잠비크 마스터플랜</a:t>
            </a:r>
            <a:endParaRPr lang="ko-KR" altLang="en-US" sz="1100" b="1" u="sng" dirty="0">
              <a:solidFill>
                <a:srgbClr val="FFFF00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defRPr/>
            </a:pPr>
            <a:endParaRPr lang="ko-KR" altLang="en-US" sz="1100" b="0" dirty="0">
              <a:solidFill>
                <a:srgbClr val="FFFFCC"/>
              </a:solidFill>
              <a:latin typeface="+mn-ea"/>
              <a:ea typeface="+mn-ea"/>
              <a:cs typeface="Tahoma" pitchFamily="34" charset="0"/>
            </a:endParaRPr>
          </a:p>
          <a:p>
            <a:pPr>
              <a:buFontTx/>
              <a:buChar char="•"/>
              <a:defRPr/>
            </a:pPr>
            <a:r>
              <a:rPr lang="ko-KR" altLang="en-US" sz="1100" b="0" dirty="0">
                <a:solidFill>
                  <a:schemeClr val="bg1"/>
                </a:solidFill>
                <a:latin typeface="+mn-ea"/>
                <a:ea typeface="+mn-ea"/>
                <a:cs typeface="Tahoma" pitchFamily="34" charset="0"/>
              </a:rPr>
              <a:t> </a:t>
            </a:r>
            <a:r>
              <a:rPr lang="ko-KR" altLang="en-US" sz="1100" b="0" dirty="0" smtClean="0">
                <a:solidFill>
                  <a:schemeClr val="bg1"/>
                </a:solidFill>
                <a:latin typeface="+mn-ea"/>
                <a:ea typeface="+mn-ea"/>
                <a:cs typeface="Tahoma" pitchFamily="34" charset="0"/>
              </a:rPr>
              <a:t>상하수도 보급 및 폐기물 </a:t>
            </a:r>
            <a:endParaRPr lang="en-US" altLang="ko-KR" sz="1100" b="0" dirty="0" smtClean="0">
              <a:solidFill>
                <a:schemeClr val="bg1"/>
              </a:solidFill>
              <a:latin typeface="+mn-ea"/>
              <a:ea typeface="+mn-ea"/>
              <a:cs typeface="Tahoma" pitchFamily="34" charset="0"/>
            </a:endParaRPr>
          </a:p>
          <a:p>
            <a:pPr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+mn-ea"/>
                <a:ea typeface="+mn-ea"/>
                <a:cs typeface="Tahoma" pitchFamily="34" charset="0"/>
              </a:rPr>
              <a:t>  </a:t>
            </a:r>
            <a:r>
              <a:rPr lang="ko-KR" altLang="en-US" sz="1100" b="0" dirty="0" smtClean="0">
                <a:solidFill>
                  <a:schemeClr val="bg1"/>
                </a:solidFill>
                <a:latin typeface="+mn-ea"/>
                <a:ea typeface="+mn-ea"/>
                <a:cs typeface="Tahoma" pitchFamily="34" charset="0"/>
              </a:rPr>
              <a:t>관리 등 기초환경수요 충족</a:t>
            </a:r>
            <a:endParaRPr lang="ko-KR" altLang="en-US" sz="1100" b="0" dirty="0">
              <a:solidFill>
                <a:schemeClr val="bg1"/>
              </a:solidFill>
              <a:latin typeface="+mn-ea"/>
              <a:ea typeface="+mn-ea"/>
              <a:cs typeface="Tahoma" pitchFamily="34" charset="0"/>
            </a:endParaRPr>
          </a:p>
        </p:txBody>
      </p:sp>
      <p:sp>
        <p:nvSpPr>
          <p:cNvPr id="30" name="직사각형 29"/>
          <p:cNvSpPr>
            <a:spLocks noChangeArrowheads="1"/>
          </p:cNvSpPr>
          <p:nvPr/>
        </p:nvSpPr>
        <p:spPr bwMode="auto">
          <a:xfrm>
            <a:off x="6835427" y="4130311"/>
            <a:ext cx="2054029" cy="769441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ko-KR" altLang="en-US" sz="1100" b="1" u="sng" dirty="0" smtClean="0">
                <a:solidFill>
                  <a:srgbClr val="FFFF00"/>
                </a:solidFill>
                <a:latin typeface="+mn-ea"/>
                <a:ea typeface="+mn-ea"/>
                <a:cs typeface="Tahoma" pitchFamily="34" charset="0"/>
              </a:rPr>
              <a:t>몽골 마스터플랜</a:t>
            </a:r>
            <a:endParaRPr lang="ko-KR" altLang="en-US" sz="1100" b="1" u="sng" dirty="0">
              <a:solidFill>
                <a:srgbClr val="FFFF00"/>
              </a:solidFill>
              <a:latin typeface="+mn-ea"/>
              <a:ea typeface="+mn-ea"/>
              <a:cs typeface="Tahoma" pitchFamily="34" charset="0"/>
            </a:endParaRPr>
          </a:p>
          <a:p>
            <a:pPr algn="l">
              <a:defRPr/>
            </a:pPr>
            <a:endParaRPr lang="ko-KR" altLang="en-US" sz="1100" b="0" dirty="0">
              <a:solidFill>
                <a:srgbClr val="FFFFCC"/>
              </a:solidFill>
              <a:latin typeface="+mn-ea"/>
              <a:ea typeface="+mn-ea"/>
              <a:cs typeface="Tahoma" pitchFamily="34" charset="0"/>
            </a:endParaRPr>
          </a:p>
          <a:p>
            <a:pPr>
              <a:buFontTx/>
              <a:buChar char="•"/>
              <a:defRPr/>
            </a:pPr>
            <a:r>
              <a:rPr lang="ko-KR" altLang="en-US" sz="1100" b="0" dirty="0">
                <a:solidFill>
                  <a:schemeClr val="bg1"/>
                </a:solidFill>
                <a:latin typeface="+mn-ea"/>
                <a:ea typeface="+mn-ea"/>
                <a:cs typeface="Tahoma" pitchFamily="34" charset="0"/>
              </a:rPr>
              <a:t> </a:t>
            </a:r>
            <a:r>
              <a:rPr lang="ko-KR" altLang="en-US" sz="1100" b="0" dirty="0" smtClean="0">
                <a:solidFill>
                  <a:schemeClr val="bg1"/>
                </a:solidFill>
                <a:latin typeface="+mn-ea"/>
                <a:ea typeface="+mn-ea"/>
                <a:cs typeface="Tahoma" pitchFamily="34" charset="0"/>
              </a:rPr>
              <a:t>도시지역 폐기물 관리 및 </a:t>
            </a:r>
            <a:endParaRPr lang="en-US" altLang="ko-KR" sz="1100" b="0" dirty="0" smtClean="0">
              <a:solidFill>
                <a:schemeClr val="bg1"/>
              </a:solidFill>
              <a:latin typeface="+mn-ea"/>
              <a:ea typeface="+mn-ea"/>
              <a:cs typeface="Tahoma" pitchFamily="34" charset="0"/>
            </a:endParaRPr>
          </a:p>
          <a:p>
            <a:pPr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+mn-ea"/>
                <a:ea typeface="+mn-ea"/>
                <a:cs typeface="Tahoma" pitchFamily="34" charset="0"/>
              </a:rPr>
              <a:t>  </a:t>
            </a:r>
            <a:r>
              <a:rPr lang="ko-KR" altLang="en-US" sz="1100" dirty="0" smtClean="0">
                <a:solidFill>
                  <a:schemeClr val="bg1"/>
                </a:solidFill>
                <a:latin typeface="+mn-ea"/>
                <a:ea typeface="+mn-ea"/>
                <a:cs typeface="Tahoma" pitchFamily="34" charset="0"/>
              </a:rPr>
              <a:t>폐광오염 관리방안 제시</a:t>
            </a:r>
            <a:endParaRPr lang="ko-KR" altLang="en-US" sz="1100" b="0" dirty="0">
              <a:solidFill>
                <a:schemeClr val="bg1"/>
              </a:solidFill>
              <a:latin typeface="+mn-ea"/>
              <a:ea typeface="+mn-ea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23376" y="6373368"/>
            <a:ext cx="215888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endParaRPr lang="ko-KR" altLang="en-US" sz="12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제목 7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4. </a:t>
            </a:r>
            <a:r>
              <a:rPr lang="ko-KR" altLang="en-US" dirty="0" smtClean="0"/>
              <a:t>해외진출 지원 사업</a:t>
            </a:r>
            <a:endParaRPr lang="ko-KR" altLang="en-US" dirty="0"/>
          </a:p>
        </p:txBody>
      </p:sp>
      <p:pic>
        <p:nvPicPr>
          <p:cNvPr id="10" name="Picture 39" descr="90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240221" y="1141794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 bwMode="auto">
          <a:xfrm>
            <a:off x="585230" y="1101584"/>
            <a:ext cx="5212066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개도국 환경개선 종합계획 </a:t>
            </a: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수립 지원</a:t>
            </a:r>
            <a:endParaRPr kumimoji="0" lang="en-US" altLang="ko-KR" sz="2000" b="1" dirty="0">
              <a:ln w="12700">
                <a:noFill/>
                <a:prstDash val="solid"/>
              </a:ln>
              <a:gradFill flip="none" rotWithShape="1">
                <a:gsLst>
                  <a:gs pos="100000">
                    <a:srgbClr val="CCFFFF"/>
                  </a:gs>
                  <a:gs pos="100000">
                    <a:srgbClr val="67FBFF"/>
                  </a:gs>
                  <a:gs pos="0">
                    <a:srgbClr val="029EFE"/>
                  </a:gs>
                </a:gsLst>
                <a:lin ang="16200000" scaled="1"/>
                <a:tileRect/>
              </a:gradFill>
              <a:effectLst>
                <a:glow rad="101600">
                  <a:srgbClr val="000000"/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23376" y="6373368"/>
            <a:ext cx="215888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11</a:t>
            </a:r>
            <a:endParaRPr lang="ko-KR" altLang="en-US" sz="12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64" name="그룹 151"/>
          <p:cNvGrpSpPr>
            <a:grpSpLocks/>
          </p:cNvGrpSpPr>
          <p:nvPr/>
        </p:nvGrpSpPr>
        <p:grpSpPr bwMode="auto">
          <a:xfrm>
            <a:off x="468313" y="1774828"/>
            <a:ext cx="8208962" cy="1398582"/>
            <a:chOff x="663548" y="1657565"/>
            <a:chExt cx="7809706" cy="922698"/>
          </a:xfrm>
        </p:grpSpPr>
        <p:sp>
          <p:nvSpPr>
            <p:cNvPr id="65" name="AutoShape 4"/>
            <p:cNvSpPr>
              <a:spLocks noChangeArrowheads="1"/>
            </p:cNvSpPr>
            <p:nvPr/>
          </p:nvSpPr>
          <p:spPr bwMode="auto">
            <a:xfrm>
              <a:off x="663548" y="1657565"/>
              <a:ext cx="7809706" cy="922698"/>
            </a:xfrm>
            <a:prstGeom prst="roundRect">
              <a:avLst>
                <a:gd name="adj" fmla="val 5074"/>
              </a:avLst>
            </a:prstGeom>
            <a:solidFill>
              <a:srgbClr val="63B6CB">
                <a:alpha val="25000"/>
              </a:srgbClr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  <p:grpSp>
          <p:nvGrpSpPr>
            <p:cNvPr id="66" name="그룹 77"/>
            <p:cNvGrpSpPr>
              <a:grpSpLocks/>
            </p:cNvGrpSpPr>
            <p:nvPr/>
          </p:nvGrpSpPr>
          <p:grpSpPr bwMode="auto">
            <a:xfrm>
              <a:off x="740572" y="1717051"/>
              <a:ext cx="7675291" cy="850675"/>
              <a:chOff x="740572" y="1749217"/>
              <a:chExt cx="7675291" cy="850675"/>
            </a:xfrm>
          </p:grpSpPr>
          <p:grpSp>
            <p:nvGrpSpPr>
              <p:cNvPr id="67" name="그룹 75"/>
              <p:cNvGrpSpPr>
                <a:grpSpLocks/>
              </p:cNvGrpSpPr>
              <p:nvPr/>
            </p:nvGrpSpPr>
            <p:grpSpPr bwMode="auto">
              <a:xfrm>
                <a:off x="740572" y="1750705"/>
                <a:ext cx="474231" cy="847700"/>
                <a:chOff x="740572" y="1750705"/>
                <a:chExt cx="474231" cy="847700"/>
              </a:xfrm>
            </p:grpSpPr>
            <p:sp>
              <p:nvSpPr>
                <p:cNvPr id="70" name="AutoShape 17"/>
                <p:cNvSpPr>
                  <a:spLocks noChangeArrowheads="1"/>
                </p:cNvSpPr>
                <p:nvPr/>
              </p:nvSpPr>
              <p:spPr bwMode="auto">
                <a:xfrm>
                  <a:off x="740572" y="1750705"/>
                  <a:ext cx="474231" cy="847700"/>
                </a:xfrm>
                <a:prstGeom prst="roundRect">
                  <a:avLst>
                    <a:gd name="adj" fmla="val 9939"/>
                  </a:avLst>
                </a:prstGeom>
                <a:gradFill flip="none" rotWithShape="1">
                  <a:gsLst>
                    <a:gs pos="0">
                      <a:srgbClr val="63B6CB"/>
                    </a:gs>
                    <a:gs pos="100000">
                      <a:srgbClr val="368FA4"/>
                    </a:gs>
                  </a:gsLst>
                  <a:lin ang="0" scaled="1"/>
                  <a:tileRect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</a:endParaRPr>
                </a:p>
              </p:txBody>
            </p:sp>
            <p:grpSp>
              <p:nvGrpSpPr>
                <p:cNvPr id="71" name="그룹 74"/>
                <p:cNvGrpSpPr>
                  <a:grpSpLocks/>
                </p:cNvGrpSpPr>
                <p:nvPr/>
              </p:nvGrpSpPr>
              <p:grpSpPr bwMode="auto">
                <a:xfrm>
                  <a:off x="752654" y="1764088"/>
                  <a:ext cx="178215" cy="820931"/>
                  <a:chOff x="750273" y="1764088"/>
                  <a:chExt cx="178215" cy="820931"/>
                </a:xfrm>
              </p:grpSpPr>
              <p:sp>
                <p:nvSpPr>
                  <p:cNvPr id="72" name="AutoShape 16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428915" y="2085447"/>
                    <a:ext cx="820931" cy="178214"/>
                  </a:xfrm>
                  <a:prstGeom prst="roundRect">
                    <a:avLst>
                      <a:gd name="adj" fmla="val 22361"/>
                    </a:avLst>
                  </a:prstGeom>
                  <a:gradFill rotWithShape="1">
                    <a:gsLst>
                      <a:gs pos="0">
                        <a:sysClr val="window" lastClr="FFFFFF">
                          <a:alpha val="39999"/>
                        </a:sysClr>
                      </a:gs>
                      <a:gs pos="100000">
                        <a:sysClr val="windowText" lastClr="000000">
                          <a:alpha val="0"/>
                        </a:sysClr>
                      </a:gs>
                    </a:gsLst>
                    <a:lin ang="5400000" scaled="1"/>
                  </a:gradFill>
                  <a:ln w="19050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맑은 고딕"/>
                      <a:ea typeface="맑은 고딕"/>
                    </a:endParaRPr>
                  </a:p>
                </p:txBody>
              </p:sp>
              <p:sp>
                <p:nvSpPr>
                  <p:cNvPr id="73" name="AutoShape 16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85433" y="2157186"/>
                    <a:ext cx="764418" cy="3473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ysClr val="window" lastClr="FFFFFF"/>
                      </a:gs>
                      <a:gs pos="100000">
                        <a:sysClr val="windowText" lastClr="000000">
                          <a:alpha val="0"/>
                        </a:sysClr>
                      </a:gs>
                    </a:gsLst>
                    <a:lin ang="5400000" scaled="1"/>
                  </a:gradFill>
                  <a:ln w="19050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맑은 고딕"/>
                      <a:ea typeface="맑은 고딕"/>
                    </a:endParaRPr>
                  </a:p>
                </p:txBody>
              </p:sp>
            </p:grpSp>
          </p:grpSp>
          <p:sp>
            <p:nvSpPr>
              <p:cNvPr id="68" name="AutoShape 18"/>
              <p:cNvSpPr>
                <a:spLocks noChangeArrowheads="1"/>
              </p:cNvSpPr>
              <p:nvPr/>
            </p:nvSpPr>
            <p:spPr bwMode="auto">
              <a:xfrm flipH="1">
                <a:off x="8350921" y="1749217"/>
                <a:ext cx="64942" cy="850675"/>
              </a:xfrm>
              <a:prstGeom prst="roundRect">
                <a:avLst>
                  <a:gd name="adj" fmla="val 0"/>
                </a:avLst>
              </a:prstGeom>
              <a:solidFill>
                <a:srgbClr val="63B6CB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</a:endParaRPr>
              </a:p>
            </p:txBody>
          </p:sp>
          <p:sp>
            <p:nvSpPr>
              <p:cNvPr id="69" name="AutoShape 5"/>
              <p:cNvSpPr>
                <a:spLocks noChangeArrowheads="1"/>
              </p:cNvSpPr>
              <p:nvPr/>
            </p:nvSpPr>
            <p:spPr bwMode="auto">
              <a:xfrm>
                <a:off x="1118144" y="1750705"/>
                <a:ext cx="7250900" cy="847700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0F0F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</a:endParaRPr>
              </a:p>
            </p:txBody>
          </p:sp>
        </p:grpSp>
      </p:grpSp>
      <p:sp>
        <p:nvSpPr>
          <p:cNvPr id="74" name="TextBox 185"/>
          <p:cNvSpPr txBox="1">
            <a:spLocks noChangeArrowheads="1"/>
          </p:cNvSpPr>
          <p:nvPr/>
        </p:nvSpPr>
        <p:spPr bwMode="auto">
          <a:xfrm>
            <a:off x="971550" y="1881190"/>
            <a:ext cx="7704138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r>
              <a:rPr lang="ko-KR" altLang="en-US" sz="16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모잠비크 </a:t>
            </a:r>
            <a:r>
              <a:rPr lang="en-US" altLang="ko-KR" sz="1200" dirty="0" smtClean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(</a:t>
            </a:r>
            <a:r>
              <a:rPr lang="en-US" altLang="ko-KR" sz="14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5.9</a:t>
            </a:r>
            <a:r>
              <a:rPr lang="ko-KR" altLang="en-US" sz="1400" dirty="0" err="1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억원</a:t>
            </a:r>
            <a:r>
              <a:rPr lang="en-US" altLang="ko-KR" sz="12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, </a:t>
            </a:r>
            <a:r>
              <a:rPr lang="ko-KR" altLang="en-US" sz="1200" dirty="0" smtClean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한국 </a:t>
            </a:r>
            <a:r>
              <a:rPr lang="en-US" altLang="ko-KR" sz="12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5.4</a:t>
            </a:r>
            <a:r>
              <a:rPr lang="ko-KR" altLang="en-US" sz="1200" dirty="0" smtClean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억</a:t>
            </a:r>
            <a:r>
              <a:rPr lang="en-US" altLang="ko-KR" sz="1200" dirty="0" smtClean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-</a:t>
            </a:r>
            <a:r>
              <a:rPr lang="ko-KR" altLang="en-US" sz="1200" dirty="0" smtClean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모잠비크 </a:t>
            </a:r>
            <a:r>
              <a:rPr lang="en-US" altLang="ko-KR" sz="12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0.5</a:t>
            </a:r>
            <a:r>
              <a:rPr lang="ko-KR" altLang="en-US" sz="12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억</a:t>
            </a:r>
            <a:r>
              <a:rPr lang="en-US" altLang="ko-KR" sz="12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)</a:t>
            </a:r>
          </a:p>
          <a:p>
            <a:endParaRPr lang="en-US" altLang="ko-KR" sz="2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ko-KR" sz="1400" b="1" dirty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 </a:t>
            </a:r>
            <a:r>
              <a:rPr lang="ko-KR" altLang="en-US" sz="1400" b="1" dirty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대상지역 </a:t>
            </a:r>
            <a:r>
              <a:rPr lang="en-US" altLang="ko-KR" sz="1400" b="1" dirty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: </a:t>
            </a:r>
            <a:r>
              <a:rPr lang="ko-KR" altLang="en-US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베이라</a:t>
            </a:r>
            <a:r>
              <a:rPr lang="en-US" altLang="ko-KR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-</a:t>
            </a:r>
            <a:r>
              <a:rPr lang="ko-KR" altLang="en-US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돈도</a:t>
            </a:r>
            <a:r>
              <a:rPr lang="en-US" altLang="ko-KR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 err="1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남풀라</a:t>
            </a:r>
            <a:r>
              <a:rPr lang="en-US" altLang="ko-KR" sz="1400" b="1" dirty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 err="1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나칼라</a:t>
            </a:r>
            <a:r>
              <a:rPr lang="en-US" altLang="ko-KR" sz="1400" b="1" dirty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 err="1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켈리마네</a:t>
            </a:r>
            <a:r>
              <a:rPr lang="en-US" altLang="ko-KR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 err="1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펨바</a:t>
            </a:r>
            <a:endParaRPr lang="en-US" altLang="ko-KR" sz="1200" b="1" dirty="0">
              <a:solidFill>
                <a:srgbClr val="595959"/>
              </a:solidFill>
              <a:latin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ko-KR" altLang="en-US" sz="1400" b="1" dirty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 대상분야 </a:t>
            </a:r>
            <a:r>
              <a:rPr lang="en-US" altLang="ko-KR" sz="1400" b="1" dirty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: </a:t>
            </a:r>
            <a:r>
              <a:rPr lang="ko-KR" altLang="en-US" sz="1400" b="1" dirty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상하수도 및 폐기물관리 </a:t>
            </a:r>
            <a:endParaRPr lang="en-US" altLang="ko-KR" sz="1400" b="1" dirty="0" smtClean="0">
              <a:solidFill>
                <a:srgbClr val="595959"/>
              </a:solidFill>
              <a:latin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 </a:t>
            </a:r>
            <a:r>
              <a:rPr lang="ko-KR" altLang="en-US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추진 경과 </a:t>
            </a:r>
            <a:r>
              <a:rPr lang="en-US" altLang="ko-KR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: </a:t>
            </a:r>
            <a:r>
              <a:rPr lang="ko-KR" altLang="en-US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착수보고회</a:t>
            </a:r>
            <a:r>
              <a:rPr lang="en-US" altLang="ko-KR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(‘11.3, </a:t>
            </a:r>
            <a:r>
              <a:rPr lang="ko-KR" altLang="en-US" sz="1400" b="1" dirty="0" err="1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마푸토</a:t>
            </a:r>
            <a:r>
              <a:rPr lang="en-US" altLang="ko-KR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), 1</a:t>
            </a:r>
            <a:r>
              <a:rPr lang="ko-KR" altLang="en-US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차 현장조사</a:t>
            </a:r>
            <a:r>
              <a:rPr lang="en-US" altLang="ko-KR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(‘11.5)</a:t>
            </a:r>
            <a:endParaRPr lang="en-US" altLang="ko-KR" sz="1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5" name="그룹 152"/>
          <p:cNvGrpSpPr>
            <a:grpSpLocks/>
          </p:cNvGrpSpPr>
          <p:nvPr/>
        </p:nvGrpSpPr>
        <p:grpSpPr bwMode="auto">
          <a:xfrm>
            <a:off x="468313" y="3429000"/>
            <a:ext cx="8207375" cy="1509720"/>
            <a:chOff x="663548" y="2868034"/>
            <a:chExt cx="7809706" cy="969650"/>
          </a:xfrm>
        </p:grpSpPr>
        <p:sp>
          <p:nvSpPr>
            <p:cNvPr id="76" name="AutoShape 4"/>
            <p:cNvSpPr>
              <a:spLocks noChangeArrowheads="1"/>
            </p:cNvSpPr>
            <p:nvPr/>
          </p:nvSpPr>
          <p:spPr bwMode="auto">
            <a:xfrm>
              <a:off x="663548" y="2868034"/>
              <a:ext cx="7809706" cy="969650"/>
            </a:xfrm>
            <a:prstGeom prst="roundRect">
              <a:avLst>
                <a:gd name="adj" fmla="val 5074"/>
              </a:avLst>
            </a:prstGeom>
            <a:solidFill>
              <a:srgbClr val="6995C5">
                <a:alpha val="25000"/>
              </a:srgbClr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  <p:grpSp>
          <p:nvGrpSpPr>
            <p:cNvPr id="78" name="그룹 82"/>
            <p:cNvGrpSpPr>
              <a:grpSpLocks/>
            </p:cNvGrpSpPr>
            <p:nvPr/>
          </p:nvGrpSpPr>
          <p:grpSpPr bwMode="auto">
            <a:xfrm>
              <a:off x="740587" y="2927521"/>
              <a:ext cx="7675264" cy="850675"/>
              <a:chOff x="740587" y="1749217"/>
              <a:chExt cx="7675264" cy="850675"/>
            </a:xfrm>
          </p:grpSpPr>
          <p:grpSp>
            <p:nvGrpSpPr>
              <p:cNvPr id="79" name="그룹 84"/>
              <p:cNvGrpSpPr>
                <a:grpSpLocks/>
              </p:cNvGrpSpPr>
              <p:nvPr/>
            </p:nvGrpSpPr>
            <p:grpSpPr bwMode="auto">
              <a:xfrm>
                <a:off x="740587" y="1750704"/>
                <a:ext cx="474323" cy="847700"/>
                <a:chOff x="740587" y="1750704"/>
                <a:chExt cx="474323" cy="847700"/>
              </a:xfrm>
            </p:grpSpPr>
            <p:sp>
              <p:nvSpPr>
                <p:cNvPr id="82" name="AutoShape 17"/>
                <p:cNvSpPr>
                  <a:spLocks noChangeArrowheads="1"/>
                </p:cNvSpPr>
                <p:nvPr/>
              </p:nvSpPr>
              <p:spPr bwMode="auto">
                <a:xfrm>
                  <a:off x="740587" y="1750704"/>
                  <a:ext cx="474323" cy="847700"/>
                </a:xfrm>
                <a:prstGeom prst="roundRect">
                  <a:avLst>
                    <a:gd name="adj" fmla="val 9939"/>
                  </a:avLst>
                </a:prstGeom>
                <a:gradFill flip="none" rotWithShape="1">
                  <a:gsLst>
                    <a:gs pos="0">
                      <a:srgbClr val="6995C5"/>
                    </a:gs>
                    <a:gs pos="100000">
                      <a:srgbClr val="4071A6"/>
                    </a:gs>
                  </a:gsLst>
                  <a:lin ang="0" scaled="1"/>
                  <a:tileRect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</a:endParaRPr>
                </a:p>
              </p:txBody>
            </p:sp>
            <p:grpSp>
              <p:nvGrpSpPr>
                <p:cNvPr id="83" name="그룹 88"/>
                <p:cNvGrpSpPr>
                  <a:grpSpLocks/>
                </p:cNvGrpSpPr>
                <p:nvPr/>
              </p:nvGrpSpPr>
              <p:grpSpPr bwMode="auto">
                <a:xfrm>
                  <a:off x="752672" y="1764087"/>
                  <a:ext cx="178249" cy="820931"/>
                  <a:chOff x="750291" y="1764087"/>
                  <a:chExt cx="178249" cy="820931"/>
                </a:xfrm>
              </p:grpSpPr>
              <p:sp>
                <p:nvSpPr>
                  <p:cNvPr id="84" name="AutoShape 16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428950" y="2085429"/>
                    <a:ext cx="820931" cy="178248"/>
                  </a:xfrm>
                  <a:prstGeom prst="roundRect">
                    <a:avLst>
                      <a:gd name="adj" fmla="val 22361"/>
                    </a:avLst>
                  </a:prstGeom>
                  <a:gradFill rotWithShape="1">
                    <a:gsLst>
                      <a:gs pos="0">
                        <a:sysClr val="window" lastClr="FFFFFF">
                          <a:alpha val="39999"/>
                        </a:sysClr>
                      </a:gs>
                      <a:gs pos="100000">
                        <a:sysClr val="windowText" lastClr="000000">
                          <a:alpha val="0"/>
                        </a:sysClr>
                      </a:gs>
                    </a:gsLst>
                    <a:lin ang="5400000" scaled="1"/>
                  </a:gradFill>
                  <a:ln w="19050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맑은 고딕"/>
                      <a:ea typeface="맑은 고딕"/>
                    </a:endParaRPr>
                  </a:p>
                </p:txBody>
              </p:sp>
              <p:sp>
                <p:nvSpPr>
                  <p:cNvPr id="85" name="AutoShape 16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85454" y="2157182"/>
                    <a:ext cx="764418" cy="3474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ysClr val="window" lastClr="FFFFFF"/>
                      </a:gs>
                      <a:gs pos="100000">
                        <a:sysClr val="windowText" lastClr="000000">
                          <a:alpha val="0"/>
                        </a:sysClr>
                      </a:gs>
                    </a:gsLst>
                    <a:lin ang="5400000" scaled="1"/>
                  </a:gradFill>
                  <a:ln w="19050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맑은 고딕"/>
                      <a:ea typeface="맑은 고딕"/>
                    </a:endParaRPr>
                  </a:p>
                </p:txBody>
              </p:sp>
            </p:grpSp>
          </p:grpSp>
          <p:sp>
            <p:nvSpPr>
              <p:cNvPr id="80" name="AutoShape 18"/>
              <p:cNvSpPr>
                <a:spLocks noChangeArrowheads="1"/>
              </p:cNvSpPr>
              <p:nvPr/>
            </p:nvSpPr>
            <p:spPr bwMode="auto">
              <a:xfrm flipH="1">
                <a:off x="8350896" y="1749217"/>
                <a:ext cx="64955" cy="850675"/>
              </a:xfrm>
              <a:prstGeom prst="roundRect">
                <a:avLst>
                  <a:gd name="adj" fmla="val 0"/>
                </a:avLst>
              </a:prstGeom>
              <a:solidFill>
                <a:srgbClr val="6995C5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</a:endParaRPr>
              </a:p>
            </p:txBody>
          </p:sp>
          <p:sp>
            <p:nvSpPr>
              <p:cNvPr id="81" name="AutoShape 5"/>
              <p:cNvSpPr>
                <a:spLocks noChangeArrowheads="1"/>
              </p:cNvSpPr>
              <p:nvPr/>
            </p:nvSpPr>
            <p:spPr bwMode="auto">
              <a:xfrm>
                <a:off x="1118233" y="1750704"/>
                <a:ext cx="7250790" cy="847700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0F0F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</a:endParaRPr>
              </a:p>
            </p:txBody>
          </p:sp>
        </p:grpSp>
      </p:grpSp>
      <p:sp>
        <p:nvSpPr>
          <p:cNvPr id="86" name="TextBox 83"/>
          <p:cNvSpPr txBox="1">
            <a:spLocks noChangeArrowheads="1"/>
          </p:cNvSpPr>
          <p:nvPr/>
        </p:nvSpPr>
        <p:spPr bwMode="auto">
          <a:xfrm>
            <a:off x="971550" y="3533776"/>
            <a:ext cx="7561263" cy="1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r>
              <a:rPr lang="en-US" altLang="ko-KR" sz="1400" b="1" dirty="0">
                <a:solidFill>
                  <a:srgbClr val="6995C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16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몽골 </a:t>
            </a:r>
            <a:r>
              <a:rPr lang="en-US" altLang="ko-KR" sz="1200" dirty="0" smtClean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(</a:t>
            </a:r>
            <a:r>
              <a:rPr lang="en-US" altLang="ko-KR" sz="14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5.7</a:t>
            </a:r>
            <a:r>
              <a:rPr lang="ko-KR" altLang="en-US" sz="1400" dirty="0" err="1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억원</a:t>
            </a:r>
            <a:r>
              <a:rPr lang="en-US" altLang="ko-KR" sz="12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, </a:t>
            </a:r>
            <a:r>
              <a:rPr lang="ko-KR" altLang="en-US" sz="1200" dirty="0" smtClean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한국 </a:t>
            </a:r>
            <a:r>
              <a:rPr lang="en-US" altLang="ko-KR" sz="12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5.2</a:t>
            </a:r>
            <a:r>
              <a:rPr lang="ko-KR" altLang="en-US" sz="12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억</a:t>
            </a:r>
            <a:r>
              <a:rPr lang="en-US" altLang="ko-KR" sz="12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/</a:t>
            </a:r>
            <a:r>
              <a:rPr lang="ko-KR" altLang="en-US" sz="1200" dirty="0" smtClean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몽골 </a:t>
            </a:r>
            <a:r>
              <a:rPr lang="en-US" altLang="ko-KR" sz="12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0.5</a:t>
            </a:r>
            <a:r>
              <a:rPr lang="ko-KR" altLang="en-US" sz="12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억</a:t>
            </a:r>
            <a:r>
              <a:rPr lang="en-US" altLang="ko-KR" sz="12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ko-KR" sz="1400" b="1" dirty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 </a:t>
            </a:r>
            <a:r>
              <a:rPr lang="ko-KR" altLang="en-US" sz="1400" b="1" dirty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대상지역 </a:t>
            </a:r>
            <a:r>
              <a:rPr lang="en-US" altLang="ko-KR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: </a:t>
            </a:r>
            <a:r>
              <a:rPr lang="ko-KR" altLang="en-US" sz="1400" b="1" dirty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울란바토르 </a:t>
            </a:r>
            <a:r>
              <a:rPr lang="ko-KR" altLang="en-US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 </a:t>
            </a:r>
            <a:endParaRPr lang="ko-KR" altLang="en-US" sz="1400" b="1" dirty="0">
              <a:solidFill>
                <a:srgbClr val="595959"/>
              </a:solidFill>
              <a:latin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ko-KR" altLang="en-US" sz="1400" b="1" dirty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 </a:t>
            </a:r>
            <a:r>
              <a:rPr lang="ko-KR" altLang="en-US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대상분야 </a:t>
            </a:r>
            <a:r>
              <a:rPr lang="en-US" altLang="ko-KR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: </a:t>
            </a:r>
            <a:r>
              <a:rPr lang="ko-KR" altLang="en-US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상하수도  분야</a:t>
            </a:r>
            <a:r>
              <a:rPr lang="en-US" altLang="ko-KR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, </a:t>
            </a:r>
            <a:r>
              <a:rPr lang="ko-KR" altLang="en-US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소규모 시범사업 </a:t>
            </a:r>
            <a:r>
              <a:rPr lang="ko-KR" altLang="en-US" sz="1400" b="1" dirty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병행 </a:t>
            </a:r>
            <a:r>
              <a:rPr lang="ko-KR" altLang="en-US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추진</a:t>
            </a:r>
            <a:endParaRPr lang="en-US" altLang="ko-KR" sz="1400" b="1" dirty="0" smtClean="0">
              <a:solidFill>
                <a:srgbClr val="595959"/>
              </a:solidFill>
              <a:latin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 </a:t>
            </a:r>
            <a:r>
              <a:rPr lang="ko-KR" altLang="en-US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추진 경과 </a:t>
            </a:r>
            <a:r>
              <a:rPr lang="en-US" altLang="ko-KR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: </a:t>
            </a:r>
            <a:r>
              <a:rPr lang="ko-KR" altLang="en-US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착수보고회</a:t>
            </a:r>
            <a:r>
              <a:rPr lang="en-US" altLang="ko-KR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(‘11.3, </a:t>
            </a:r>
            <a:r>
              <a:rPr lang="ko-KR" altLang="en-US" sz="1400" b="1" dirty="0" err="1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올란바트로</a:t>
            </a:r>
            <a:r>
              <a:rPr lang="en-US" altLang="ko-KR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),  1</a:t>
            </a:r>
            <a:r>
              <a:rPr lang="ko-KR" altLang="en-US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차 현장조사</a:t>
            </a:r>
            <a:r>
              <a:rPr lang="en-US" altLang="ko-KR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(‘11.4), </a:t>
            </a:r>
            <a:r>
              <a:rPr lang="ko-KR" altLang="en-US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중간보고회</a:t>
            </a:r>
            <a:r>
              <a:rPr lang="en-US" altLang="ko-KR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(‘11.6)</a:t>
            </a:r>
            <a:endParaRPr lang="ko-KR" altLang="en-US" sz="1400" b="1" dirty="0">
              <a:solidFill>
                <a:srgbClr val="595959"/>
              </a:solidFill>
              <a:latin typeface="맑은 고딕" pitchFamily="50" charset="-127"/>
              <a:cs typeface="Arial" pitchFamily="34" charset="0"/>
            </a:endParaRPr>
          </a:p>
        </p:txBody>
      </p:sp>
      <p:grpSp>
        <p:nvGrpSpPr>
          <p:cNvPr id="87" name="그룹 153"/>
          <p:cNvGrpSpPr>
            <a:grpSpLocks/>
          </p:cNvGrpSpPr>
          <p:nvPr/>
        </p:nvGrpSpPr>
        <p:grpSpPr bwMode="auto">
          <a:xfrm>
            <a:off x="468313" y="5132425"/>
            <a:ext cx="8207375" cy="1473206"/>
            <a:chOff x="663548" y="4078504"/>
            <a:chExt cx="7809706" cy="969650"/>
          </a:xfrm>
        </p:grpSpPr>
        <p:sp>
          <p:nvSpPr>
            <p:cNvPr id="88" name="AutoShape 4"/>
            <p:cNvSpPr>
              <a:spLocks noChangeArrowheads="1"/>
            </p:cNvSpPr>
            <p:nvPr/>
          </p:nvSpPr>
          <p:spPr bwMode="auto">
            <a:xfrm>
              <a:off x="663548" y="4078504"/>
              <a:ext cx="7809706" cy="969650"/>
            </a:xfrm>
            <a:prstGeom prst="roundRect">
              <a:avLst>
                <a:gd name="adj" fmla="val 5074"/>
              </a:avLst>
            </a:prstGeom>
            <a:solidFill>
              <a:srgbClr val="6573BA">
                <a:alpha val="25000"/>
              </a:srgbClr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  <p:grpSp>
          <p:nvGrpSpPr>
            <p:cNvPr id="89" name="그룹 93"/>
            <p:cNvGrpSpPr>
              <a:grpSpLocks/>
            </p:cNvGrpSpPr>
            <p:nvPr/>
          </p:nvGrpSpPr>
          <p:grpSpPr bwMode="auto">
            <a:xfrm>
              <a:off x="740587" y="4137991"/>
              <a:ext cx="7675264" cy="850675"/>
              <a:chOff x="740587" y="1749217"/>
              <a:chExt cx="7675264" cy="850675"/>
            </a:xfrm>
          </p:grpSpPr>
          <p:grpSp>
            <p:nvGrpSpPr>
              <p:cNvPr id="90" name="그룹 95"/>
              <p:cNvGrpSpPr>
                <a:grpSpLocks/>
              </p:cNvGrpSpPr>
              <p:nvPr/>
            </p:nvGrpSpPr>
            <p:grpSpPr bwMode="auto">
              <a:xfrm>
                <a:off x="740587" y="1750704"/>
                <a:ext cx="474323" cy="847700"/>
                <a:chOff x="740587" y="1750704"/>
                <a:chExt cx="474323" cy="847700"/>
              </a:xfrm>
            </p:grpSpPr>
            <p:sp>
              <p:nvSpPr>
                <p:cNvPr id="93" name="AutoShape 17"/>
                <p:cNvSpPr>
                  <a:spLocks noChangeArrowheads="1"/>
                </p:cNvSpPr>
                <p:nvPr/>
              </p:nvSpPr>
              <p:spPr bwMode="auto">
                <a:xfrm>
                  <a:off x="740587" y="1750704"/>
                  <a:ext cx="474323" cy="847700"/>
                </a:xfrm>
                <a:prstGeom prst="roundRect">
                  <a:avLst>
                    <a:gd name="adj" fmla="val 9939"/>
                  </a:avLst>
                </a:prstGeom>
                <a:gradFill flip="none" rotWithShape="1">
                  <a:gsLst>
                    <a:gs pos="0">
                      <a:srgbClr val="4C5CAA"/>
                    </a:gs>
                    <a:gs pos="100000">
                      <a:srgbClr val="6573BA"/>
                    </a:gs>
                  </a:gsLst>
                  <a:lin ang="0" scaled="1"/>
                  <a:tileRect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</a:endParaRPr>
                </a:p>
              </p:txBody>
            </p:sp>
            <p:grpSp>
              <p:nvGrpSpPr>
                <p:cNvPr id="94" name="그룹 99"/>
                <p:cNvGrpSpPr>
                  <a:grpSpLocks/>
                </p:cNvGrpSpPr>
                <p:nvPr/>
              </p:nvGrpSpPr>
              <p:grpSpPr bwMode="auto">
                <a:xfrm>
                  <a:off x="752672" y="1764087"/>
                  <a:ext cx="178249" cy="820931"/>
                  <a:chOff x="750291" y="1764087"/>
                  <a:chExt cx="178249" cy="820931"/>
                </a:xfrm>
              </p:grpSpPr>
              <p:sp>
                <p:nvSpPr>
                  <p:cNvPr id="95" name="AutoShape 16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428950" y="2085429"/>
                    <a:ext cx="820931" cy="178248"/>
                  </a:xfrm>
                  <a:prstGeom prst="roundRect">
                    <a:avLst>
                      <a:gd name="adj" fmla="val 24139"/>
                    </a:avLst>
                  </a:prstGeom>
                  <a:gradFill rotWithShape="1">
                    <a:gsLst>
                      <a:gs pos="0">
                        <a:sysClr val="window" lastClr="FFFFFF">
                          <a:alpha val="39999"/>
                        </a:sysClr>
                      </a:gs>
                      <a:gs pos="100000">
                        <a:sysClr val="windowText" lastClr="000000">
                          <a:alpha val="0"/>
                        </a:sysClr>
                      </a:gs>
                    </a:gsLst>
                    <a:lin ang="5400000" scaled="1"/>
                  </a:gradFill>
                  <a:ln w="19050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맑은 고딕"/>
                      <a:ea typeface="맑은 고딕"/>
                    </a:endParaRPr>
                  </a:p>
                </p:txBody>
              </p:sp>
              <p:sp>
                <p:nvSpPr>
                  <p:cNvPr id="96" name="AutoShape 16"/>
                  <p:cNvSpPr>
                    <a:spLocks noChangeArrowheads="1"/>
                  </p:cNvSpPr>
                  <p:nvPr/>
                </p:nvSpPr>
                <p:spPr bwMode="auto">
                  <a:xfrm rot="16200000" flipH="1">
                    <a:off x="385454" y="2157182"/>
                    <a:ext cx="764418" cy="3474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ysClr val="window" lastClr="FFFFFF"/>
                      </a:gs>
                      <a:gs pos="100000">
                        <a:sysClr val="windowText" lastClr="000000">
                          <a:alpha val="0"/>
                        </a:sysClr>
                      </a:gs>
                    </a:gsLst>
                    <a:lin ang="5400000" scaled="1"/>
                  </a:gradFill>
                  <a:ln w="19050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맑은 고딕"/>
                      <a:ea typeface="맑은 고딕"/>
                    </a:endParaRPr>
                  </a:p>
                </p:txBody>
              </p:sp>
            </p:grpSp>
          </p:grpSp>
          <p:sp>
            <p:nvSpPr>
              <p:cNvPr id="91" name="AutoShape 18"/>
              <p:cNvSpPr>
                <a:spLocks noChangeArrowheads="1"/>
              </p:cNvSpPr>
              <p:nvPr/>
            </p:nvSpPr>
            <p:spPr bwMode="auto">
              <a:xfrm flipH="1">
                <a:off x="8350896" y="1749217"/>
                <a:ext cx="64955" cy="850675"/>
              </a:xfrm>
              <a:prstGeom prst="roundRect">
                <a:avLst>
                  <a:gd name="adj" fmla="val 0"/>
                </a:avLst>
              </a:prstGeom>
              <a:solidFill>
                <a:srgbClr val="6573BA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</a:endParaRPr>
              </a:p>
            </p:txBody>
          </p:sp>
          <p:sp>
            <p:nvSpPr>
              <p:cNvPr id="92" name="AutoShape 5"/>
              <p:cNvSpPr>
                <a:spLocks noChangeArrowheads="1"/>
              </p:cNvSpPr>
              <p:nvPr/>
            </p:nvSpPr>
            <p:spPr bwMode="auto">
              <a:xfrm>
                <a:off x="1118233" y="1750704"/>
                <a:ext cx="7250790" cy="847700"/>
              </a:xfrm>
              <a:prstGeom prst="roundRect">
                <a:avLst>
                  <a:gd name="adj" fmla="val 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0F0F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</a:endParaRPr>
              </a:p>
            </p:txBody>
          </p:sp>
        </p:grpSp>
      </p:grpSp>
      <p:sp>
        <p:nvSpPr>
          <p:cNvPr id="97" name="TextBox 94"/>
          <p:cNvSpPr txBox="1">
            <a:spLocks noChangeArrowheads="1"/>
          </p:cNvSpPr>
          <p:nvPr/>
        </p:nvSpPr>
        <p:spPr bwMode="auto">
          <a:xfrm>
            <a:off x="971550" y="5238787"/>
            <a:ext cx="7561263" cy="1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알제리 </a:t>
            </a:r>
            <a:r>
              <a:rPr lang="en-US" altLang="ko-KR" sz="1200" dirty="0" smtClean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(</a:t>
            </a:r>
            <a:r>
              <a:rPr lang="en-US" altLang="ko-KR" sz="14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5.9</a:t>
            </a:r>
            <a:r>
              <a:rPr lang="ko-KR" altLang="en-US" sz="1400" dirty="0" err="1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억원</a:t>
            </a:r>
            <a:r>
              <a:rPr lang="en-US" altLang="ko-KR" sz="12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, </a:t>
            </a:r>
            <a:r>
              <a:rPr lang="ko-KR" altLang="en-US" sz="1200" dirty="0" smtClean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한국 </a:t>
            </a:r>
            <a:r>
              <a:rPr lang="en-US" altLang="ko-KR" sz="12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5.4</a:t>
            </a:r>
            <a:r>
              <a:rPr lang="ko-KR" altLang="en-US" sz="12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억</a:t>
            </a:r>
            <a:r>
              <a:rPr lang="en-US" altLang="ko-KR" sz="12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/</a:t>
            </a:r>
            <a:r>
              <a:rPr lang="ko-KR" altLang="en-US" sz="1200" dirty="0" smtClean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알제리 </a:t>
            </a:r>
            <a:r>
              <a:rPr lang="en-US" altLang="ko-KR" sz="12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0.5</a:t>
            </a:r>
            <a:r>
              <a:rPr lang="ko-KR" altLang="en-US" sz="12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억</a:t>
            </a:r>
            <a:r>
              <a:rPr lang="en-US" altLang="ko-KR" sz="1200" dirty="0"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ko-KR" sz="1400" b="1" dirty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 </a:t>
            </a:r>
            <a:r>
              <a:rPr lang="ko-KR" altLang="en-US" sz="1400" b="1" dirty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대상지역 </a:t>
            </a:r>
            <a:r>
              <a:rPr lang="en-US" altLang="ko-KR" sz="1400" b="1" dirty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: </a:t>
            </a:r>
            <a:r>
              <a:rPr lang="ko-KR" altLang="en-US" sz="1400" b="1" dirty="0" err="1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엘하라쉬</a:t>
            </a:r>
            <a:r>
              <a:rPr lang="ko-KR" altLang="en-US" sz="1400" b="1" dirty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 하천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ko-KR" altLang="en-US" sz="1400" b="1" dirty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 대상분야 </a:t>
            </a:r>
            <a:r>
              <a:rPr lang="en-US" altLang="ko-KR" sz="1400" b="1" dirty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: </a:t>
            </a:r>
            <a:r>
              <a:rPr lang="ko-KR" altLang="en-US" sz="1400" b="1" dirty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하천 수질 및 </a:t>
            </a:r>
            <a:r>
              <a:rPr lang="ko-KR" altLang="en-US" sz="1400" b="1" dirty="0" err="1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수생태</a:t>
            </a:r>
            <a:r>
              <a:rPr lang="ko-KR" altLang="en-US" sz="1400" b="1" dirty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 복원 </a:t>
            </a:r>
            <a:endParaRPr lang="en-US" altLang="ko-KR" sz="1400" b="1" dirty="0" smtClean="0">
              <a:solidFill>
                <a:srgbClr val="595959"/>
              </a:solidFill>
              <a:latin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 </a:t>
            </a:r>
            <a:r>
              <a:rPr lang="ko-KR" altLang="en-US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추진 경과 </a:t>
            </a:r>
            <a:r>
              <a:rPr lang="en-US" altLang="ko-KR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: </a:t>
            </a:r>
            <a:r>
              <a:rPr lang="ko-KR" altLang="en-US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착수보고회</a:t>
            </a:r>
            <a:r>
              <a:rPr lang="en-US" altLang="ko-KR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(‘11.3), 1</a:t>
            </a:r>
            <a:r>
              <a:rPr lang="ko-KR" altLang="en-US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차 현장조사</a:t>
            </a:r>
            <a:r>
              <a:rPr lang="en-US" altLang="ko-KR" sz="1400" b="1" dirty="0" smtClean="0">
                <a:solidFill>
                  <a:srgbClr val="595959"/>
                </a:solidFill>
                <a:latin typeface="맑은 고딕" pitchFamily="50" charset="-127"/>
                <a:cs typeface="Arial" pitchFamily="34" charset="0"/>
              </a:rPr>
              <a:t>(‘11.4)</a:t>
            </a:r>
            <a:endParaRPr lang="ko-KR" altLang="en-US" sz="1400" b="1" dirty="0">
              <a:solidFill>
                <a:srgbClr val="595959"/>
              </a:solidFill>
              <a:latin typeface="맑은 고딕" pitchFamily="50" charset="-127"/>
              <a:cs typeface="Arial" pitchFamily="34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82544" y="1968480"/>
            <a:ext cx="5100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1</a:t>
            </a:r>
            <a:endParaRPr lang="en-US" altLang="ko-K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92069" y="3624252"/>
            <a:ext cx="5100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2</a:t>
            </a:r>
            <a:endParaRPr lang="en-US" altLang="ko-K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09532" y="5345139"/>
            <a:ext cx="5100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3</a:t>
            </a:r>
            <a:endParaRPr lang="en-US" altLang="ko-K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제목 7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4. </a:t>
            </a:r>
            <a:r>
              <a:rPr lang="ko-KR" altLang="en-US" dirty="0" smtClean="0"/>
              <a:t>해외진출 지원 사업</a:t>
            </a:r>
            <a:endParaRPr lang="ko-KR" altLang="en-US" dirty="0"/>
          </a:p>
        </p:txBody>
      </p:sp>
      <p:pic>
        <p:nvPicPr>
          <p:cNvPr id="24" name="Picture 39" descr="90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240221" y="1141794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" name="직사각형 31"/>
          <p:cNvSpPr/>
          <p:nvPr/>
        </p:nvSpPr>
        <p:spPr bwMode="auto">
          <a:xfrm>
            <a:off x="585230" y="1101584"/>
            <a:ext cx="5212066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해외 환경프로젝트 타당성 조사 지원</a:t>
            </a:r>
            <a:endParaRPr kumimoji="0" lang="en-US" altLang="ko-KR" sz="2000" b="1" dirty="0">
              <a:ln w="12700">
                <a:noFill/>
                <a:prstDash val="solid"/>
              </a:ln>
              <a:gradFill flip="none" rotWithShape="1">
                <a:gsLst>
                  <a:gs pos="100000">
                    <a:srgbClr val="CCFFFF"/>
                  </a:gs>
                  <a:gs pos="100000">
                    <a:srgbClr val="67FBFF"/>
                  </a:gs>
                  <a:gs pos="0">
                    <a:srgbClr val="029EFE"/>
                  </a:gs>
                </a:gsLst>
                <a:lin ang="16200000" scaled="1"/>
                <a:tileRect/>
              </a:gradFill>
              <a:effectLst>
                <a:glow rad="101600">
                  <a:srgbClr val="000000"/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3" name="AutoShape 38"/>
          <p:cNvSpPr>
            <a:spLocks noChangeArrowheads="1"/>
          </p:cNvSpPr>
          <p:nvPr/>
        </p:nvSpPr>
        <p:spPr bwMode="auto">
          <a:xfrm>
            <a:off x="492125" y="1609343"/>
            <a:ext cx="8194675" cy="2064385"/>
          </a:xfrm>
          <a:prstGeom prst="roundRect">
            <a:avLst>
              <a:gd name="adj" fmla="val 7477"/>
            </a:avLst>
          </a:prstGeom>
          <a:gradFill rotWithShape="1">
            <a:gsLst>
              <a:gs pos="0">
                <a:srgbClr val="FFFFCC">
                  <a:alpha val="21001"/>
                </a:srgbClr>
              </a:gs>
              <a:gs pos="100000">
                <a:srgbClr val="FFFFE7">
                  <a:alpha val="62000"/>
                </a:srgbClr>
              </a:gs>
            </a:gsLst>
            <a:lin ang="2700000" scaled="1"/>
          </a:gradFill>
          <a:ln w="28575">
            <a:solidFill>
              <a:srgbClr val="000066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Rectangle 64"/>
          <p:cNvSpPr>
            <a:spLocks noChangeArrowheads="1"/>
          </p:cNvSpPr>
          <p:nvPr/>
        </p:nvSpPr>
        <p:spPr bwMode="auto">
          <a:xfrm>
            <a:off x="459300" y="1778814"/>
            <a:ext cx="8328084" cy="173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0602" tIns="50953" rIns="200602" bIns="50953"/>
          <a:lstStyle/>
          <a:p>
            <a:pPr defTabSz="1019175" fontAlgn="auto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FontTx/>
              <a:buBlip>
                <a:blip r:embed="rId4"/>
              </a:buBlip>
              <a:defRPr/>
            </a:pPr>
            <a:r>
              <a:rPr kumimoji="0" lang="ko-KR" altLang="en-US" sz="1600" dirty="0">
                <a:effectLst>
                  <a:glow rad="63500">
                    <a:srgbClr val="FFFFFF"/>
                  </a:glow>
                </a:effectLst>
                <a:latin typeface="+mn-ea"/>
                <a:ea typeface="+mn-ea"/>
              </a:rPr>
              <a:t> </a:t>
            </a:r>
            <a:r>
              <a:rPr kumimoji="0" lang="ko-KR" altLang="en-US" sz="1600" dirty="0">
                <a:effectLst/>
                <a:latin typeface="HY헤드라인M" pitchFamily="18" charset="-127"/>
                <a:ea typeface="HY헤드라인M" pitchFamily="18" charset="-127"/>
              </a:rPr>
              <a:t>국내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환경기업의 </a:t>
            </a:r>
            <a:r>
              <a:rPr kumimoji="0" lang="ko-KR" altLang="en-US" sz="1600" dirty="0">
                <a:effectLst/>
                <a:latin typeface="HY헤드라인M" pitchFamily="18" charset="-127"/>
                <a:ea typeface="HY헤드라인M" pitchFamily="18" charset="-127"/>
              </a:rPr>
              <a:t>해외사업 참여를 위한 타당성조사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지원하여 </a:t>
            </a:r>
            <a:r>
              <a:rPr kumimoji="0" lang="ko-KR" altLang="en-US" sz="1600" dirty="0">
                <a:effectLst/>
                <a:latin typeface="HY헤드라인M" pitchFamily="18" charset="-127"/>
                <a:ea typeface="HY헤드라인M" pitchFamily="18" charset="-127"/>
              </a:rPr>
              <a:t>우리기업의 해외사업 </a:t>
            </a:r>
            <a:endParaRPr kumimoji="0" lang="en-US" altLang="ko-KR" sz="16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600" dirty="0">
                <a:effectLst/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참여기회 발굴 및 </a:t>
            </a:r>
            <a:r>
              <a:rPr kumimoji="0" lang="en-US" altLang="ko-KR" sz="1600" dirty="0">
                <a:effectLst/>
                <a:latin typeface="HY헤드라인M" pitchFamily="18" charset="-127"/>
                <a:ea typeface="HY헤드라인M" pitchFamily="18" charset="-127"/>
              </a:rPr>
              <a:t>ODA </a:t>
            </a:r>
            <a:r>
              <a:rPr kumimoji="0" lang="ko-KR" altLang="en-US" sz="1600" dirty="0">
                <a:effectLst/>
                <a:latin typeface="HY헤드라인M" pitchFamily="18" charset="-127"/>
                <a:ea typeface="HY헤드라인M" pitchFamily="18" charset="-127"/>
              </a:rPr>
              <a:t>등 대외원조 사업과의 연계효과 창출</a:t>
            </a:r>
            <a:endParaRPr kumimoji="0" lang="en-US" altLang="ko-KR" sz="16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400" dirty="0">
                <a:effectLst/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kumimoji="0" lang="ko-KR" altLang="en-US" sz="1400" dirty="0">
                <a:effectLst/>
                <a:latin typeface="HY헤드라인M" pitchFamily="18" charset="-127"/>
                <a:ea typeface="HY헤드라인M" pitchFamily="18" charset="-127"/>
              </a:rPr>
              <a:t>지원대상 </a:t>
            </a:r>
            <a:r>
              <a:rPr kumimoji="0" lang="en-US" altLang="ko-KR" sz="1400" dirty="0"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400" dirty="0">
                <a:effectLst/>
                <a:latin typeface="HY헤드라인M" pitchFamily="18" charset="-127"/>
                <a:ea typeface="HY헤드라인M" pitchFamily="18" charset="-127"/>
              </a:rPr>
              <a:t>수의계약 또는 공개입찰 참여를 추진 중이거나 예정인 프로젝트 중 타당성조사 지원</a:t>
            </a:r>
            <a:endParaRPr kumimoji="0" lang="en-US" altLang="ko-KR" sz="14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400" dirty="0">
                <a:effectLst/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kumimoji="0" lang="ko-KR" altLang="en-US" sz="1400" dirty="0">
                <a:effectLst/>
                <a:latin typeface="HY헤드라인M" pitchFamily="18" charset="-127"/>
                <a:ea typeface="HY헤드라인M" pitchFamily="18" charset="-127"/>
              </a:rPr>
              <a:t>지원금액 </a:t>
            </a:r>
            <a:r>
              <a:rPr kumimoji="0" lang="en-US" altLang="ko-KR" sz="1400" dirty="0"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400" dirty="0">
                <a:effectLst/>
                <a:latin typeface="HY헤드라인M" pitchFamily="18" charset="-127"/>
                <a:ea typeface="HY헤드라인M" pitchFamily="18" charset="-127"/>
              </a:rPr>
              <a:t>사업당 최대 </a:t>
            </a:r>
            <a:r>
              <a:rPr kumimoji="0" lang="en-US" altLang="ko-KR" sz="1400" dirty="0">
                <a:effectLst/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ko-KR" altLang="en-US" sz="1400" dirty="0" err="1">
                <a:effectLst/>
                <a:latin typeface="HY헤드라인M" pitchFamily="18" charset="-127"/>
                <a:ea typeface="HY헤드라인M" pitchFamily="18" charset="-127"/>
              </a:rPr>
              <a:t>억원</a:t>
            </a:r>
            <a:r>
              <a:rPr kumimoji="0" lang="ko-KR" altLang="en-US" sz="140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이내</a:t>
            </a:r>
            <a:endParaRPr kumimoji="0" lang="en-US" altLang="ko-KR" sz="14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400" dirty="0">
                <a:effectLst/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대상국가 </a:t>
            </a:r>
            <a:r>
              <a:rPr kumimoji="0" lang="en-US" altLang="ko-KR" sz="1400" dirty="0"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전세계로 확대 </a:t>
            </a:r>
            <a:r>
              <a:rPr kumimoji="0" lang="en-US" altLang="ko-KR" sz="1400" dirty="0" smtClean="0">
                <a:effectLst/>
                <a:latin typeface="HY헤드라인M" pitchFamily="18" charset="-127"/>
                <a:ea typeface="HY헤드라인M" pitchFamily="18" charset="-127"/>
              </a:rPr>
              <a:t>(2010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년 중국</a:t>
            </a:r>
            <a:r>
              <a:rPr kumimoji="0" lang="en-US" altLang="ko-KR" sz="1400" dirty="0" smtClean="0"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베트남</a:t>
            </a:r>
            <a:r>
              <a:rPr kumimoji="0" lang="en-US" altLang="ko-KR" sz="1400" dirty="0"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>
                <a:effectLst/>
                <a:latin typeface="HY헤드라인M" pitchFamily="18" charset="-127"/>
                <a:ea typeface="HY헤드라인M" pitchFamily="18" charset="-127"/>
              </a:rPr>
              <a:t>태국</a:t>
            </a:r>
            <a:r>
              <a:rPr kumimoji="0" lang="en-US" altLang="ko-KR" sz="1400" dirty="0"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쿠웨이트</a:t>
            </a:r>
            <a:r>
              <a:rPr kumimoji="0" lang="en-US" altLang="ko-KR" sz="1400" dirty="0" smtClean="0"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러시아</a:t>
            </a:r>
            <a:r>
              <a:rPr kumimoji="0" lang="en-US" altLang="ko-KR" sz="1400" dirty="0" smtClean="0"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일본 등</a:t>
            </a:r>
            <a:r>
              <a:rPr kumimoji="0" lang="en-US" altLang="ko-KR" sz="1400" dirty="0" smtClean="0"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1400" dirty="0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5" name="표 34"/>
          <p:cNvGraphicFramePr>
            <a:graphicFrameLocks noGrp="1"/>
          </p:cNvGraphicFramePr>
          <p:nvPr/>
        </p:nvGraphicFramePr>
        <p:xfrm>
          <a:off x="519113" y="4168585"/>
          <a:ext cx="4656391" cy="16635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7231"/>
                <a:gridCol w="934854"/>
                <a:gridCol w="954584"/>
                <a:gridCol w="938806"/>
                <a:gridCol w="930916"/>
              </a:tblGrid>
              <a:tr h="415895"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i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400" b="1" i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9262" marR="19262" marT="17780" marB="17780" anchor="ctr">
                    <a:lnL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2008</a:t>
                      </a:r>
                      <a:endParaRPr lang="ko-KR" altLang="en-US" sz="1400" b="1" i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9262" marR="19262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2009</a:t>
                      </a:r>
                      <a:endParaRPr lang="ko-KR" altLang="en-US" sz="1400" b="1" i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9262" marR="19262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2010</a:t>
                      </a:r>
                      <a:endParaRPr lang="ko-KR" altLang="en-US" sz="1400" b="1" i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9262" marR="19262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2011</a:t>
                      </a:r>
                      <a:endParaRPr lang="ko-KR" altLang="en-US" sz="1400" b="1" i="0" spc="0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marL="19262" marR="19262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15895"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i="0" spc="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사업수</a:t>
                      </a:r>
                      <a:endParaRPr lang="ko-KR" altLang="en-US" sz="1400" b="1" i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9262" marR="19262" marT="17780" marB="17780" anchor="ctr">
                    <a:lnL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</a:t>
                      </a:r>
                      <a:r>
                        <a:rPr lang="ko-KR" altLang="en-US" sz="1400" b="1" i="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ko-KR" altLang="en-US" sz="1400" b="1" i="0" spc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9262" marR="19262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400" b="1" i="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ko-KR" altLang="en-US" sz="1400" b="1" i="0" spc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9262" marR="19262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23</a:t>
                      </a:r>
                      <a:r>
                        <a:rPr lang="ko-KR" altLang="en-US" sz="1400" b="1" i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ko-KR" altLang="en-US" sz="1400" b="1" i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9262" marR="19262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15</a:t>
                      </a:r>
                      <a:r>
                        <a:rPr lang="ko-KR" altLang="en-US" sz="1400" b="1" i="0" spc="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ko-KR" altLang="en-US" sz="1400" b="1" i="0" spc="0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marL="19262" marR="19262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5895"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i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사업비</a:t>
                      </a:r>
                      <a:endParaRPr lang="ko-KR" altLang="en-US" sz="1400" b="1" i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9262" marR="19262" marT="17780" marB="17780" anchor="ctr">
                    <a:lnL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1400" b="1" i="0" spc="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억원</a:t>
                      </a:r>
                      <a:endParaRPr lang="ko-KR" altLang="en-US" sz="1400" b="1" i="0" spc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9262" marR="19262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</a:t>
                      </a:r>
                      <a:r>
                        <a:rPr lang="ko-KR" altLang="en-US" sz="1400" b="1" i="0" spc="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억원</a:t>
                      </a:r>
                      <a:endParaRPr lang="ko-KR" altLang="en-US" sz="1400" b="1" i="0" spc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9262" marR="19262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17.5</a:t>
                      </a:r>
                      <a:r>
                        <a:rPr lang="ko-KR" altLang="en-US" sz="1400" b="1" i="0" spc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억원</a:t>
                      </a:r>
                      <a:endParaRPr lang="ko-KR" altLang="en-US" sz="1400" b="1" i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9262" marR="19262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13</a:t>
                      </a:r>
                      <a:r>
                        <a:rPr lang="ko-KR" altLang="en-US" sz="1400" b="1" i="0" spc="0" dirty="0" err="1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억원</a:t>
                      </a:r>
                      <a:endParaRPr lang="ko-KR" altLang="en-US" sz="1400" b="1" i="0" spc="0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marL="19262" marR="19262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5895"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i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대상국</a:t>
                      </a:r>
                      <a:endParaRPr lang="ko-KR" altLang="en-US" sz="1400" b="1" i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9262" marR="19262" marT="17780" marB="17780" anchor="ctr">
                    <a:lnL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1400" b="1" i="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개국</a:t>
                      </a:r>
                      <a:endParaRPr lang="ko-KR" altLang="en-US" sz="1400" b="1" i="0" spc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9262" marR="19262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</a:t>
                      </a:r>
                      <a:r>
                        <a:rPr lang="ko-KR" altLang="en-US" sz="1400" b="1" i="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개국</a:t>
                      </a:r>
                      <a:endParaRPr lang="ko-KR" altLang="en-US" sz="1400" b="1" i="0" spc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9262" marR="19262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400" b="1" i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개국</a:t>
                      </a:r>
                      <a:endParaRPr lang="ko-KR" altLang="en-US" sz="1400" b="1" i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9262" marR="19262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i="0" spc="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1400" b="1" i="0" spc="0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marL="19262" marR="19262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468112" y="4133088"/>
            <a:ext cx="3460366" cy="1929177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endParaRPr lang="en-US" altLang="ko-KR" sz="900" dirty="0" smtClean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sz="900" dirty="0" smtClean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100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대 해외 프로젝트 상시 관리체계 마련</a:t>
            </a:r>
            <a:endParaRPr lang="en-US" altLang="ko-KR" sz="1400" dirty="0" smtClean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우선협력국가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지정공모과제 공고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중소 환경기업 사업참여 확대 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녹색인증기업 가점부여</a:t>
            </a:r>
            <a:endParaRPr lang="en-US" altLang="ko-KR" sz="1400" dirty="0" smtClean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타당성조사 가이드북 마련</a:t>
            </a:r>
            <a:endParaRPr lang="en-US" altLang="ko-KR" sz="1400" dirty="0" smtClean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480239" y="4003286"/>
            <a:ext cx="2523448" cy="338554"/>
          </a:xfrm>
          <a:prstGeom prst="rect">
            <a:avLst/>
          </a:prstGeom>
          <a:solidFill>
            <a:srgbClr val="FFFF66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6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6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FS </a:t>
            </a:r>
            <a:r>
              <a:rPr lang="ko-KR" altLang="en-US" sz="16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사업 추진방향</a:t>
            </a:r>
            <a:endParaRPr lang="en-US" altLang="ko-KR" sz="1600" dirty="0" smtClean="0">
              <a:solidFill>
                <a:srgbClr val="008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23376" y="6373368"/>
            <a:ext cx="215888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12</a:t>
            </a:r>
            <a:endParaRPr lang="ko-KR" altLang="en-US" sz="12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" y="6208776"/>
            <a:ext cx="6698432" cy="251795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ko-KR" altLang="en-US" sz="1400" dirty="0" smtClean="0">
                <a:solidFill>
                  <a:srgbClr val="0070C0"/>
                </a:solidFill>
                <a:latin typeface="HY헤드라인M"/>
                <a:ea typeface="HY헤드라인M"/>
              </a:rPr>
              <a:t>▶ </a:t>
            </a:r>
            <a:r>
              <a:rPr lang="en-US" altLang="ko-KR" sz="1400" dirty="0" smtClean="0">
                <a:solidFill>
                  <a:srgbClr val="0070C0"/>
                </a:solidFill>
                <a:latin typeface="HY헤드라인M"/>
                <a:ea typeface="HY헤드라인M"/>
              </a:rPr>
              <a:t>1</a:t>
            </a:r>
            <a:r>
              <a:rPr lang="ko-KR" altLang="en-US" sz="1400" dirty="0" smtClean="0">
                <a:solidFill>
                  <a:srgbClr val="0070C0"/>
                </a:solidFill>
                <a:latin typeface="HY헤드라인M"/>
                <a:ea typeface="HY헤드라인M"/>
              </a:rPr>
              <a:t>차 과제 선정</a:t>
            </a:r>
            <a:r>
              <a:rPr lang="en-US" altLang="ko-KR" sz="1400" dirty="0" smtClean="0">
                <a:solidFill>
                  <a:srgbClr val="0070C0"/>
                </a:solidFill>
                <a:latin typeface="HY헤드라인M"/>
                <a:ea typeface="HY헤드라인M"/>
              </a:rPr>
              <a:t>(2</a:t>
            </a:r>
            <a:r>
              <a:rPr lang="ko-KR" altLang="en-US" sz="1400" dirty="0" smtClean="0">
                <a:solidFill>
                  <a:srgbClr val="0070C0"/>
                </a:solidFill>
                <a:latin typeface="HY헤드라인M"/>
                <a:ea typeface="HY헤드라인M"/>
              </a:rPr>
              <a:t>월</a:t>
            </a:r>
            <a:r>
              <a:rPr lang="en-US" altLang="ko-KR" sz="1400" dirty="0" smtClean="0">
                <a:solidFill>
                  <a:srgbClr val="0070C0"/>
                </a:solidFill>
                <a:latin typeface="HY헤드라인M"/>
                <a:ea typeface="HY헤드라인M"/>
              </a:rPr>
              <a:t>) : 6.5</a:t>
            </a:r>
            <a:r>
              <a:rPr lang="ko-KR" altLang="en-US" sz="1400" dirty="0" err="1" smtClean="0">
                <a:solidFill>
                  <a:srgbClr val="0070C0"/>
                </a:solidFill>
                <a:latin typeface="HY헤드라인M"/>
                <a:ea typeface="HY헤드라인M"/>
              </a:rPr>
              <a:t>억원</a:t>
            </a:r>
            <a:r>
              <a:rPr lang="ko-KR" altLang="en-US" sz="1400" dirty="0" smtClean="0">
                <a:solidFill>
                  <a:srgbClr val="0070C0"/>
                </a:solidFill>
                <a:latin typeface="HY헤드라인M"/>
                <a:ea typeface="HY헤드라인M"/>
              </a:rPr>
              <a:t> 지원</a:t>
            </a:r>
            <a:r>
              <a:rPr lang="en-US" altLang="ko-KR" sz="1400" dirty="0" smtClean="0">
                <a:solidFill>
                  <a:srgbClr val="0070C0"/>
                </a:solidFill>
                <a:latin typeface="HY헤드라인M"/>
                <a:ea typeface="HY헤드라인M"/>
              </a:rPr>
              <a:t>, 2</a:t>
            </a:r>
            <a:r>
              <a:rPr lang="ko-KR" altLang="en-US" sz="1400" dirty="0" smtClean="0">
                <a:solidFill>
                  <a:srgbClr val="0070C0"/>
                </a:solidFill>
                <a:latin typeface="HY헤드라인M"/>
                <a:ea typeface="HY헤드라인M"/>
              </a:rPr>
              <a:t>차 과제 선정</a:t>
            </a:r>
            <a:r>
              <a:rPr lang="en-US" altLang="ko-KR" sz="1400" dirty="0" smtClean="0">
                <a:solidFill>
                  <a:srgbClr val="0070C0"/>
                </a:solidFill>
                <a:latin typeface="HY헤드라인M"/>
                <a:ea typeface="HY헤드라인M"/>
              </a:rPr>
              <a:t>(6</a:t>
            </a:r>
            <a:r>
              <a:rPr lang="ko-KR" altLang="en-US" sz="1400" dirty="0" err="1" smtClean="0">
                <a:solidFill>
                  <a:srgbClr val="0070C0"/>
                </a:solidFill>
                <a:latin typeface="HY헤드라인M"/>
                <a:ea typeface="HY헤드라인M"/>
              </a:rPr>
              <a:t>월중</a:t>
            </a:r>
            <a:r>
              <a:rPr lang="en-US" altLang="ko-KR" sz="1400" dirty="0" smtClean="0">
                <a:solidFill>
                  <a:srgbClr val="0070C0"/>
                </a:solidFill>
                <a:latin typeface="HY헤드라인M"/>
                <a:ea typeface="HY헤드라인M"/>
              </a:rPr>
              <a:t>) </a:t>
            </a:r>
            <a:r>
              <a:rPr lang="ko-KR" altLang="en-US" sz="1400" dirty="0" smtClean="0">
                <a:solidFill>
                  <a:srgbClr val="0070C0"/>
                </a:solidFill>
                <a:latin typeface="HY헤드라인M"/>
                <a:ea typeface="HY헤드라인M"/>
              </a:rPr>
              <a:t>예정</a:t>
            </a:r>
            <a:r>
              <a:rPr lang="en-US" altLang="ko-KR" sz="1400" dirty="0" smtClean="0">
                <a:solidFill>
                  <a:srgbClr val="0070C0"/>
                </a:solidFill>
                <a:latin typeface="HY헤드라인M"/>
                <a:ea typeface="HY헤드라인M"/>
              </a:rPr>
              <a:t> : </a:t>
            </a:r>
            <a:r>
              <a:rPr lang="ko-KR" altLang="en-US" sz="1400" dirty="0" smtClean="0">
                <a:solidFill>
                  <a:srgbClr val="0070C0"/>
                </a:solidFill>
                <a:latin typeface="HY헤드라인M"/>
                <a:ea typeface="HY헤드라인M"/>
              </a:rPr>
              <a:t>지원금 약 </a:t>
            </a:r>
            <a:r>
              <a:rPr lang="en-US" altLang="ko-KR" sz="1400" dirty="0" smtClean="0">
                <a:solidFill>
                  <a:srgbClr val="0070C0"/>
                </a:solidFill>
                <a:latin typeface="HY헤드라인M"/>
                <a:ea typeface="HY헤드라인M"/>
              </a:rPr>
              <a:t>7</a:t>
            </a:r>
            <a:r>
              <a:rPr lang="ko-KR" altLang="en-US" sz="1400" dirty="0" err="1" smtClean="0">
                <a:solidFill>
                  <a:srgbClr val="0070C0"/>
                </a:solidFill>
                <a:latin typeface="HY헤드라인M"/>
                <a:ea typeface="HY헤드라인M"/>
              </a:rPr>
              <a:t>억원</a:t>
            </a:r>
            <a:r>
              <a:rPr lang="ko-KR" altLang="en-US" sz="140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제목 7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4. </a:t>
            </a:r>
            <a:r>
              <a:rPr lang="ko-KR" altLang="en-US" dirty="0" smtClean="0"/>
              <a:t>해외진출 지원 사업</a:t>
            </a:r>
            <a:endParaRPr lang="ko-KR" altLang="en-US" dirty="0"/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auto">
          <a:xfrm>
            <a:off x="492125" y="1609343"/>
            <a:ext cx="8194675" cy="1719073"/>
          </a:xfrm>
          <a:prstGeom prst="roundRect">
            <a:avLst>
              <a:gd name="adj" fmla="val 7477"/>
            </a:avLst>
          </a:prstGeom>
          <a:gradFill rotWithShape="1">
            <a:gsLst>
              <a:gs pos="0">
                <a:srgbClr val="FFFFCC">
                  <a:alpha val="21001"/>
                </a:srgbClr>
              </a:gs>
              <a:gs pos="100000">
                <a:srgbClr val="FFFFE7">
                  <a:alpha val="62000"/>
                </a:srgbClr>
              </a:gs>
            </a:gsLst>
            <a:lin ang="2700000" scaled="1"/>
          </a:gradFill>
          <a:ln w="28575">
            <a:solidFill>
              <a:srgbClr val="000066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Picture 39" descr="90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240221" y="1141794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 bwMode="auto">
          <a:xfrm>
            <a:off x="585230" y="1101584"/>
            <a:ext cx="5212066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환경기술 국제공동연구</a:t>
            </a:r>
            <a:r>
              <a:rPr kumimoji="0" lang="en-US" altLang="ko-KR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(</a:t>
            </a: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현지실증화</a:t>
            </a:r>
            <a:r>
              <a:rPr kumimoji="0" lang="en-US" altLang="ko-KR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)</a:t>
            </a: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 지원</a:t>
            </a:r>
            <a:endParaRPr kumimoji="0" lang="en-US" altLang="ko-KR" sz="2000" b="1" dirty="0">
              <a:ln w="12700">
                <a:noFill/>
                <a:prstDash val="solid"/>
              </a:ln>
              <a:gradFill flip="none" rotWithShape="1">
                <a:gsLst>
                  <a:gs pos="100000">
                    <a:srgbClr val="CCFFFF"/>
                  </a:gs>
                  <a:gs pos="100000">
                    <a:srgbClr val="67FBFF"/>
                  </a:gs>
                  <a:gs pos="0">
                    <a:srgbClr val="029EFE"/>
                  </a:gs>
                </a:gsLst>
                <a:lin ang="16200000" scaled="1"/>
                <a:tileRect/>
              </a:gradFill>
              <a:effectLst>
                <a:glow rad="101600">
                  <a:srgbClr val="000000"/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4" name="Rectangle 64"/>
          <p:cNvSpPr>
            <a:spLocks noChangeArrowheads="1"/>
          </p:cNvSpPr>
          <p:nvPr/>
        </p:nvSpPr>
        <p:spPr bwMode="auto">
          <a:xfrm>
            <a:off x="381635" y="2761171"/>
            <a:ext cx="88455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0602" tIns="50953" rIns="200602" bIns="50953"/>
          <a:lstStyle/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endParaRPr kumimoji="0" lang="en-US" altLang="ko-KR" b="1" dirty="0">
              <a:effectLst>
                <a:glow rad="63500">
                  <a:srgbClr val="FFFFFF"/>
                </a:glow>
              </a:effectLst>
              <a:latin typeface="+mn-ea"/>
              <a:ea typeface="+mn-ea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531495" y="3713607"/>
          <a:ext cx="4772025" cy="24768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65299"/>
                <a:gridCol w="946298"/>
                <a:gridCol w="979684"/>
                <a:gridCol w="1380744"/>
              </a:tblGrid>
              <a:tr h="353840"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사업연도</a:t>
                      </a:r>
                      <a:endParaRPr lang="ko-KR" altLang="en-US" sz="1400" b="0" i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 anchorCtr="1">
                    <a:lnL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0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과제수</a:t>
                      </a:r>
                      <a:endParaRPr lang="ko-KR" altLang="en-US" sz="1400" b="0" i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 anchorCtr="1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지원금액</a:t>
                      </a:r>
                      <a:endParaRPr lang="ko-KR" altLang="en-US" sz="1400" b="0" i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 anchorCtr="1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대상국가</a:t>
                      </a:r>
                      <a:endParaRPr lang="ko-KR" altLang="en-US" sz="1400" b="0" i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 anchorCtr="1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53840"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2004~2005</a:t>
                      </a:r>
                      <a:endParaRPr lang="ko-KR" altLang="en-US" sz="1400" b="0" i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 anchorCtr="1">
                    <a:lnL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11</a:t>
                      </a:r>
                      <a:r>
                        <a:rPr lang="ko-KR" altLang="en-US" sz="1400" b="0" i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  <a:endParaRPr lang="ko-KR" altLang="en-US" sz="1400" b="0" i="0" spc="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r>
                        <a:rPr lang="ko-KR" altLang="en-US" sz="1400" b="0" i="0" spc="0" baseline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억원</a:t>
                      </a:r>
                      <a:endParaRPr lang="ko-KR" altLang="en-US" sz="1400" b="0" i="0" spc="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중국</a:t>
                      </a:r>
                      <a:endParaRPr lang="ko-KR" altLang="en-US" sz="1400" b="0" i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 anchorCtr="1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840"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2005~2006</a:t>
                      </a:r>
                      <a:endParaRPr lang="ko-KR" altLang="en-US" sz="1400" b="0" i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 anchorCtr="1">
                    <a:lnL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15</a:t>
                      </a:r>
                      <a:r>
                        <a:rPr lang="ko-KR" altLang="en-US" sz="1400" b="0" i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  <a:endParaRPr lang="en-US" altLang="ko-KR" sz="1400" b="0" i="0" spc="0" baseline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29</a:t>
                      </a:r>
                      <a:r>
                        <a:rPr lang="ko-KR" altLang="en-US" sz="1400" b="0" i="0" spc="0" baseline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억원</a:t>
                      </a:r>
                      <a:endParaRPr lang="en-US" altLang="ko-KR" sz="1400" b="0" i="0" spc="0" baseline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중국</a:t>
                      </a:r>
                      <a:endParaRPr lang="ko-KR" altLang="en-US" sz="1400" b="0" i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 anchorCtr="1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840"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2006~2007</a:t>
                      </a:r>
                      <a:endParaRPr lang="ko-KR" altLang="en-US" sz="1400" b="0" i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 anchorCtr="1">
                    <a:lnL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r>
                        <a:rPr lang="ko-KR" altLang="en-US" sz="1400" b="0" i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  <a:endParaRPr lang="en-US" altLang="ko-KR" sz="1400" b="0" i="0" spc="0" baseline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41</a:t>
                      </a:r>
                      <a:r>
                        <a:rPr lang="ko-KR" altLang="en-US" sz="1400" b="0" i="0" spc="0" baseline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억원</a:t>
                      </a:r>
                      <a:endParaRPr lang="en-US" altLang="ko-KR" sz="1400" b="0" i="0" spc="0" baseline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중국</a:t>
                      </a:r>
                      <a:endParaRPr lang="ko-KR" altLang="en-US" sz="1400" b="0" i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 anchorCtr="1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840"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2007~2008</a:t>
                      </a:r>
                      <a:endParaRPr lang="ko-KR" altLang="en-US" sz="1400" b="0" i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 anchorCtr="1">
                    <a:lnL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25</a:t>
                      </a:r>
                      <a:r>
                        <a:rPr lang="ko-KR" altLang="en-US" sz="1400" b="0" i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  <a:endParaRPr lang="en-US" altLang="ko-KR" sz="1400" b="0" i="0" spc="0" baseline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44</a:t>
                      </a:r>
                      <a:r>
                        <a:rPr lang="ko-KR" altLang="en-US" sz="1400" b="0" i="0" spc="0" baseline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억원</a:t>
                      </a:r>
                      <a:endParaRPr lang="ko-KR" altLang="en-US" sz="1400" b="0" i="0" spc="0" baseline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중국</a:t>
                      </a:r>
                      <a:r>
                        <a:rPr lang="en-US" altLang="ko-KR" sz="1400" b="0" i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400" b="0" i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베트남 등</a:t>
                      </a:r>
                      <a:endParaRPr lang="ko-KR" altLang="en-US" sz="1400" b="0" i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 anchorCtr="1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840"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2008~2009</a:t>
                      </a:r>
                      <a:endParaRPr lang="ko-KR" altLang="en-US" sz="1400" b="0" i="0" spc="0" dirty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 anchorCtr="1">
                    <a:lnL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29</a:t>
                      </a:r>
                      <a:r>
                        <a:rPr lang="ko-KR" altLang="en-US" sz="1400" b="0" i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  <a:endParaRPr lang="en-US" altLang="ko-KR" sz="1400" b="0" i="0" spc="0" baseline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50</a:t>
                      </a:r>
                      <a:r>
                        <a:rPr lang="ko-KR" altLang="en-US" sz="1400" b="0" i="0" spc="0" baseline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억원</a:t>
                      </a:r>
                      <a:endParaRPr lang="en-US" altLang="ko-KR" sz="1400" b="0" i="0" spc="0" baseline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전세계 </a:t>
                      </a:r>
                      <a:r>
                        <a:rPr lang="en-US" altLang="ko-KR" sz="1400" b="0" i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r>
                        <a:rPr lang="ko-KR" altLang="en-US" sz="1400" b="0" i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개국</a:t>
                      </a:r>
                      <a:endParaRPr lang="ko-KR" altLang="en-US" sz="1400" b="0" i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 anchorCtr="1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840"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dirty="0" smtClean="0">
                          <a:solidFill>
                            <a:srgbClr val="C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2010~</a:t>
                      </a:r>
                      <a:endParaRPr lang="ko-KR" altLang="en-US" sz="1400" b="0" i="0" spc="0" dirty="0">
                        <a:solidFill>
                          <a:srgbClr val="C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 anchorCtr="1">
                    <a:lnL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baseline="0" dirty="0" smtClean="0">
                          <a:solidFill>
                            <a:srgbClr val="C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30</a:t>
                      </a:r>
                      <a:r>
                        <a:rPr lang="ko-KR" altLang="en-US" sz="1400" b="0" i="0" spc="0" baseline="0" dirty="0" smtClean="0">
                          <a:solidFill>
                            <a:srgbClr val="C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  <a:endParaRPr lang="en-US" altLang="ko-KR" sz="1400" b="0" i="0" spc="0" baseline="0" dirty="0" smtClean="0">
                        <a:solidFill>
                          <a:srgbClr val="C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0" baseline="0" dirty="0" smtClean="0">
                          <a:solidFill>
                            <a:srgbClr val="C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50</a:t>
                      </a:r>
                      <a:r>
                        <a:rPr lang="ko-KR" altLang="en-US" sz="1400" b="0" i="0" spc="0" baseline="0" dirty="0" err="1" smtClean="0">
                          <a:solidFill>
                            <a:srgbClr val="C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억원</a:t>
                      </a:r>
                      <a:endParaRPr lang="ko-KR" altLang="en-US" sz="1400" b="0" i="0" spc="0" baseline="0" dirty="0" smtClean="0">
                        <a:solidFill>
                          <a:srgbClr val="C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0" indent="0" algn="ctr">
                        <a:lnSpc>
                          <a:spcPts val="15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0" dirty="0" smtClean="0">
                          <a:solidFill>
                            <a:srgbClr val="C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전세계</a:t>
                      </a:r>
                      <a:endParaRPr lang="ko-KR" altLang="en-US" sz="1400" b="0" i="0" spc="0" dirty="0">
                        <a:solidFill>
                          <a:srgbClr val="C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9262" marR="19262" marT="17780" marB="17780" anchor="ctr" anchorCtr="1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64"/>
          <p:cNvSpPr>
            <a:spLocks noChangeArrowheads="1"/>
          </p:cNvSpPr>
          <p:nvPr/>
        </p:nvSpPr>
        <p:spPr bwMode="auto">
          <a:xfrm>
            <a:off x="367860" y="1751381"/>
            <a:ext cx="8346372" cy="166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0602" tIns="50953" rIns="200602" bIns="50953"/>
          <a:lstStyle/>
          <a:p>
            <a:pPr defTabSz="1019175" fontAlgn="auto">
              <a:spcBef>
                <a:spcPts val="0"/>
              </a:spcBef>
              <a:spcAft>
                <a:spcPts val="600"/>
              </a:spcAft>
              <a:buClr>
                <a:srgbClr val="0099FF"/>
              </a:buClr>
              <a:buFontTx/>
              <a:buBlip>
                <a:blip r:embed="rId4"/>
              </a:buBlip>
              <a:defRPr/>
            </a:pPr>
            <a:r>
              <a:rPr kumimoji="0" lang="ko-KR" altLang="en-US" sz="1600" dirty="0">
                <a:effectLst/>
                <a:latin typeface="+mn-ea"/>
                <a:ea typeface="+mn-ea"/>
              </a:rPr>
              <a:t> </a:t>
            </a:r>
            <a:r>
              <a:rPr kumimoji="0" lang="ko-KR" altLang="en-US" sz="1600" dirty="0">
                <a:effectLst/>
                <a:latin typeface="HY헤드라인M" pitchFamily="18" charset="-127"/>
                <a:ea typeface="HY헤드라인M" pitchFamily="18" charset="-127"/>
              </a:rPr>
              <a:t>진출 대상국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현장여건에 </a:t>
            </a:r>
            <a:r>
              <a:rPr kumimoji="0" lang="ko-KR" altLang="en-US" sz="1600" dirty="0">
                <a:effectLst/>
                <a:latin typeface="HY헤드라인M" pitchFamily="18" charset="-127"/>
                <a:ea typeface="HY헤드라인M" pitchFamily="18" charset="-127"/>
              </a:rPr>
              <a:t>부합하도록 해외 연구기관과의 공동연구를 통하여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국내기술</a:t>
            </a: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/>
            </a:r>
            <a:b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</a:b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해외실증화 지원</a:t>
            </a:r>
            <a:endParaRPr kumimoji="0" lang="en-US" altLang="ko-KR" sz="16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400" dirty="0">
                <a:effectLst/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kumimoji="0" lang="ko-KR" altLang="en-US" sz="1400" dirty="0">
                <a:effectLst/>
                <a:latin typeface="HY헤드라인M" pitchFamily="18" charset="-127"/>
                <a:ea typeface="HY헤드라인M" pitchFamily="18" charset="-127"/>
              </a:rPr>
              <a:t>지원분야 </a:t>
            </a:r>
            <a:r>
              <a:rPr kumimoji="0" lang="en-US" altLang="ko-KR" sz="1400" dirty="0"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대기</a:t>
            </a:r>
            <a:r>
              <a:rPr kumimoji="0" lang="en-US" altLang="ko-KR" sz="1400" dirty="0" smtClean="0"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수질</a:t>
            </a:r>
            <a:r>
              <a:rPr kumimoji="0" lang="en-US" altLang="ko-KR" sz="1400" dirty="0" smtClean="0"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폐기물</a:t>
            </a:r>
            <a:r>
              <a:rPr kumimoji="0" lang="en-US" altLang="ko-KR" sz="1400" dirty="0" smtClean="0"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토양지하수</a:t>
            </a:r>
            <a:r>
              <a:rPr kumimoji="0" lang="en-US" altLang="ko-KR" sz="1400" dirty="0" smtClean="0">
                <a:effectLst/>
                <a:latin typeface="HY헤드라인M" pitchFamily="18" charset="-127"/>
                <a:ea typeface="HY헤드라인M" pitchFamily="18" charset="-127"/>
              </a:rPr>
              <a:t>,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 측정분석 </a:t>
            </a:r>
            <a:r>
              <a:rPr kumimoji="0" lang="en-US" altLang="ko-KR" sz="1400" dirty="0" smtClean="0">
                <a:solidFill>
                  <a:srgbClr val="008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+</a:t>
            </a:r>
            <a:r>
              <a:rPr kumimoji="0" lang="ko-KR" altLang="en-US" sz="1400" dirty="0" smtClean="0">
                <a:solidFill>
                  <a:srgbClr val="008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폐기물자원화</a:t>
            </a:r>
            <a:r>
              <a:rPr kumimoji="0" lang="en-US" altLang="ko-KR" sz="1400" dirty="0" smtClean="0">
                <a:solidFill>
                  <a:srgbClr val="008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 smtClean="0">
                <a:solidFill>
                  <a:srgbClr val="008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온실가스감축</a:t>
            </a:r>
            <a:r>
              <a:rPr kumimoji="0" lang="en-US" altLang="ko-KR" sz="1400" dirty="0" smtClean="0">
                <a:solidFill>
                  <a:srgbClr val="008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 smtClean="0">
                <a:solidFill>
                  <a:srgbClr val="008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유해물질</a:t>
            </a:r>
            <a:endParaRPr kumimoji="0" lang="en-US" altLang="ko-KR" sz="1400" dirty="0" smtClean="0">
              <a:solidFill>
                <a:srgbClr val="008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400" dirty="0" smtClean="0">
                <a:effectLst/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kumimoji="0" lang="en-US" altLang="ko-KR" sz="1400" dirty="0">
                <a:effectLst/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sz="1400" dirty="0">
                <a:effectLst/>
                <a:latin typeface="HY헤드라인M" pitchFamily="18" charset="-127"/>
                <a:ea typeface="HY헤드라인M" pitchFamily="18" charset="-127"/>
              </a:rPr>
              <a:t>지원국가 </a:t>
            </a:r>
            <a:r>
              <a:rPr kumimoji="0" lang="en-US" altLang="ko-KR" sz="1400" dirty="0"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중국 → </a:t>
            </a:r>
            <a:r>
              <a:rPr kumimoji="0" lang="ko-KR" altLang="en-US" sz="1400" dirty="0" smtClean="0">
                <a:solidFill>
                  <a:srgbClr val="008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전세계 </a:t>
            </a:r>
            <a:r>
              <a:rPr kumimoji="0" lang="en-US" altLang="ko-KR" sz="1400" dirty="0" smtClean="0">
                <a:solidFill>
                  <a:srgbClr val="008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400" dirty="0" smtClean="0">
                <a:solidFill>
                  <a:srgbClr val="008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아세안</a:t>
            </a:r>
            <a:r>
              <a:rPr kumimoji="0" lang="en-US" altLang="ko-KR" sz="1400" dirty="0" smtClean="0">
                <a:solidFill>
                  <a:srgbClr val="008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 smtClean="0">
                <a:solidFill>
                  <a:srgbClr val="008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중동</a:t>
            </a:r>
            <a:r>
              <a:rPr kumimoji="0" lang="en-US" altLang="ko-KR" sz="1400" dirty="0" smtClean="0">
                <a:solidFill>
                  <a:srgbClr val="008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 smtClean="0">
                <a:solidFill>
                  <a:srgbClr val="008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미주</a:t>
            </a:r>
            <a:r>
              <a:rPr kumimoji="0" lang="en-US" altLang="ko-KR" sz="1400" dirty="0" smtClean="0">
                <a:solidFill>
                  <a:srgbClr val="008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 smtClean="0">
                <a:solidFill>
                  <a:srgbClr val="008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유럽</a:t>
            </a:r>
            <a:r>
              <a:rPr kumimoji="0" lang="en-US" altLang="ko-KR" sz="1400" dirty="0" smtClean="0">
                <a:solidFill>
                  <a:srgbClr val="008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 smtClean="0">
                <a:solidFill>
                  <a:srgbClr val="008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러시아</a:t>
            </a:r>
            <a:r>
              <a:rPr kumimoji="0" lang="en-US" altLang="ko-KR" sz="1400" dirty="0" smtClean="0">
                <a:solidFill>
                  <a:srgbClr val="008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400" dirty="0" smtClean="0">
                <a:solidFill>
                  <a:srgbClr val="008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등 </a:t>
            </a:r>
            <a:r>
              <a:rPr kumimoji="0" lang="ko-KR" altLang="en-US" sz="1400" dirty="0">
                <a:solidFill>
                  <a:srgbClr val="008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포함</a:t>
            </a:r>
            <a:r>
              <a:rPr kumimoji="0" lang="en-US" altLang="ko-KR" sz="1400" dirty="0" smtClean="0">
                <a:solidFill>
                  <a:srgbClr val="008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defTabSz="101917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지원조건 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최대 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억원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년 → </a:t>
            </a:r>
            <a:r>
              <a:rPr kumimoji="0" lang="ko-KR" altLang="en-US" sz="14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단기형 </a:t>
            </a:r>
            <a:r>
              <a:rPr kumimoji="0" lang="en-US" altLang="ko-KR" sz="14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sz="14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kumimoji="0" lang="en-US" altLang="ko-KR" sz="14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ko-KR" altLang="en-US" sz="1400" dirty="0" err="1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중기형</a:t>
            </a:r>
            <a:r>
              <a:rPr kumimoji="0" lang="ko-KR" altLang="en-US" sz="14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4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ko-KR" altLang="en-US" sz="14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kumimoji="0" lang="en-US" altLang="ko-KR" sz="14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400" dirty="0" err="1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대ㆍ중소</a:t>
            </a:r>
            <a:r>
              <a:rPr kumimoji="0" lang="ko-KR" altLang="en-US" sz="14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400" dirty="0" err="1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컨소시움</a:t>
            </a:r>
            <a:r>
              <a:rPr kumimoji="0" lang="ko-KR" altLang="en-US" sz="14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최대 </a:t>
            </a:r>
            <a:r>
              <a:rPr kumimoji="0" lang="en-US" altLang="ko-KR" sz="14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ko-KR" altLang="en-US" sz="1400" dirty="0" err="1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억원</a:t>
            </a:r>
            <a:r>
              <a:rPr kumimoji="0" lang="en-US" altLang="ko-KR" sz="14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ko-KR" altLang="en-US" sz="14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kumimoji="0" lang="en-US" altLang="ko-KR" sz="14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1400" dirty="0">
              <a:solidFill>
                <a:srgbClr val="008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8112" y="3877056"/>
            <a:ext cx="3380216" cy="2252343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endParaRPr lang="en-US" altLang="ko-KR" sz="900" dirty="0" smtClean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sz="900" dirty="0" smtClean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수출성과 우수기업 가점 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점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환경신기술 </a:t>
            </a:r>
            <a:r>
              <a:rPr lang="ko-KR" altLang="en-US" sz="1400" dirty="0" err="1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인ㆍ검증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기술 가점 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(1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점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3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년간 수출실적 없는 기업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감점 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(△3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점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중국 이외 유망국가 협력기술 지원 확대</a:t>
            </a:r>
            <a:endParaRPr lang="en-US" altLang="ko-KR" sz="1400" dirty="0" smtClean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err="1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대ㆍ중소기업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컨소시엄 과제 우대 </a:t>
            </a:r>
            <a:endParaRPr lang="en-US" altLang="ko-KR" sz="1400" dirty="0" smtClean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북경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(6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상해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(10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기술설명회 개최 </a:t>
            </a:r>
            <a:endParaRPr lang="en-US" altLang="ko-KR" sz="1400" dirty="0" smtClean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480239" y="3701534"/>
            <a:ext cx="3060453" cy="338554"/>
          </a:xfrm>
          <a:prstGeom prst="rect">
            <a:avLst/>
          </a:prstGeom>
          <a:solidFill>
            <a:srgbClr val="FFFF66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6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년 국제공동연구 개선방향</a:t>
            </a:r>
            <a:endParaRPr lang="en-US" altLang="ko-KR" sz="1600" dirty="0" smtClean="0">
              <a:solidFill>
                <a:srgbClr val="008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23376" y="6373368"/>
            <a:ext cx="215888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13</a:t>
            </a:r>
            <a:endParaRPr lang="ko-KR" altLang="en-US" sz="12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제목 7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4. </a:t>
            </a:r>
            <a:r>
              <a:rPr lang="ko-KR" altLang="en-US" dirty="0" smtClean="0"/>
              <a:t>해외진출 지원 사업</a:t>
            </a:r>
            <a:endParaRPr lang="ko-KR" altLang="en-US" dirty="0"/>
          </a:p>
        </p:txBody>
      </p:sp>
      <p:sp>
        <p:nvSpPr>
          <p:cNvPr id="20" name="AutoShape 38"/>
          <p:cNvSpPr>
            <a:spLocks noChangeArrowheads="1"/>
          </p:cNvSpPr>
          <p:nvPr/>
        </p:nvSpPr>
        <p:spPr bwMode="auto">
          <a:xfrm>
            <a:off x="492125" y="1609343"/>
            <a:ext cx="8194675" cy="1719073"/>
          </a:xfrm>
          <a:prstGeom prst="roundRect">
            <a:avLst>
              <a:gd name="adj" fmla="val 7477"/>
            </a:avLst>
          </a:prstGeom>
          <a:gradFill rotWithShape="1">
            <a:gsLst>
              <a:gs pos="0">
                <a:srgbClr val="FFFFCC">
                  <a:alpha val="21001"/>
                </a:srgbClr>
              </a:gs>
              <a:gs pos="100000">
                <a:srgbClr val="FFFFE7">
                  <a:alpha val="62000"/>
                </a:srgbClr>
              </a:gs>
            </a:gsLst>
            <a:lin ang="2700000" scaled="1"/>
          </a:gradFill>
          <a:ln w="28575">
            <a:solidFill>
              <a:srgbClr val="000066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1" name="Picture 39" descr="90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240221" y="1141794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" name="직사각형 21"/>
          <p:cNvSpPr/>
          <p:nvPr/>
        </p:nvSpPr>
        <p:spPr bwMode="auto">
          <a:xfrm>
            <a:off x="585230" y="1101584"/>
            <a:ext cx="5212066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해외 바이어 초청 </a:t>
            </a:r>
            <a:r>
              <a:rPr kumimoji="0" lang="ko-KR" altLang="en-US" sz="2000" b="1" dirty="0" err="1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그린파트너쉽</a:t>
            </a: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 운영</a:t>
            </a:r>
            <a:endParaRPr kumimoji="0" lang="en-US" altLang="ko-KR" sz="2000" b="1" dirty="0">
              <a:ln w="12700">
                <a:noFill/>
                <a:prstDash val="solid"/>
              </a:ln>
              <a:gradFill flip="none" rotWithShape="1">
                <a:gsLst>
                  <a:gs pos="100000">
                    <a:srgbClr val="CCFFFF"/>
                  </a:gs>
                  <a:gs pos="100000">
                    <a:srgbClr val="67FBFF"/>
                  </a:gs>
                  <a:gs pos="0">
                    <a:srgbClr val="029EFE"/>
                  </a:gs>
                </a:gsLst>
                <a:lin ang="16200000" scaled="1"/>
                <a:tileRect/>
              </a:gradFill>
              <a:effectLst>
                <a:glow rad="101600">
                  <a:srgbClr val="000000"/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3" name="Rectangle 64"/>
          <p:cNvSpPr>
            <a:spLocks noChangeArrowheads="1"/>
          </p:cNvSpPr>
          <p:nvPr/>
        </p:nvSpPr>
        <p:spPr bwMode="auto">
          <a:xfrm>
            <a:off x="459301" y="1714043"/>
            <a:ext cx="8200067" cy="119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0602" tIns="50953" rIns="200602" bIns="50953"/>
          <a:lstStyle/>
          <a:p>
            <a:pPr defTabSz="1019175" fontAlgn="auto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FontTx/>
              <a:buBlip>
                <a:blip r:embed="rId4"/>
              </a:buBlip>
              <a:defRPr/>
            </a:pPr>
            <a:r>
              <a:rPr kumimoji="0" lang="ko-KR" altLang="en-US" sz="1600" dirty="0">
                <a:effectLst/>
                <a:latin typeface="+mn-ea"/>
                <a:ea typeface="+mn-ea"/>
              </a:rPr>
              <a:t> </a:t>
            </a:r>
            <a:r>
              <a:rPr kumimoji="0" lang="ko-KR" altLang="en-US" sz="1600" dirty="0">
                <a:effectLst/>
                <a:latin typeface="HY헤드라인M" pitchFamily="18" charset="-127"/>
                <a:ea typeface="HY헤드라인M" pitchFamily="18" charset="-127"/>
              </a:rPr>
              <a:t>해외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환경사업 정책의사 결정권자 및 사업 발주자를 </a:t>
            </a:r>
            <a:r>
              <a:rPr kumimoji="0" lang="ko-KR" altLang="en-US" sz="1600" dirty="0">
                <a:effectLst/>
                <a:latin typeface="HY헤드라인M" pitchFamily="18" charset="-127"/>
                <a:ea typeface="HY헤드라인M" pitchFamily="18" charset="-127"/>
              </a:rPr>
              <a:t>초청하여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한국의 환경산업기술 </a:t>
            </a:r>
            <a:endParaRPr kumimoji="0" lang="en-US" altLang="ko-KR" sz="1600" dirty="0" smtClean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99FF"/>
              </a:buClr>
              <a:defRPr/>
            </a:pP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소개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 및 국내 환경기업과의 </a:t>
            </a:r>
            <a:r>
              <a:rPr kumimoji="0" lang="ko-KR" altLang="en-US" sz="1600" dirty="0">
                <a:effectLst/>
                <a:latin typeface="HY헤드라인M" pitchFamily="18" charset="-127"/>
                <a:ea typeface="HY헤드라인M" pitchFamily="18" charset="-127"/>
              </a:rPr>
              <a:t>비즈니스 </a:t>
            </a:r>
            <a:r>
              <a:rPr kumimoji="0" lang="ko-KR" altLang="en-US" sz="1600" dirty="0" err="1">
                <a:effectLst/>
                <a:latin typeface="HY헤드라인M" pitchFamily="18" charset="-127"/>
                <a:ea typeface="HY헤드라인M" pitchFamily="18" charset="-127"/>
              </a:rPr>
              <a:t>파트너십</a:t>
            </a:r>
            <a:r>
              <a:rPr kumimoji="0" lang="ko-KR" altLang="en-US" sz="160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구축 지원</a:t>
            </a:r>
            <a:endParaRPr kumimoji="0" lang="en-US" altLang="ko-KR" sz="16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600" dirty="0">
                <a:effectLst/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kumimoji="0" lang="en-US" altLang="ko-KR" sz="1600" dirty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2010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중국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개성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아세안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(5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개국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  - 2011</a:t>
            </a:r>
            <a:r>
              <a:rPr kumimoji="0" lang="ko-KR" altLang="en-US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kumimoji="0" lang="en-US" altLang="ko-KR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중국</a:t>
            </a:r>
            <a:r>
              <a:rPr kumimoji="0" lang="en-US" altLang="ko-KR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kumimoji="0" lang="ko-KR" altLang="en-US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개성</a:t>
            </a:r>
            <a:r>
              <a:rPr kumimoji="0" lang="en-US" altLang="ko-KR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kumimoji="0" lang="ko-KR" altLang="en-US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아세안</a:t>
            </a:r>
            <a:r>
              <a:rPr kumimoji="0" lang="en-US" altLang="ko-KR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(5</a:t>
            </a:r>
            <a:r>
              <a:rPr kumimoji="0" lang="ko-KR" altLang="en-US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개국</a:t>
            </a:r>
            <a:r>
              <a:rPr kumimoji="0" lang="en-US" altLang="ko-KR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kumimoji="0" lang="ko-KR" altLang="en-US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중남미</a:t>
            </a:r>
            <a:r>
              <a:rPr kumimoji="0" lang="en-US" altLang="ko-KR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(5</a:t>
            </a:r>
            <a:r>
              <a:rPr kumimoji="0" lang="ko-KR" altLang="en-US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개국</a:t>
            </a:r>
            <a:r>
              <a:rPr kumimoji="0" lang="en-US" altLang="ko-KR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kumimoji="0" lang="ko-KR" altLang="en-US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중동</a:t>
            </a:r>
            <a:r>
              <a:rPr kumimoji="0" lang="en-US" altLang="ko-KR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ko-KR" altLang="en-US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아프리카</a:t>
            </a:r>
            <a:r>
              <a:rPr kumimoji="0" lang="en-US" altLang="ko-KR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(5</a:t>
            </a:r>
            <a:r>
              <a:rPr kumimoji="0" lang="ko-KR" altLang="en-US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개국</a:t>
            </a:r>
            <a:r>
              <a:rPr kumimoji="0" lang="en-US" altLang="ko-KR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1600" dirty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1208" y="3529584"/>
            <a:ext cx="1956816" cy="4114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한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아시아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태평양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549144" y="3538727"/>
            <a:ext cx="1956816" cy="4114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한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중국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574717" y="3538728"/>
            <a:ext cx="1956816" cy="4114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한</a:t>
            </a:r>
            <a:r>
              <a:rPr lang="en-US" altLang="ko-KR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중남미</a:t>
            </a:r>
            <a:endParaRPr lang="ko-KR" altLang="en-US" sz="1600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611112" y="3529584"/>
            <a:ext cx="1956816" cy="4114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한</a:t>
            </a:r>
            <a:r>
              <a:rPr lang="en-US" altLang="ko-KR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중동</a:t>
            </a:r>
            <a:r>
              <a:rPr lang="en-US" altLang="ko-KR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아프리카</a:t>
            </a:r>
            <a:endParaRPr lang="ko-KR" altLang="en-US" sz="1600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30352" y="3995928"/>
            <a:ext cx="1938528" cy="2148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초청국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인니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태국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</a:p>
          <a:p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캄보디아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베트남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</a:p>
          <a:p>
            <a:pPr>
              <a:spcAft>
                <a:spcPts val="1200"/>
              </a:spcAft>
            </a:pP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말레이시아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호주 등</a:t>
            </a:r>
            <a:endParaRPr lang="en-US" altLang="ko-KR" sz="1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중점분야 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폐기물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4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바이오매스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상하수</a:t>
            </a:r>
            <a:endParaRPr lang="en-US" altLang="ko-KR" sz="1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수요조사 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sz="1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초청시기 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: 6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ko-KR" altLang="en-US" sz="1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558288" y="4005071"/>
            <a:ext cx="1938528" cy="2148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초청지역 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4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환보부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</a:p>
          <a:p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4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산동성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4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섬서성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</a:p>
          <a:p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4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상해시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등</a:t>
            </a:r>
            <a:endParaRPr lang="en-US" altLang="ko-KR" sz="1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sz="1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중점분야 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4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하폐수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폐기물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대기관리</a:t>
            </a:r>
            <a:endParaRPr lang="en-US" altLang="ko-KR" sz="1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수요조사 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sz="1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초청시기 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: 6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ko-KR" altLang="en-US" sz="1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593005" y="4005072"/>
            <a:ext cx="1938528" cy="2148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초청국가 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브라질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</a:p>
          <a:p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멕시코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콜롬비아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</a:p>
          <a:p>
            <a:pPr>
              <a:spcAft>
                <a:spcPts val="1200"/>
              </a:spcAft>
            </a:pP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칠레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페루 등</a:t>
            </a:r>
            <a:endParaRPr lang="en-US" altLang="ko-KR" sz="1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중점분야 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수자원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폐기물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에너지</a:t>
            </a:r>
            <a:endParaRPr lang="en-US" altLang="ko-KR" sz="1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수요조사 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sz="1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초청시기 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: 7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ko-KR" altLang="en-US" sz="1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629400" y="3995928"/>
            <a:ext cx="1938528" cy="2148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초청국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사우디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</a:p>
          <a:p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UAE/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이집트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튀니지</a:t>
            </a:r>
            <a:endParaRPr lang="en-US" altLang="ko-KR" sz="1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Aft>
                <a:spcPts val="1200"/>
              </a:spcAft>
            </a:pP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알제리 등</a:t>
            </a:r>
            <a:endParaRPr lang="en-US" altLang="ko-KR" sz="1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중점분야 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담수화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14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하폐수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폐기물</a:t>
            </a:r>
            <a:endParaRPr lang="en-US" altLang="ko-KR" sz="1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수요조사 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sz="1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초청시기 </a:t>
            </a:r>
            <a:r>
              <a:rPr lang="en-US" altLang="ko-KR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: 10</a:t>
            </a:r>
            <a:r>
              <a:rPr lang="ko-KR" altLang="en-US" sz="1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ko-KR" altLang="en-US" sz="1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920" y="6272784"/>
            <a:ext cx="7801298" cy="251795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ko-KR" altLang="en-US" sz="1400" dirty="0" smtClean="0">
                <a:solidFill>
                  <a:srgbClr val="C00000"/>
                </a:solidFill>
                <a:latin typeface="HY헤드라인M"/>
                <a:ea typeface="HY헤드라인M"/>
              </a:rPr>
              <a:t>▶ 국제개발기구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/>
                <a:ea typeface="HY헤드라인M"/>
              </a:rPr>
              <a:t>(ADB, </a:t>
            </a:r>
            <a:r>
              <a:rPr lang="en-US" altLang="ko-KR" sz="1400" dirty="0" err="1" smtClean="0">
                <a:solidFill>
                  <a:srgbClr val="C00000"/>
                </a:solidFill>
                <a:latin typeface="HY헤드라인M"/>
                <a:ea typeface="HY헤드라인M"/>
              </a:rPr>
              <a:t>AfDB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/>
                <a:ea typeface="HY헤드라인M"/>
              </a:rPr>
              <a:t>, WB, IDB 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/>
                <a:ea typeface="HY헤드라인M"/>
              </a:rPr>
              <a:t>등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/>
                <a:ea typeface="HY헤드라인M"/>
              </a:rPr>
              <a:t>) </a:t>
            </a:r>
            <a:r>
              <a:rPr lang="ko-KR" altLang="en-US" sz="1400" dirty="0" err="1" smtClean="0">
                <a:solidFill>
                  <a:srgbClr val="C00000"/>
                </a:solidFill>
                <a:latin typeface="HY헤드라인M"/>
                <a:ea typeface="HY헤드라인M"/>
              </a:rPr>
              <a:t>메니저급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/>
                <a:ea typeface="HY헤드라인M"/>
              </a:rPr>
              <a:t> 초청하여 개도국 환경투자 지원방안 논의 추진</a:t>
            </a:r>
            <a:endParaRPr lang="ko-KR" altLang="en-US" sz="1400" dirty="0" smtClean="0">
              <a:solidFill>
                <a:srgbClr val="C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23376" y="6373368"/>
            <a:ext cx="215888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14</a:t>
            </a:r>
            <a:endParaRPr lang="ko-KR" altLang="en-US" sz="12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제목 7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4. </a:t>
            </a:r>
            <a:r>
              <a:rPr lang="ko-KR" altLang="en-US" dirty="0" smtClean="0"/>
              <a:t>해외진출 지원 사업</a:t>
            </a:r>
            <a:endParaRPr lang="ko-KR" altLang="en-US" dirty="0"/>
          </a:p>
        </p:txBody>
      </p:sp>
      <p:pic>
        <p:nvPicPr>
          <p:cNvPr id="21" name="Picture 39" descr="90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240221" y="1141794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" name="직사각형 21"/>
          <p:cNvSpPr/>
          <p:nvPr/>
        </p:nvSpPr>
        <p:spPr bwMode="auto">
          <a:xfrm>
            <a:off x="585230" y="1101584"/>
            <a:ext cx="5212066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우수환경기술 개도국 전파 시범사업</a:t>
            </a:r>
            <a:endParaRPr kumimoji="0" lang="en-US" altLang="ko-KR" sz="2000" b="1" dirty="0">
              <a:ln w="12700">
                <a:noFill/>
                <a:prstDash val="solid"/>
              </a:ln>
              <a:gradFill flip="none" rotWithShape="1">
                <a:gsLst>
                  <a:gs pos="100000">
                    <a:srgbClr val="CCFFFF"/>
                  </a:gs>
                  <a:gs pos="100000">
                    <a:srgbClr val="67FBFF"/>
                  </a:gs>
                  <a:gs pos="0">
                    <a:srgbClr val="029EFE"/>
                  </a:gs>
                </a:gsLst>
                <a:lin ang="16200000" scaled="1"/>
                <a:tileRect/>
              </a:gradFill>
              <a:effectLst>
                <a:glow rad="101600">
                  <a:srgbClr val="000000"/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23376" y="6373368"/>
            <a:ext cx="215888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15</a:t>
            </a:r>
            <a:endParaRPr lang="ko-KR" altLang="en-US" sz="12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323850" y="1700213"/>
            <a:ext cx="8424863" cy="108108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2D8AD7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개도국의 환경현안을 해결할 수 있는 국내 우수 환경제도 및 기술의 시범보급을</a:t>
            </a:r>
            <a:b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통하여 국내 환경산업기술 진출 환경을 조성함으로써 해외시장 진출 확산 촉진</a:t>
            </a:r>
            <a:endParaRPr lang="ko-KR" altLang="en-US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95288" y="3571875"/>
            <a:ext cx="8424862" cy="2593975"/>
          </a:xfrm>
          <a:prstGeom prst="rect">
            <a:avLst/>
          </a:prstGeom>
          <a:solidFill>
            <a:srgbClr val="6995C5">
              <a:alpha val="2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aphicFrame>
        <p:nvGraphicFramePr>
          <p:cNvPr id="36" name="Group 64"/>
          <p:cNvGraphicFramePr>
            <a:graphicFrameLocks noGrp="1"/>
          </p:cNvGraphicFramePr>
          <p:nvPr/>
        </p:nvGraphicFramePr>
        <p:xfrm>
          <a:off x="466725" y="3644900"/>
          <a:ext cx="8281988" cy="2453198"/>
        </p:xfrm>
        <a:graphic>
          <a:graphicData uri="http://schemas.openxmlformats.org/drawingml/2006/table">
            <a:tbl>
              <a:tblPr/>
              <a:tblGrid>
                <a:gridCol w="865188"/>
                <a:gridCol w="3527425"/>
                <a:gridCol w="2592387"/>
                <a:gridCol w="1296988"/>
              </a:tblGrid>
              <a:tr h="50482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추진</a:t>
                      </a:r>
                      <a:b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년도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사업명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사업비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사업기간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53498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2010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중국</a:t>
                      </a: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탕인현 하수처리장 건설사업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억원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</a:t>
                      </a: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억원</a:t>
                      </a: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+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중국</a:t>
                      </a: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80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억원</a:t>
                      </a: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699B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2010~2011</a:t>
                      </a:r>
                      <a:b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699B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699B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</a:t>
                      </a: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699B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699B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  <a:tr h="630238">
                <a:tc row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2011</a:t>
                      </a: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아제르바이잔</a:t>
                      </a: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하수재이용 시범보급</a:t>
                      </a:r>
                      <a:b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사업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60</a:t>
                      </a: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억원</a:t>
                      </a: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 </a:t>
                      </a: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억원</a:t>
                      </a: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+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아제르 정부 </a:t>
                      </a: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40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억원</a:t>
                      </a: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699B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2011~2012</a:t>
                      </a:r>
                      <a:b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699B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699B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</a:t>
                      </a: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699B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699B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  <a:tr h="660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아프리카</a:t>
                      </a: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소규모 마을 상수도 설치 </a:t>
                      </a:r>
                      <a:b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시범사업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699B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699B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억원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F699B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699B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2011</a:t>
                      </a: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699B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699B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~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D4D4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37" name="AutoShape 153"/>
          <p:cNvSpPr>
            <a:spLocks noChangeArrowheads="1"/>
          </p:cNvSpPr>
          <p:nvPr/>
        </p:nvSpPr>
        <p:spPr bwMode="auto">
          <a:xfrm>
            <a:off x="395288" y="3068638"/>
            <a:ext cx="1584325" cy="431800"/>
          </a:xfrm>
          <a:prstGeom prst="bevel">
            <a:avLst>
              <a:gd name="adj" fmla="val 12500"/>
            </a:avLst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800" b="1">
                <a:solidFill>
                  <a:srgbClr val="FFFFCC"/>
                </a:solidFill>
                <a:latin typeface="Arial Rounded MT Bold" pitchFamily="34" charset="0"/>
                <a:ea typeface="휴먼모음T" pitchFamily="18" charset="-127"/>
              </a:rPr>
              <a:t>’11</a:t>
            </a:r>
            <a:r>
              <a:rPr lang="ko-KR" altLang="en-US" sz="1800" b="1">
                <a:solidFill>
                  <a:srgbClr val="FFFFCC"/>
                </a:solidFill>
                <a:latin typeface="Arial Rounded MT Bold" pitchFamily="34" charset="0"/>
                <a:ea typeface="휴먼모음T" pitchFamily="18" charset="-127"/>
              </a:rPr>
              <a:t>년 추진 계획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제목 7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4. </a:t>
            </a:r>
            <a:r>
              <a:rPr lang="ko-KR" altLang="en-US" dirty="0" smtClean="0"/>
              <a:t>해외진출 지원 계획</a:t>
            </a:r>
            <a:endParaRPr lang="ko-KR" altLang="en-US" dirty="0"/>
          </a:p>
        </p:txBody>
      </p:sp>
      <p:pic>
        <p:nvPicPr>
          <p:cNvPr id="17" name="Picture 39" descr="90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240221" y="1141794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 bwMode="auto">
          <a:xfrm>
            <a:off x="585230" y="1101584"/>
            <a:ext cx="7205458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환경전문 수출기업 육성 지원 </a:t>
            </a:r>
            <a:r>
              <a:rPr kumimoji="0" lang="en-US" altLang="ko-KR" sz="16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(</a:t>
            </a:r>
            <a:r>
              <a:rPr kumimoji="0" lang="ko-KR" altLang="en-US" sz="16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現 </a:t>
            </a:r>
            <a:r>
              <a:rPr kumimoji="0" lang="ko-KR" altLang="en-US" sz="1600" b="1" dirty="0" err="1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수출기업화사업</a:t>
            </a:r>
            <a:r>
              <a:rPr kumimoji="0" lang="en-US" altLang="ko-KR" sz="16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)</a:t>
            </a:r>
            <a:endParaRPr kumimoji="0" lang="en-US" altLang="ko-KR" sz="1600" b="1" dirty="0">
              <a:ln w="12700">
                <a:noFill/>
                <a:prstDash val="solid"/>
              </a:ln>
              <a:gradFill flip="none" rotWithShape="1">
                <a:gsLst>
                  <a:gs pos="100000">
                    <a:srgbClr val="CCFFFF"/>
                  </a:gs>
                  <a:gs pos="100000">
                    <a:srgbClr val="67FBFF"/>
                  </a:gs>
                  <a:gs pos="0">
                    <a:srgbClr val="029EFE"/>
                  </a:gs>
                </a:gsLst>
                <a:lin ang="16200000" scaled="1"/>
                <a:tileRect/>
              </a:gradFill>
              <a:effectLst>
                <a:glow rad="101600">
                  <a:srgbClr val="000000"/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9" name="AutoShape 38"/>
          <p:cNvSpPr>
            <a:spLocks noChangeArrowheads="1"/>
          </p:cNvSpPr>
          <p:nvPr/>
        </p:nvSpPr>
        <p:spPr bwMode="auto">
          <a:xfrm>
            <a:off x="492125" y="1609343"/>
            <a:ext cx="8194675" cy="1819657"/>
          </a:xfrm>
          <a:prstGeom prst="roundRect">
            <a:avLst>
              <a:gd name="adj" fmla="val 7477"/>
            </a:avLst>
          </a:prstGeom>
          <a:gradFill rotWithShape="1">
            <a:gsLst>
              <a:gs pos="0">
                <a:srgbClr val="FFFFCC">
                  <a:alpha val="21001"/>
                </a:srgbClr>
              </a:gs>
              <a:gs pos="100000">
                <a:srgbClr val="FFFFE7">
                  <a:alpha val="62000"/>
                </a:srgbClr>
              </a:gs>
            </a:gsLst>
            <a:lin ang="2700000" scaled="1"/>
          </a:gradFill>
          <a:ln w="28575">
            <a:solidFill>
              <a:srgbClr val="000066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Rectangle 64"/>
          <p:cNvSpPr>
            <a:spLocks noChangeArrowheads="1"/>
          </p:cNvSpPr>
          <p:nvPr/>
        </p:nvSpPr>
        <p:spPr bwMode="auto">
          <a:xfrm>
            <a:off x="367860" y="1751381"/>
            <a:ext cx="8346372" cy="166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0602" tIns="50953" rIns="200602" bIns="50953"/>
          <a:lstStyle/>
          <a:p>
            <a:pPr defTabSz="1019175" fontAlgn="auto">
              <a:spcBef>
                <a:spcPts val="0"/>
              </a:spcBef>
              <a:spcAft>
                <a:spcPts val="600"/>
              </a:spcAft>
              <a:buClr>
                <a:srgbClr val="0099FF"/>
              </a:buClr>
              <a:buFontTx/>
              <a:buBlip>
                <a:blip r:embed="rId4"/>
              </a:buBlip>
              <a:defRPr/>
            </a:pPr>
            <a:r>
              <a:rPr kumimoji="0" lang="ko-KR" altLang="en-US" sz="1600" dirty="0">
                <a:effectLst/>
                <a:latin typeface="+mn-ea"/>
                <a:ea typeface="+mn-ea"/>
              </a:rPr>
              <a:t> </a:t>
            </a:r>
            <a:r>
              <a:rPr kumimoji="0" lang="ko-KR" altLang="en-US" sz="1600" dirty="0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중소 환경전문기업과 녹색수출 자발협약</a:t>
            </a:r>
            <a:r>
              <a:rPr kumimoji="0" lang="en-US" altLang="ko-KR" sz="1600" dirty="0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(Green Export Voluntary Agreement)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체결</a:t>
            </a:r>
            <a:endParaRPr kumimoji="0" lang="en-US" altLang="ko-KR" sz="1600" dirty="0" smtClean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spcBef>
                <a:spcPts val="0"/>
              </a:spcBef>
              <a:spcAft>
                <a:spcPts val="1200"/>
              </a:spcAft>
              <a:buClr>
                <a:srgbClr val="0099FF"/>
              </a:buClr>
              <a:defRPr/>
            </a:pP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및 수출활동 집중지원 추진</a:t>
            </a:r>
            <a:endParaRPr kumimoji="0" lang="en-US" altLang="ko-KR" sz="16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400" dirty="0">
                <a:effectLst/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협약대상 </a:t>
            </a:r>
            <a:r>
              <a:rPr kumimoji="0" lang="en-US" altLang="ko-KR" sz="1400" dirty="0"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환경전문 중소기업으로서 기술력</a:t>
            </a:r>
            <a:r>
              <a:rPr kumimoji="0" lang="en-US" altLang="ko-KR" sz="1400" dirty="0" smtClean="0"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수출의지</a:t>
            </a:r>
            <a:r>
              <a:rPr kumimoji="0" lang="en-US" altLang="ko-KR" sz="1400" dirty="0" smtClean="0"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재무건전성 확보된 기업 </a:t>
            </a:r>
            <a:r>
              <a:rPr kumimoji="0" lang="en-US" altLang="ko-KR" sz="1400" dirty="0" smtClean="0">
                <a:effectLst/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개사</a:t>
            </a:r>
            <a:endParaRPr kumimoji="0" lang="en-US" altLang="ko-KR" sz="1400" dirty="0" smtClean="0">
              <a:solidFill>
                <a:srgbClr val="008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400" dirty="0" smtClean="0">
                <a:effectLst/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kumimoji="0" lang="en-US" altLang="ko-KR" sz="1400" dirty="0">
                <a:effectLst/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협약기간 </a:t>
            </a:r>
            <a:r>
              <a:rPr kumimoji="0" lang="en-US" altLang="ko-KR" sz="1400" dirty="0"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en-US" altLang="ko-KR" sz="1400" dirty="0" smtClean="0">
                <a:effectLst/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kumimoji="0" lang="en-US" altLang="ko-KR" sz="1400" dirty="0" smtClean="0"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400" dirty="0" err="1" smtClean="0">
                <a:effectLst/>
                <a:latin typeface="HY헤드라인M" pitchFamily="18" charset="-127"/>
                <a:ea typeface="HY헤드라인M" pitchFamily="18" charset="-127"/>
              </a:rPr>
              <a:t>연차별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 수출증진 실적 평가하여 협약지속여부 판단</a:t>
            </a:r>
            <a:r>
              <a:rPr kumimoji="0" lang="en-US" altLang="ko-KR" sz="1400" dirty="0" smtClean="0"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1400" dirty="0" smtClean="0">
              <a:solidFill>
                <a:srgbClr val="008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지원내용 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수출지원서비스 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kumimoji="0"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kumimoji="0"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한도내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 지원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해외진출자금 우대융자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(10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개사 이내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1400" dirty="0">
              <a:solidFill>
                <a:srgbClr val="008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33335" y="3655814"/>
            <a:ext cx="3334567" cy="338554"/>
          </a:xfrm>
          <a:prstGeom prst="rect">
            <a:avLst/>
          </a:prstGeom>
          <a:solidFill>
            <a:srgbClr val="FFFF66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6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ko-KR" altLang="en-US" sz="1600" dirty="0" err="1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수출협약사</a:t>
            </a:r>
            <a:r>
              <a:rPr lang="ko-KR" altLang="en-US" sz="16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지원 프로그램</a:t>
            </a:r>
            <a:endParaRPr lang="en-US" altLang="ko-KR" sz="1600" dirty="0" smtClean="0">
              <a:solidFill>
                <a:srgbClr val="008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6" name="표 35"/>
          <p:cNvGraphicFramePr>
            <a:graphicFrameLocks noGrp="1"/>
          </p:cNvGraphicFramePr>
          <p:nvPr/>
        </p:nvGraphicFramePr>
        <p:xfrm>
          <a:off x="509016" y="4131056"/>
          <a:ext cx="4126992" cy="19222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10640"/>
                <a:gridCol w="2816352"/>
              </a:tblGrid>
              <a:tr h="3203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지원분야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지원대상활동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2037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해외시장조사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해외시장 조사 및 시장개척활동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2037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수출마케팅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해외전시회 및 바이어 초청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2037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해외인증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기술검증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품질인증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환경인증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2037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해외홍보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외국어 카탈로그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홈페이지 등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2037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경쟁력진단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수출경쟁력 진단 컨설팅 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02920" y="6208776"/>
            <a:ext cx="4258661" cy="251795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ko-KR" altLang="en-US" sz="1400" dirty="0" smtClean="0">
                <a:solidFill>
                  <a:srgbClr val="C00000"/>
                </a:solidFill>
                <a:latin typeface="HY헤드라인M"/>
                <a:ea typeface="HY헤드라인M"/>
              </a:rPr>
              <a:t>▶ 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기업별 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1400" dirty="0" err="1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ko-KR" altLang="en-US" sz="1400" dirty="0" err="1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한도내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 지원서비스 자유선택 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4961474" y="3646670"/>
            <a:ext cx="2719014" cy="338554"/>
          </a:xfrm>
          <a:prstGeom prst="rect">
            <a:avLst/>
          </a:prstGeom>
          <a:solidFill>
            <a:srgbClr val="FFFF66"/>
          </a:solidFill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6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년 수출협약 추진일정 </a:t>
            </a:r>
            <a:endParaRPr lang="en-US" altLang="ko-KR" sz="1600" dirty="0" smtClean="0">
              <a:solidFill>
                <a:srgbClr val="008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9" name="표 38"/>
          <p:cNvGraphicFramePr>
            <a:graphicFrameLocks noGrp="1"/>
          </p:cNvGraphicFramePr>
          <p:nvPr/>
        </p:nvGraphicFramePr>
        <p:xfrm>
          <a:off x="4937155" y="4121912"/>
          <a:ext cx="3676493" cy="19222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02037"/>
                <a:gridCol w="2574456"/>
              </a:tblGrid>
              <a:tr h="3203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시기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추진절차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203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1-3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월 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참가업체 모집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203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월말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협약대상기업 선정평가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203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월초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자발협약식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개최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203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-11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자발협약 프로그램 지원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2037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12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수출활동 연차평가 및 포상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903627" y="6199632"/>
            <a:ext cx="3466778" cy="251795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ko-KR" altLang="en-US" sz="1400" dirty="0" smtClean="0">
                <a:solidFill>
                  <a:srgbClr val="C00000"/>
                </a:solidFill>
                <a:latin typeface="HY헤드라인M"/>
                <a:ea typeface="HY헤드라인M"/>
              </a:rPr>
              <a:t>▶ 환경부</a:t>
            </a:r>
            <a:r>
              <a:rPr lang="en-US" altLang="ko-KR" sz="1400" dirty="0" smtClean="0">
                <a:solidFill>
                  <a:srgbClr val="C00000"/>
                </a:solidFill>
                <a:latin typeface="HY헤드라인M"/>
                <a:ea typeface="HY헤드라인M"/>
              </a:rPr>
              <a:t>/KEITI/</a:t>
            </a:r>
            <a:r>
              <a:rPr lang="ko-KR" altLang="en-US" sz="14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기업간 수출증진목표 협약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23376" y="6373368"/>
            <a:ext cx="215888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16</a:t>
            </a:r>
            <a:endParaRPr lang="ko-KR" altLang="en-US" sz="12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 descr="11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5"/>
            <a:ext cx="9144000" cy="6857523"/>
          </a:xfrm>
          <a:prstGeom prst="rect">
            <a:avLst/>
          </a:prstGeom>
        </p:spPr>
      </p:pic>
      <p:pic>
        <p:nvPicPr>
          <p:cNvPr id="15" name="그림 17" descr="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05153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자유형 16"/>
          <p:cNvSpPr/>
          <p:nvPr/>
        </p:nvSpPr>
        <p:spPr>
          <a:xfrm>
            <a:off x="10049" y="2917371"/>
            <a:ext cx="9144000" cy="3940629"/>
          </a:xfrm>
          <a:custGeom>
            <a:avLst/>
            <a:gdLst>
              <a:gd name="connsiteX0" fmla="*/ 0 w 9159766"/>
              <a:gd name="connsiteY0" fmla="*/ 551793 h 3373821"/>
              <a:gd name="connsiteX1" fmla="*/ 0 w 9159766"/>
              <a:gd name="connsiteY1" fmla="*/ 3373821 h 3373821"/>
              <a:gd name="connsiteX2" fmla="*/ 9159766 w 9159766"/>
              <a:gd name="connsiteY2" fmla="*/ 3373821 h 3373821"/>
              <a:gd name="connsiteX3" fmla="*/ 9159766 w 9159766"/>
              <a:gd name="connsiteY3" fmla="*/ 0 h 3373821"/>
              <a:gd name="connsiteX4" fmla="*/ 0 w 9159766"/>
              <a:gd name="connsiteY4" fmla="*/ 551793 h 3373821"/>
              <a:gd name="connsiteX0" fmla="*/ 0 w 9159766"/>
              <a:gd name="connsiteY0" fmla="*/ 551793 h 3373821"/>
              <a:gd name="connsiteX1" fmla="*/ 0 w 9159766"/>
              <a:gd name="connsiteY1" fmla="*/ 3373821 h 3373821"/>
              <a:gd name="connsiteX2" fmla="*/ 9159766 w 9159766"/>
              <a:gd name="connsiteY2" fmla="*/ 3373821 h 3373821"/>
              <a:gd name="connsiteX3" fmla="*/ 9159766 w 9159766"/>
              <a:gd name="connsiteY3" fmla="*/ 0 h 3373821"/>
              <a:gd name="connsiteX4" fmla="*/ 0 w 9159766"/>
              <a:gd name="connsiteY4" fmla="*/ 551793 h 3373821"/>
              <a:gd name="connsiteX0" fmla="*/ 0 w 9159766"/>
              <a:gd name="connsiteY0" fmla="*/ 551793 h 3373821"/>
              <a:gd name="connsiteX1" fmla="*/ 0 w 9159766"/>
              <a:gd name="connsiteY1" fmla="*/ 3373821 h 3373821"/>
              <a:gd name="connsiteX2" fmla="*/ 9159766 w 9159766"/>
              <a:gd name="connsiteY2" fmla="*/ 3373821 h 3373821"/>
              <a:gd name="connsiteX3" fmla="*/ 9159766 w 9159766"/>
              <a:gd name="connsiteY3" fmla="*/ 0 h 3373821"/>
              <a:gd name="connsiteX4" fmla="*/ 0 w 9159766"/>
              <a:gd name="connsiteY4" fmla="*/ 551793 h 3373821"/>
              <a:gd name="connsiteX0" fmla="*/ 0 w 9159766"/>
              <a:gd name="connsiteY0" fmla="*/ 551793 h 3373821"/>
              <a:gd name="connsiteX1" fmla="*/ 0 w 9159766"/>
              <a:gd name="connsiteY1" fmla="*/ 3373821 h 3373821"/>
              <a:gd name="connsiteX2" fmla="*/ 9159766 w 9159766"/>
              <a:gd name="connsiteY2" fmla="*/ 3373821 h 3373821"/>
              <a:gd name="connsiteX3" fmla="*/ 9159766 w 9159766"/>
              <a:gd name="connsiteY3" fmla="*/ 0 h 3373821"/>
              <a:gd name="connsiteX4" fmla="*/ 0 w 9159766"/>
              <a:gd name="connsiteY4" fmla="*/ 551793 h 3373821"/>
              <a:gd name="connsiteX0" fmla="*/ 0 w 9159766"/>
              <a:gd name="connsiteY0" fmla="*/ 551793 h 3373821"/>
              <a:gd name="connsiteX1" fmla="*/ 0 w 9159766"/>
              <a:gd name="connsiteY1" fmla="*/ 3373821 h 3373821"/>
              <a:gd name="connsiteX2" fmla="*/ 9159766 w 9159766"/>
              <a:gd name="connsiteY2" fmla="*/ 3373821 h 3373821"/>
              <a:gd name="connsiteX3" fmla="*/ 9159766 w 9159766"/>
              <a:gd name="connsiteY3" fmla="*/ 0 h 3373821"/>
              <a:gd name="connsiteX4" fmla="*/ 0 w 9159766"/>
              <a:gd name="connsiteY4" fmla="*/ 551793 h 3373821"/>
              <a:gd name="connsiteX0" fmla="*/ 0 w 9159766"/>
              <a:gd name="connsiteY0" fmla="*/ 1420448 h 4242476"/>
              <a:gd name="connsiteX1" fmla="*/ 0 w 9159766"/>
              <a:gd name="connsiteY1" fmla="*/ 4242476 h 4242476"/>
              <a:gd name="connsiteX2" fmla="*/ 9159766 w 9159766"/>
              <a:gd name="connsiteY2" fmla="*/ 4242476 h 4242476"/>
              <a:gd name="connsiteX3" fmla="*/ 9159766 w 9159766"/>
              <a:gd name="connsiteY3" fmla="*/ 0 h 4242476"/>
              <a:gd name="connsiteX4" fmla="*/ 0 w 9159766"/>
              <a:gd name="connsiteY4" fmla="*/ 1420448 h 4242476"/>
              <a:gd name="connsiteX0" fmla="*/ 0 w 9159766"/>
              <a:gd name="connsiteY0" fmla="*/ 1420448 h 4242476"/>
              <a:gd name="connsiteX1" fmla="*/ 0 w 9159766"/>
              <a:gd name="connsiteY1" fmla="*/ 4242476 h 4242476"/>
              <a:gd name="connsiteX2" fmla="*/ 9159766 w 9159766"/>
              <a:gd name="connsiteY2" fmla="*/ 4242476 h 4242476"/>
              <a:gd name="connsiteX3" fmla="*/ 9159766 w 9159766"/>
              <a:gd name="connsiteY3" fmla="*/ 0 h 4242476"/>
              <a:gd name="connsiteX4" fmla="*/ 0 w 9159766"/>
              <a:gd name="connsiteY4" fmla="*/ 1420448 h 4242476"/>
              <a:gd name="connsiteX0" fmla="*/ 0 w 9159766"/>
              <a:gd name="connsiteY0" fmla="*/ 1420448 h 4242476"/>
              <a:gd name="connsiteX1" fmla="*/ 0 w 9159766"/>
              <a:gd name="connsiteY1" fmla="*/ 4242476 h 4242476"/>
              <a:gd name="connsiteX2" fmla="*/ 9159766 w 9159766"/>
              <a:gd name="connsiteY2" fmla="*/ 4242476 h 4242476"/>
              <a:gd name="connsiteX3" fmla="*/ 9159766 w 9159766"/>
              <a:gd name="connsiteY3" fmla="*/ 0 h 4242476"/>
              <a:gd name="connsiteX4" fmla="*/ 0 w 9159766"/>
              <a:gd name="connsiteY4" fmla="*/ 1420448 h 4242476"/>
              <a:gd name="connsiteX0" fmla="*/ 0 w 9159766"/>
              <a:gd name="connsiteY0" fmla="*/ 1048168 h 4242476"/>
              <a:gd name="connsiteX1" fmla="*/ 0 w 9159766"/>
              <a:gd name="connsiteY1" fmla="*/ 4242476 h 4242476"/>
              <a:gd name="connsiteX2" fmla="*/ 9159766 w 9159766"/>
              <a:gd name="connsiteY2" fmla="*/ 4242476 h 4242476"/>
              <a:gd name="connsiteX3" fmla="*/ 9159766 w 9159766"/>
              <a:gd name="connsiteY3" fmla="*/ 0 h 4242476"/>
              <a:gd name="connsiteX4" fmla="*/ 0 w 9159766"/>
              <a:gd name="connsiteY4" fmla="*/ 1048168 h 4242476"/>
              <a:gd name="connsiteX0" fmla="*/ 0 w 9159766"/>
              <a:gd name="connsiteY0" fmla="*/ 1249821 h 4444129"/>
              <a:gd name="connsiteX1" fmla="*/ 0 w 9159766"/>
              <a:gd name="connsiteY1" fmla="*/ 4444129 h 4444129"/>
              <a:gd name="connsiteX2" fmla="*/ 9159766 w 9159766"/>
              <a:gd name="connsiteY2" fmla="*/ 4444129 h 4444129"/>
              <a:gd name="connsiteX3" fmla="*/ 9159766 w 9159766"/>
              <a:gd name="connsiteY3" fmla="*/ 0 h 4444129"/>
              <a:gd name="connsiteX4" fmla="*/ 0 w 9159766"/>
              <a:gd name="connsiteY4" fmla="*/ 1249821 h 4444129"/>
              <a:gd name="connsiteX0" fmla="*/ 0 w 9159766"/>
              <a:gd name="connsiteY0" fmla="*/ 1451473 h 4444129"/>
              <a:gd name="connsiteX1" fmla="*/ 0 w 9159766"/>
              <a:gd name="connsiteY1" fmla="*/ 4444129 h 4444129"/>
              <a:gd name="connsiteX2" fmla="*/ 9159766 w 9159766"/>
              <a:gd name="connsiteY2" fmla="*/ 4444129 h 4444129"/>
              <a:gd name="connsiteX3" fmla="*/ 9159766 w 9159766"/>
              <a:gd name="connsiteY3" fmla="*/ 0 h 4444129"/>
              <a:gd name="connsiteX4" fmla="*/ 0 w 9159766"/>
              <a:gd name="connsiteY4" fmla="*/ 1451473 h 4444129"/>
              <a:gd name="connsiteX0" fmla="*/ 0 w 9159766"/>
              <a:gd name="connsiteY0" fmla="*/ 1792730 h 4785386"/>
              <a:gd name="connsiteX1" fmla="*/ 0 w 9159766"/>
              <a:gd name="connsiteY1" fmla="*/ 4785386 h 4785386"/>
              <a:gd name="connsiteX2" fmla="*/ 9159766 w 9159766"/>
              <a:gd name="connsiteY2" fmla="*/ 4785386 h 4785386"/>
              <a:gd name="connsiteX3" fmla="*/ 9159766 w 9159766"/>
              <a:gd name="connsiteY3" fmla="*/ 0 h 4785386"/>
              <a:gd name="connsiteX4" fmla="*/ 0 w 9159766"/>
              <a:gd name="connsiteY4" fmla="*/ 1792730 h 4785386"/>
              <a:gd name="connsiteX0" fmla="*/ 0 w 9159766"/>
              <a:gd name="connsiteY0" fmla="*/ 1792730 h 4785386"/>
              <a:gd name="connsiteX1" fmla="*/ 0 w 9159766"/>
              <a:gd name="connsiteY1" fmla="*/ 4785386 h 4785386"/>
              <a:gd name="connsiteX2" fmla="*/ 9159766 w 9159766"/>
              <a:gd name="connsiteY2" fmla="*/ 4785386 h 4785386"/>
              <a:gd name="connsiteX3" fmla="*/ 9159766 w 9159766"/>
              <a:gd name="connsiteY3" fmla="*/ 0 h 4785386"/>
              <a:gd name="connsiteX4" fmla="*/ 0 w 9159766"/>
              <a:gd name="connsiteY4" fmla="*/ 1792730 h 4785386"/>
              <a:gd name="connsiteX0" fmla="*/ 0 w 9159766"/>
              <a:gd name="connsiteY0" fmla="*/ 1792730 h 4785386"/>
              <a:gd name="connsiteX1" fmla="*/ 0 w 9159766"/>
              <a:gd name="connsiteY1" fmla="*/ 4785386 h 4785386"/>
              <a:gd name="connsiteX2" fmla="*/ 9159766 w 9159766"/>
              <a:gd name="connsiteY2" fmla="*/ 4785386 h 4785386"/>
              <a:gd name="connsiteX3" fmla="*/ 9159766 w 9159766"/>
              <a:gd name="connsiteY3" fmla="*/ 0 h 4785386"/>
              <a:gd name="connsiteX4" fmla="*/ 0 w 9159766"/>
              <a:gd name="connsiteY4" fmla="*/ 1792730 h 4785386"/>
              <a:gd name="connsiteX0" fmla="*/ 0 w 9159766"/>
              <a:gd name="connsiteY0" fmla="*/ 1792730 h 4785386"/>
              <a:gd name="connsiteX1" fmla="*/ 0 w 9159766"/>
              <a:gd name="connsiteY1" fmla="*/ 4785386 h 4785386"/>
              <a:gd name="connsiteX2" fmla="*/ 9159766 w 9159766"/>
              <a:gd name="connsiteY2" fmla="*/ 4785386 h 4785386"/>
              <a:gd name="connsiteX3" fmla="*/ 9159766 w 9159766"/>
              <a:gd name="connsiteY3" fmla="*/ 0 h 4785386"/>
              <a:gd name="connsiteX4" fmla="*/ 0 w 9159766"/>
              <a:gd name="connsiteY4" fmla="*/ 1792730 h 4785386"/>
              <a:gd name="connsiteX0" fmla="*/ 0 w 9159766"/>
              <a:gd name="connsiteY0" fmla="*/ 739933 h 3732589"/>
              <a:gd name="connsiteX1" fmla="*/ 0 w 9159766"/>
              <a:gd name="connsiteY1" fmla="*/ 3732589 h 3732589"/>
              <a:gd name="connsiteX2" fmla="*/ 9159766 w 9159766"/>
              <a:gd name="connsiteY2" fmla="*/ 3732589 h 3732589"/>
              <a:gd name="connsiteX3" fmla="*/ 9159766 w 9159766"/>
              <a:gd name="connsiteY3" fmla="*/ 0 h 3732589"/>
              <a:gd name="connsiteX4" fmla="*/ 0 w 9159766"/>
              <a:gd name="connsiteY4" fmla="*/ 739933 h 3732589"/>
              <a:gd name="connsiteX0" fmla="*/ 0 w 9159766"/>
              <a:gd name="connsiteY0" fmla="*/ 739933 h 3732589"/>
              <a:gd name="connsiteX1" fmla="*/ 0 w 9159766"/>
              <a:gd name="connsiteY1" fmla="*/ 3732589 h 3732589"/>
              <a:gd name="connsiteX2" fmla="*/ 9159766 w 9159766"/>
              <a:gd name="connsiteY2" fmla="*/ 3732589 h 3732589"/>
              <a:gd name="connsiteX3" fmla="*/ 9159766 w 9159766"/>
              <a:gd name="connsiteY3" fmla="*/ 0 h 3732589"/>
              <a:gd name="connsiteX4" fmla="*/ 0 w 9159766"/>
              <a:gd name="connsiteY4" fmla="*/ 739933 h 3732589"/>
              <a:gd name="connsiteX0" fmla="*/ 0 w 9159766"/>
              <a:gd name="connsiteY0" fmla="*/ 739933 h 3732589"/>
              <a:gd name="connsiteX1" fmla="*/ 0 w 9159766"/>
              <a:gd name="connsiteY1" fmla="*/ 3732589 h 3732589"/>
              <a:gd name="connsiteX2" fmla="*/ 9159766 w 9159766"/>
              <a:gd name="connsiteY2" fmla="*/ 3732589 h 3732589"/>
              <a:gd name="connsiteX3" fmla="*/ 9159766 w 9159766"/>
              <a:gd name="connsiteY3" fmla="*/ 0 h 3732589"/>
              <a:gd name="connsiteX4" fmla="*/ 0 w 9159766"/>
              <a:gd name="connsiteY4" fmla="*/ 739933 h 3732589"/>
              <a:gd name="connsiteX0" fmla="*/ 0 w 9159766"/>
              <a:gd name="connsiteY0" fmla="*/ 739933 h 3732589"/>
              <a:gd name="connsiteX1" fmla="*/ 0 w 9159766"/>
              <a:gd name="connsiteY1" fmla="*/ 3732589 h 3732589"/>
              <a:gd name="connsiteX2" fmla="*/ 9159766 w 9159766"/>
              <a:gd name="connsiteY2" fmla="*/ 3732589 h 3732589"/>
              <a:gd name="connsiteX3" fmla="*/ 9159766 w 9159766"/>
              <a:gd name="connsiteY3" fmla="*/ 0 h 3732589"/>
              <a:gd name="connsiteX4" fmla="*/ 0 w 9159766"/>
              <a:gd name="connsiteY4" fmla="*/ 739933 h 3732589"/>
              <a:gd name="connsiteX0" fmla="*/ 0 w 9159766"/>
              <a:gd name="connsiteY0" fmla="*/ 1099884 h 4092540"/>
              <a:gd name="connsiteX1" fmla="*/ 0 w 9159766"/>
              <a:gd name="connsiteY1" fmla="*/ 4092540 h 4092540"/>
              <a:gd name="connsiteX2" fmla="*/ 9159766 w 9159766"/>
              <a:gd name="connsiteY2" fmla="*/ 4092540 h 4092540"/>
              <a:gd name="connsiteX3" fmla="*/ 9159766 w 9159766"/>
              <a:gd name="connsiteY3" fmla="*/ 359951 h 4092540"/>
              <a:gd name="connsiteX4" fmla="*/ 0 w 9159766"/>
              <a:gd name="connsiteY4" fmla="*/ 1099884 h 4092540"/>
              <a:gd name="connsiteX0" fmla="*/ 0 w 9159766"/>
              <a:gd name="connsiteY0" fmla="*/ 691655 h 3684311"/>
              <a:gd name="connsiteX1" fmla="*/ 0 w 9159766"/>
              <a:gd name="connsiteY1" fmla="*/ 3684311 h 3684311"/>
              <a:gd name="connsiteX2" fmla="*/ 9159766 w 9159766"/>
              <a:gd name="connsiteY2" fmla="*/ 3684311 h 3684311"/>
              <a:gd name="connsiteX3" fmla="*/ 9159766 w 9159766"/>
              <a:gd name="connsiteY3" fmla="*/ 359951 h 3684311"/>
              <a:gd name="connsiteX4" fmla="*/ 0 w 9159766"/>
              <a:gd name="connsiteY4" fmla="*/ 691655 h 3684311"/>
              <a:gd name="connsiteX0" fmla="*/ 0 w 9159766"/>
              <a:gd name="connsiteY0" fmla="*/ 1916337 h 4908993"/>
              <a:gd name="connsiteX1" fmla="*/ 0 w 9159766"/>
              <a:gd name="connsiteY1" fmla="*/ 4908993 h 4908993"/>
              <a:gd name="connsiteX2" fmla="*/ 9159766 w 9159766"/>
              <a:gd name="connsiteY2" fmla="*/ 4908993 h 4908993"/>
              <a:gd name="connsiteX3" fmla="*/ 9159766 w 9159766"/>
              <a:gd name="connsiteY3" fmla="*/ 1584633 h 4908993"/>
              <a:gd name="connsiteX4" fmla="*/ 0 w 9159766"/>
              <a:gd name="connsiteY4" fmla="*/ 1916337 h 4908993"/>
              <a:gd name="connsiteX0" fmla="*/ 0 w 9159766"/>
              <a:gd name="connsiteY0" fmla="*/ 2174165 h 5166821"/>
              <a:gd name="connsiteX1" fmla="*/ 0 w 9159766"/>
              <a:gd name="connsiteY1" fmla="*/ 5166821 h 5166821"/>
              <a:gd name="connsiteX2" fmla="*/ 9159766 w 9159766"/>
              <a:gd name="connsiteY2" fmla="*/ 5166821 h 5166821"/>
              <a:gd name="connsiteX3" fmla="*/ 9159766 w 9159766"/>
              <a:gd name="connsiteY3" fmla="*/ 1584633 h 5166821"/>
              <a:gd name="connsiteX4" fmla="*/ 0 w 9159766"/>
              <a:gd name="connsiteY4" fmla="*/ 2174165 h 5166821"/>
              <a:gd name="connsiteX0" fmla="*/ 0 w 9159766"/>
              <a:gd name="connsiteY0" fmla="*/ 1658508 h 4651164"/>
              <a:gd name="connsiteX1" fmla="*/ 0 w 9159766"/>
              <a:gd name="connsiteY1" fmla="*/ 4651164 h 4651164"/>
              <a:gd name="connsiteX2" fmla="*/ 9159766 w 9159766"/>
              <a:gd name="connsiteY2" fmla="*/ 4651164 h 4651164"/>
              <a:gd name="connsiteX3" fmla="*/ 9159766 w 9159766"/>
              <a:gd name="connsiteY3" fmla="*/ 1068976 h 4651164"/>
              <a:gd name="connsiteX4" fmla="*/ 0 w 9159766"/>
              <a:gd name="connsiteY4" fmla="*/ 1658508 h 4651164"/>
              <a:gd name="connsiteX0" fmla="*/ 0 w 9159766"/>
              <a:gd name="connsiteY0" fmla="*/ 1551079 h 4543735"/>
              <a:gd name="connsiteX1" fmla="*/ 0 w 9159766"/>
              <a:gd name="connsiteY1" fmla="*/ 4543735 h 4543735"/>
              <a:gd name="connsiteX2" fmla="*/ 9159766 w 9159766"/>
              <a:gd name="connsiteY2" fmla="*/ 4543735 h 4543735"/>
              <a:gd name="connsiteX3" fmla="*/ 9159766 w 9159766"/>
              <a:gd name="connsiteY3" fmla="*/ 961547 h 4543735"/>
              <a:gd name="connsiteX4" fmla="*/ 0 w 9159766"/>
              <a:gd name="connsiteY4" fmla="*/ 1551079 h 4543735"/>
              <a:gd name="connsiteX0" fmla="*/ 0 w 9159766"/>
              <a:gd name="connsiteY0" fmla="*/ 1551079 h 5320767"/>
              <a:gd name="connsiteX1" fmla="*/ 0 w 9159766"/>
              <a:gd name="connsiteY1" fmla="*/ 4543735 h 5320767"/>
              <a:gd name="connsiteX2" fmla="*/ 9159766 w 9159766"/>
              <a:gd name="connsiteY2" fmla="*/ 4543735 h 5320767"/>
              <a:gd name="connsiteX3" fmla="*/ 9159766 w 9159766"/>
              <a:gd name="connsiteY3" fmla="*/ 961547 h 5320767"/>
              <a:gd name="connsiteX4" fmla="*/ 0 w 9159766"/>
              <a:gd name="connsiteY4" fmla="*/ 1551079 h 5320767"/>
              <a:gd name="connsiteX0" fmla="*/ 0 w 9159766"/>
              <a:gd name="connsiteY0" fmla="*/ 1551079 h 5685439"/>
              <a:gd name="connsiteX1" fmla="*/ 0 w 9159766"/>
              <a:gd name="connsiteY1" fmla="*/ 4543735 h 5685439"/>
              <a:gd name="connsiteX2" fmla="*/ 9159766 w 9159766"/>
              <a:gd name="connsiteY2" fmla="*/ 5685439 h 5685439"/>
              <a:gd name="connsiteX3" fmla="*/ 9159766 w 9159766"/>
              <a:gd name="connsiteY3" fmla="*/ 961547 h 5685439"/>
              <a:gd name="connsiteX4" fmla="*/ 0 w 9159766"/>
              <a:gd name="connsiteY4" fmla="*/ 1551079 h 5685439"/>
              <a:gd name="connsiteX0" fmla="*/ 0 w 9159766"/>
              <a:gd name="connsiteY0" fmla="*/ 1551079 h 5685439"/>
              <a:gd name="connsiteX1" fmla="*/ 0 w 9159766"/>
              <a:gd name="connsiteY1" fmla="*/ 5660619 h 5685439"/>
              <a:gd name="connsiteX2" fmla="*/ 9159766 w 9159766"/>
              <a:gd name="connsiteY2" fmla="*/ 5685439 h 5685439"/>
              <a:gd name="connsiteX3" fmla="*/ 9159766 w 9159766"/>
              <a:gd name="connsiteY3" fmla="*/ 961547 h 5685439"/>
              <a:gd name="connsiteX4" fmla="*/ 0 w 9159766"/>
              <a:gd name="connsiteY4" fmla="*/ 1551079 h 5685439"/>
              <a:gd name="connsiteX0" fmla="*/ 0 w 9159766"/>
              <a:gd name="connsiteY0" fmla="*/ 1551079 h 9160189"/>
              <a:gd name="connsiteX1" fmla="*/ 0 w 9159766"/>
              <a:gd name="connsiteY1" fmla="*/ 9160189 h 9160189"/>
              <a:gd name="connsiteX2" fmla="*/ 9159766 w 9159766"/>
              <a:gd name="connsiteY2" fmla="*/ 5685439 h 9160189"/>
              <a:gd name="connsiteX3" fmla="*/ 9159766 w 9159766"/>
              <a:gd name="connsiteY3" fmla="*/ 961547 h 9160189"/>
              <a:gd name="connsiteX4" fmla="*/ 0 w 9159766"/>
              <a:gd name="connsiteY4" fmla="*/ 1551079 h 9160189"/>
              <a:gd name="connsiteX0" fmla="*/ 0 w 9159766"/>
              <a:gd name="connsiteY0" fmla="*/ 1551079 h 9160189"/>
              <a:gd name="connsiteX1" fmla="*/ 0 w 9159766"/>
              <a:gd name="connsiteY1" fmla="*/ 9160189 h 9160189"/>
              <a:gd name="connsiteX2" fmla="*/ 9159766 w 9159766"/>
              <a:gd name="connsiteY2" fmla="*/ 9135370 h 9160189"/>
              <a:gd name="connsiteX3" fmla="*/ 9159766 w 9159766"/>
              <a:gd name="connsiteY3" fmla="*/ 961547 h 9160189"/>
              <a:gd name="connsiteX4" fmla="*/ 0 w 9159766"/>
              <a:gd name="connsiteY4" fmla="*/ 1551079 h 9160189"/>
              <a:gd name="connsiteX0" fmla="*/ 0 w 9159766"/>
              <a:gd name="connsiteY0" fmla="*/ 1142342 h 8751452"/>
              <a:gd name="connsiteX1" fmla="*/ 0 w 9159766"/>
              <a:gd name="connsiteY1" fmla="*/ 8751452 h 8751452"/>
              <a:gd name="connsiteX2" fmla="*/ 9159766 w 9159766"/>
              <a:gd name="connsiteY2" fmla="*/ 8726633 h 8751452"/>
              <a:gd name="connsiteX3" fmla="*/ 9159766 w 9159766"/>
              <a:gd name="connsiteY3" fmla="*/ 961547 h 8751452"/>
              <a:gd name="connsiteX4" fmla="*/ 0 w 9159766"/>
              <a:gd name="connsiteY4" fmla="*/ 1142342 h 8751452"/>
              <a:gd name="connsiteX0" fmla="*/ 0 w 9159766"/>
              <a:gd name="connsiteY0" fmla="*/ 1214471 h 8823581"/>
              <a:gd name="connsiteX1" fmla="*/ 0 w 9159766"/>
              <a:gd name="connsiteY1" fmla="*/ 8823581 h 8823581"/>
              <a:gd name="connsiteX2" fmla="*/ 9159766 w 9159766"/>
              <a:gd name="connsiteY2" fmla="*/ 8798762 h 8823581"/>
              <a:gd name="connsiteX3" fmla="*/ 9159766 w 9159766"/>
              <a:gd name="connsiteY3" fmla="*/ 1033676 h 8823581"/>
              <a:gd name="connsiteX4" fmla="*/ 0 w 9159766"/>
              <a:gd name="connsiteY4" fmla="*/ 1214471 h 882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766" h="8823581">
                <a:moveTo>
                  <a:pt x="0" y="1214471"/>
                </a:moveTo>
                <a:lnTo>
                  <a:pt x="0" y="8823581"/>
                </a:lnTo>
                <a:lnTo>
                  <a:pt x="9159766" y="8798762"/>
                </a:lnTo>
                <a:lnTo>
                  <a:pt x="9159766" y="1033676"/>
                </a:lnTo>
                <a:cubicBezTo>
                  <a:pt x="5178791" y="0"/>
                  <a:pt x="3641978" y="4984159"/>
                  <a:pt x="0" y="1214471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5EC6B5">
                  <a:alpha val="5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419100" y="981075"/>
            <a:ext cx="8391525" cy="5256213"/>
          </a:xfrm>
          <a:prstGeom prst="rect">
            <a:avLst/>
          </a:prstGeom>
          <a:solidFill>
            <a:schemeClr val="bg1">
              <a:alpha val="85097"/>
            </a:schemeClr>
          </a:solidFill>
          <a:ln w="9525" algn="ctr">
            <a:noFill/>
            <a:miter lim="800000"/>
            <a:headEnd/>
            <a:tailEnd/>
          </a:ln>
        </p:spPr>
        <p:txBody>
          <a:bodyPr tIns="108000"/>
          <a:lstStyle/>
          <a:p>
            <a:pPr lvl="4" eaLnBrk="0" hangingPunct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2000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               </a:t>
            </a:r>
            <a:r>
              <a:rPr lang="ko-KR" altLang="en-US" sz="2000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강연자 약력</a:t>
            </a:r>
          </a:p>
          <a:p>
            <a:pPr lvl="4" eaLnBrk="0" hangingPunct="0">
              <a:lnSpc>
                <a:spcPct val="120000"/>
              </a:lnSpc>
            </a:pPr>
            <a:endParaRPr lang="ko-KR" altLang="en-US" dirty="0">
              <a:solidFill>
                <a:srgbClr val="003366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4" eaLnBrk="0" hangingPunct="0">
              <a:lnSpc>
                <a:spcPct val="120000"/>
              </a:lnSpc>
              <a:spcAft>
                <a:spcPct val="20000"/>
              </a:spcAft>
            </a:pPr>
            <a:r>
              <a:rPr lang="ko-KR" altLang="en-US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lang="en-US" altLang="ko-KR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&lt; </a:t>
            </a:r>
            <a:r>
              <a:rPr lang="ko-KR" altLang="en-US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학 </a:t>
            </a:r>
            <a:r>
              <a:rPr lang="ko-KR" altLang="en-US" dirty="0" err="1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력</a:t>
            </a:r>
            <a:r>
              <a:rPr lang="ko-KR" altLang="en-US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&gt;</a:t>
            </a:r>
          </a:p>
          <a:p>
            <a:pPr lvl="4" eaLnBrk="0" hangingPunct="0">
              <a:lnSpc>
                <a:spcPct val="120000"/>
              </a:lnSpc>
            </a:pPr>
            <a:r>
              <a:rPr lang="en-US" altLang="ko-KR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lang="ko-KR" altLang="en-US" dirty="0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서울시립대 환경공학과  학사</a:t>
            </a:r>
            <a:r>
              <a:rPr lang="en-US" altLang="ko-KR" dirty="0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석사</a:t>
            </a:r>
            <a:endParaRPr lang="en-US" altLang="ko-KR" dirty="0">
              <a:solidFill>
                <a:srgbClr val="003366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4" eaLnBrk="0" hangingPunct="0">
              <a:lnSpc>
                <a:spcPct val="120000"/>
              </a:lnSpc>
            </a:pPr>
            <a:r>
              <a:rPr lang="en-US" altLang="ko-KR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lang="ko-KR" altLang="en-US" dirty="0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캐나다 </a:t>
            </a:r>
            <a:r>
              <a:rPr lang="ko-KR" altLang="en-US" dirty="0" err="1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브리티쉬콜럼비아대</a:t>
            </a:r>
            <a:r>
              <a:rPr lang="ko-KR" altLang="en-US" dirty="0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MBA</a:t>
            </a:r>
            <a:r>
              <a:rPr lang="ko-KR" altLang="en-US" dirty="0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과정 수학</a:t>
            </a:r>
          </a:p>
          <a:p>
            <a:pPr lvl="4" eaLnBrk="0" hangingPunct="0">
              <a:lnSpc>
                <a:spcPct val="120000"/>
              </a:lnSpc>
              <a:spcAft>
                <a:spcPct val="20000"/>
              </a:spcAft>
            </a:pPr>
            <a:r>
              <a:rPr lang="ko-KR" altLang="en-US" dirty="0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</a:p>
          <a:p>
            <a:pPr lvl="4" eaLnBrk="0" hangingPunct="0">
              <a:lnSpc>
                <a:spcPct val="120000"/>
              </a:lnSpc>
              <a:spcAft>
                <a:spcPct val="20000"/>
              </a:spcAft>
            </a:pPr>
            <a:r>
              <a:rPr lang="ko-KR" altLang="en-US" dirty="0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lang="en-US" altLang="ko-KR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&lt; </a:t>
            </a:r>
            <a:r>
              <a:rPr lang="ko-KR" altLang="en-US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경 </a:t>
            </a:r>
            <a:r>
              <a:rPr lang="ko-KR" altLang="en-US" dirty="0" err="1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력</a:t>
            </a:r>
            <a:r>
              <a:rPr lang="ko-KR" altLang="en-US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&gt;</a:t>
            </a:r>
          </a:p>
          <a:p>
            <a:pPr lvl="4" eaLnBrk="0" hangingPunct="0">
              <a:lnSpc>
                <a:spcPct val="120000"/>
              </a:lnSpc>
            </a:pPr>
            <a:r>
              <a:rPr lang="en-US" altLang="ko-KR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lang="ko-KR" altLang="en-US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환경부 </a:t>
            </a:r>
            <a:r>
              <a:rPr lang="ko-KR" altLang="en-US" dirty="0" err="1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자원순환국</a:t>
            </a:r>
            <a:r>
              <a:rPr lang="ko-KR" altLang="en-US" dirty="0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err="1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자연보전국</a:t>
            </a:r>
            <a:r>
              <a:rPr lang="en-US" altLang="ko-KR" dirty="0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err="1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상하수도정책관실</a:t>
            </a:r>
            <a:endParaRPr lang="en-US" altLang="ko-KR" dirty="0">
              <a:solidFill>
                <a:srgbClr val="003366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4" eaLnBrk="0" hangingPunct="0">
              <a:lnSpc>
                <a:spcPct val="120000"/>
              </a:lnSpc>
            </a:pPr>
            <a:r>
              <a:rPr lang="en-US" altLang="ko-KR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lang="ko-KR" altLang="en-US" dirty="0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국무총리실 </a:t>
            </a:r>
            <a:r>
              <a:rPr lang="ko-KR" altLang="en-US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파견 근무</a:t>
            </a:r>
            <a:endParaRPr lang="en-US" altLang="ko-KR" dirty="0">
              <a:solidFill>
                <a:srgbClr val="003366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4" eaLnBrk="0" hangingPunct="0">
              <a:lnSpc>
                <a:spcPct val="120000"/>
              </a:lnSpc>
            </a:pPr>
            <a:r>
              <a:rPr lang="en-US" altLang="ko-KR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lang="ko-KR" altLang="en-US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환경부 </a:t>
            </a:r>
            <a:r>
              <a:rPr lang="ko-KR" altLang="en-US" dirty="0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정책홍보담당관</a:t>
            </a:r>
            <a:endParaRPr lang="en-US" altLang="ko-KR" dirty="0">
              <a:solidFill>
                <a:srgbClr val="003366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4" eaLnBrk="0" hangingPunct="0">
              <a:lnSpc>
                <a:spcPct val="120000"/>
              </a:lnSpc>
            </a:pPr>
            <a:r>
              <a:rPr lang="en-US" altLang="ko-KR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lang="ko-KR" altLang="en-US" dirty="0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환경부 </a:t>
            </a:r>
            <a:r>
              <a:rPr lang="ko-KR" altLang="en-US" dirty="0" err="1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수생태보전과장</a:t>
            </a:r>
            <a:endParaRPr lang="en-US" altLang="ko-KR" dirty="0">
              <a:solidFill>
                <a:srgbClr val="003366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4" eaLnBrk="0" hangingPunct="0">
              <a:lnSpc>
                <a:spcPct val="120000"/>
              </a:lnSpc>
            </a:pPr>
            <a:r>
              <a:rPr lang="en-US" altLang="ko-KR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lang="ko-KR" altLang="en-US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현</a:t>
            </a:r>
            <a:r>
              <a:rPr lang="en-US" altLang="ko-KR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환경부 </a:t>
            </a:r>
            <a:r>
              <a:rPr lang="ko-KR" altLang="en-US" dirty="0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환경산업팀장</a:t>
            </a:r>
            <a:endParaRPr lang="ko-KR" altLang="en-US" dirty="0">
              <a:solidFill>
                <a:srgbClr val="0033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3" name="TextBox 8"/>
          <p:cNvSpPr txBox="1">
            <a:spLocks noChangeArrowheads="1"/>
          </p:cNvSpPr>
          <p:nvPr/>
        </p:nvSpPr>
        <p:spPr bwMode="auto">
          <a:xfrm>
            <a:off x="647700" y="3759200"/>
            <a:ext cx="2133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박연재 </a:t>
            </a:r>
            <a:endParaRPr lang="ko-KR" altLang="en-US" sz="1600" dirty="0">
              <a:solidFill>
                <a:srgbClr val="003366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 smtClean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환경부 환경산업팀장</a:t>
            </a:r>
            <a:endParaRPr lang="ko-KR" altLang="en-US" sz="1200" dirty="0">
              <a:solidFill>
                <a:srgbClr val="0033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4" name="그림 43" descr="박연재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857364"/>
            <a:ext cx="1500198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제목 7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4. </a:t>
            </a:r>
            <a:r>
              <a:rPr lang="ko-KR" altLang="en-US" dirty="0" smtClean="0"/>
              <a:t>해외진출 지원 사업</a:t>
            </a:r>
            <a:endParaRPr lang="ko-KR" altLang="en-US" dirty="0"/>
          </a:p>
        </p:txBody>
      </p:sp>
      <p:pic>
        <p:nvPicPr>
          <p:cNvPr id="14" name="Picture 39" descr="90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240221" y="1141794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 bwMode="auto">
          <a:xfrm>
            <a:off x="585229" y="1101584"/>
            <a:ext cx="5629855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환경산업 수출상담지원센터 </a:t>
            </a:r>
            <a:r>
              <a:rPr kumimoji="0" lang="en-US" altLang="ko-KR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(</a:t>
            </a: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산업기술원</a:t>
            </a:r>
            <a:r>
              <a:rPr kumimoji="0" lang="en-US" altLang="ko-KR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) </a:t>
            </a: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운영</a:t>
            </a:r>
            <a:endParaRPr kumimoji="0" lang="en-US" altLang="ko-KR" sz="2000" b="1" dirty="0">
              <a:ln w="12700">
                <a:noFill/>
                <a:prstDash val="solid"/>
              </a:ln>
              <a:gradFill flip="none" rotWithShape="1">
                <a:gsLst>
                  <a:gs pos="100000">
                    <a:srgbClr val="CCFFFF"/>
                  </a:gs>
                  <a:gs pos="100000">
                    <a:srgbClr val="67FBFF"/>
                  </a:gs>
                  <a:gs pos="0">
                    <a:srgbClr val="029EFE"/>
                  </a:gs>
                </a:gsLst>
                <a:lin ang="16200000" scaled="1"/>
                <a:tileRect/>
              </a:gradFill>
              <a:effectLst>
                <a:glow rad="101600">
                  <a:srgbClr val="000000"/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6" name="AutoShape 38"/>
          <p:cNvSpPr>
            <a:spLocks noChangeArrowheads="1"/>
          </p:cNvSpPr>
          <p:nvPr/>
        </p:nvSpPr>
        <p:spPr bwMode="auto">
          <a:xfrm>
            <a:off x="492125" y="1636776"/>
            <a:ext cx="8112379" cy="1362456"/>
          </a:xfrm>
          <a:prstGeom prst="roundRect">
            <a:avLst>
              <a:gd name="adj" fmla="val 7477"/>
            </a:avLst>
          </a:prstGeom>
          <a:gradFill rotWithShape="1">
            <a:gsLst>
              <a:gs pos="0">
                <a:srgbClr val="FFFFCC">
                  <a:alpha val="21001"/>
                </a:srgbClr>
              </a:gs>
              <a:gs pos="100000">
                <a:srgbClr val="FFFFE7">
                  <a:alpha val="62000"/>
                </a:srgbClr>
              </a:gs>
            </a:gsLst>
            <a:lin ang="2700000" scaled="1"/>
          </a:gradFill>
          <a:ln w="28575">
            <a:solidFill>
              <a:srgbClr val="000066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64"/>
          <p:cNvSpPr>
            <a:spLocks noChangeArrowheads="1"/>
          </p:cNvSpPr>
          <p:nvPr/>
        </p:nvSpPr>
        <p:spPr bwMode="auto">
          <a:xfrm>
            <a:off x="459300" y="1694339"/>
            <a:ext cx="8008044" cy="117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0602" tIns="50953" rIns="200602" bIns="50953"/>
          <a:lstStyle/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FontTx/>
              <a:buBlip>
                <a:blip r:embed="rId4"/>
              </a:buBlip>
              <a:defRPr/>
            </a:pPr>
            <a:r>
              <a:rPr kumimoji="0" lang="ko-KR" altLang="en-US" sz="1600" dirty="0">
                <a:effectLst/>
                <a:latin typeface="+mn-ea"/>
                <a:ea typeface="+mn-ea"/>
              </a:rPr>
              <a:t> </a:t>
            </a:r>
            <a:r>
              <a:rPr kumimoji="0" lang="ko-KR" altLang="en-US" sz="1600" dirty="0">
                <a:effectLst/>
                <a:latin typeface="HY헤드라인M" pitchFamily="18" charset="-127"/>
                <a:ea typeface="HY헤드라인M" pitchFamily="18" charset="-127"/>
              </a:rPr>
              <a:t>환경산업체의 해외진출을 위한 </a:t>
            </a: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One-Stop </a:t>
            </a:r>
            <a:r>
              <a:rPr kumimoji="0" lang="ko-KR" altLang="en-US" sz="1600" dirty="0" err="1" smtClean="0">
                <a:effectLst/>
                <a:latin typeface="HY헤드라인M" pitchFamily="18" charset="-127"/>
                <a:ea typeface="HY헤드라인M" pitchFamily="18" charset="-127"/>
              </a:rPr>
              <a:t>온ㆍ오프라인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600" dirty="0">
                <a:effectLst/>
                <a:latin typeface="HY헤드라인M" pitchFamily="18" charset="-127"/>
                <a:ea typeface="HY헤드라인M" pitchFamily="18" charset="-127"/>
              </a:rPr>
              <a:t>컨설팅 서비스 제공</a:t>
            </a:r>
            <a:endParaRPr kumimoji="0" lang="en-US" altLang="ko-KR" sz="16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FontTx/>
              <a:buBlip>
                <a:blip r:embed="rId4"/>
              </a:buBlip>
              <a:defRPr/>
            </a:pPr>
            <a:r>
              <a:rPr kumimoji="0" lang="en-US" altLang="ko-KR" sz="1600" dirty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수출관련 각종</a:t>
            </a: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애로사항 </a:t>
            </a: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1:1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해결 지원을 </a:t>
            </a:r>
            <a:r>
              <a:rPr kumimoji="0" lang="ko-KR" altLang="en-US" sz="1600" dirty="0">
                <a:effectLst/>
                <a:latin typeface="HY헤드라인M" pitchFamily="18" charset="-127"/>
                <a:ea typeface="HY헤드라인M" pitchFamily="18" charset="-127"/>
              </a:rPr>
              <a:t>위한 </a:t>
            </a:r>
            <a:r>
              <a:rPr kumimoji="0" lang="ko-KR" altLang="en-US" sz="1600" dirty="0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해외진출지원단</a:t>
            </a:r>
            <a:r>
              <a:rPr kumimoji="0" lang="en-US" altLang="ko-KR" sz="1600" dirty="0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(50</a:t>
            </a:r>
            <a:r>
              <a:rPr kumimoji="0" lang="ko-KR" altLang="en-US" sz="1600" dirty="0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kumimoji="0" lang="en-US" altLang="ko-KR" sz="1600" dirty="0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1600" dirty="0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위촉</a:t>
            </a: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운영</a:t>
            </a:r>
            <a:endParaRPr kumimoji="0" lang="en-US" altLang="ko-KR" sz="16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FontTx/>
              <a:buBlip>
                <a:blip r:embed="rId4"/>
              </a:buBlip>
              <a:defRPr/>
            </a:pP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600" dirty="0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수출용 표준계약서</a:t>
            </a:r>
            <a:r>
              <a:rPr kumimoji="0" lang="en-US" altLang="ko-KR" sz="1600" dirty="0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600" dirty="0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국외기업 신용조사</a:t>
            </a:r>
            <a:r>
              <a:rPr kumimoji="0" lang="en-US" altLang="ko-KR" sz="1600" dirty="0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600" dirty="0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무역실무가이드</a:t>
            </a:r>
            <a:r>
              <a:rPr kumimoji="0" lang="en-US" altLang="ko-KR" sz="1600" dirty="0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600" dirty="0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수출금융가이드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등 제공</a:t>
            </a:r>
            <a:endParaRPr kumimoji="0" lang="en-US" altLang="ko-KR" sz="1600" dirty="0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1" name="그림 85" descr="사용자 지정 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" y="3197259"/>
            <a:ext cx="8120715" cy="316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/>
          <p:cNvSpPr/>
          <p:nvPr/>
        </p:nvSpPr>
        <p:spPr>
          <a:xfrm>
            <a:off x="6363676" y="1109591"/>
            <a:ext cx="2195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 smtClean="0">
                <a:solidFill>
                  <a:srgbClr val="0000FF"/>
                </a:solidFill>
                <a:latin typeface="+mn-ea"/>
                <a:ea typeface="+mn-ea"/>
              </a:rPr>
              <a:t>자문신청 </a:t>
            </a:r>
            <a:r>
              <a:rPr lang="en-US" altLang="ko-KR" sz="1200" b="1" dirty="0" smtClean="0">
                <a:solidFill>
                  <a:srgbClr val="0000FF"/>
                </a:solidFill>
                <a:latin typeface="+mn-ea"/>
                <a:ea typeface="+mn-ea"/>
              </a:rPr>
              <a:t>: ARS 1599-1722 </a:t>
            </a:r>
          </a:p>
          <a:p>
            <a:r>
              <a:rPr lang="en-US" altLang="ko-KR" sz="1200" b="1" dirty="0" smtClean="0">
                <a:solidFill>
                  <a:srgbClr val="0000FF"/>
                </a:solidFill>
                <a:latin typeface="+mn-ea"/>
                <a:ea typeface="+mn-ea"/>
                <a:hlinkClick r:id="rId6"/>
              </a:rPr>
              <a:t>www.greenexport.or.kr</a:t>
            </a:r>
            <a:r>
              <a:rPr lang="en-US" altLang="ko-KR" sz="1200" b="1" dirty="0" smtClean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endParaRPr lang="ko-KR" altLang="en-US" sz="12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23376" y="6373368"/>
            <a:ext cx="215888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17</a:t>
            </a:r>
            <a:endParaRPr lang="ko-KR" altLang="en-US" sz="12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제목 7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4. </a:t>
            </a:r>
            <a:r>
              <a:rPr lang="ko-KR" altLang="en-US" dirty="0" smtClean="0"/>
              <a:t>해외진출 지원 사업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723376" y="6373368"/>
            <a:ext cx="215888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18</a:t>
            </a:r>
            <a:endParaRPr lang="ko-KR" altLang="en-US" sz="12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" name="Picture 39" descr="90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240221" y="1141794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 bwMode="auto">
          <a:xfrm>
            <a:off x="585230" y="1101584"/>
            <a:ext cx="5212066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환경산업 해외진출 지원단 운영</a:t>
            </a:r>
            <a:endParaRPr kumimoji="0" lang="en-US" altLang="ko-KR" sz="2000" b="1" dirty="0">
              <a:ln w="12700">
                <a:noFill/>
                <a:prstDash val="solid"/>
              </a:ln>
              <a:gradFill flip="none" rotWithShape="1">
                <a:gsLst>
                  <a:gs pos="100000">
                    <a:srgbClr val="CCFFFF"/>
                  </a:gs>
                  <a:gs pos="100000">
                    <a:srgbClr val="67FBFF"/>
                  </a:gs>
                  <a:gs pos="0">
                    <a:srgbClr val="029EFE"/>
                  </a:gs>
                </a:gsLst>
                <a:lin ang="16200000" scaled="1"/>
                <a:tileRect/>
              </a:gradFill>
              <a:effectLst>
                <a:glow rad="101600">
                  <a:srgbClr val="000000"/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3352436" y="5586961"/>
            <a:ext cx="1027158" cy="779468"/>
            <a:chOff x="1025" y="956"/>
            <a:chExt cx="659" cy="588"/>
          </a:xfrm>
        </p:grpSpPr>
        <p:sp>
          <p:nvSpPr>
            <p:cNvPr id="13" name="Freeform 16"/>
            <p:cNvSpPr>
              <a:spLocks/>
            </p:cNvSpPr>
            <p:nvPr/>
          </p:nvSpPr>
          <p:spPr bwMode="gray">
            <a:xfrm>
              <a:off x="1025" y="1088"/>
              <a:ext cx="217" cy="456"/>
            </a:xfrm>
            <a:custGeom>
              <a:avLst/>
              <a:gdLst/>
              <a:ahLst/>
              <a:cxnLst>
                <a:cxn ang="0">
                  <a:pos x="104" y="8"/>
                </a:cxn>
                <a:cxn ang="0">
                  <a:pos x="44" y="49"/>
                </a:cxn>
                <a:cxn ang="0">
                  <a:pos x="6" y="116"/>
                </a:cxn>
                <a:cxn ang="0">
                  <a:pos x="0" y="787"/>
                </a:cxn>
                <a:cxn ang="0">
                  <a:pos x="1" y="797"/>
                </a:cxn>
                <a:cxn ang="0">
                  <a:pos x="13" y="824"/>
                </a:cxn>
                <a:cxn ang="0">
                  <a:pos x="38" y="850"/>
                </a:cxn>
                <a:cxn ang="0">
                  <a:pos x="81" y="861"/>
                </a:cxn>
                <a:cxn ang="0">
                  <a:pos x="122" y="852"/>
                </a:cxn>
                <a:cxn ang="0">
                  <a:pos x="145" y="825"/>
                </a:cxn>
                <a:cxn ang="0">
                  <a:pos x="154" y="797"/>
                </a:cxn>
                <a:cxn ang="0">
                  <a:pos x="157" y="777"/>
                </a:cxn>
                <a:cxn ang="0">
                  <a:pos x="157" y="257"/>
                </a:cxn>
                <a:cxn ang="0">
                  <a:pos x="180" y="1654"/>
                </a:cxn>
                <a:cxn ang="0">
                  <a:pos x="290" y="1738"/>
                </a:cxn>
                <a:cxn ang="0">
                  <a:pos x="382" y="1702"/>
                </a:cxn>
                <a:cxn ang="0">
                  <a:pos x="404" y="852"/>
                </a:cxn>
                <a:cxn ang="0">
                  <a:pos x="441" y="912"/>
                </a:cxn>
                <a:cxn ang="0">
                  <a:pos x="441" y="1026"/>
                </a:cxn>
                <a:cxn ang="0">
                  <a:pos x="441" y="1159"/>
                </a:cxn>
                <a:cxn ang="0">
                  <a:pos x="441" y="1295"/>
                </a:cxn>
                <a:cxn ang="0">
                  <a:pos x="442" y="1431"/>
                </a:cxn>
                <a:cxn ang="0">
                  <a:pos x="442" y="1552"/>
                </a:cxn>
                <a:cxn ang="0">
                  <a:pos x="442" y="1647"/>
                </a:cxn>
                <a:cxn ang="0">
                  <a:pos x="444" y="1658"/>
                </a:cxn>
                <a:cxn ang="0">
                  <a:pos x="452" y="1682"/>
                </a:cxn>
                <a:cxn ang="0">
                  <a:pos x="478" y="1720"/>
                </a:cxn>
                <a:cxn ang="0">
                  <a:pos x="546" y="1742"/>
                </a:cxn>
                <a:cxn ang="0">
                  <a:pos x="654" y="1644"/>
                </a:cxn>
                <a:cxn ang="0">
                  <a:pos x="676" y="257"/>
                </a:cxn>
                <a:cxn ang="0">
                  <a:pos x="679" y="777"/>
                </a:cxn>
                <a:cxn ang="0">
                  <a:pos x="685" y="799"/>
                </a:cxn>
                <a:cxn ang="0">
                  <a:pos x="700" y="830"/>
                </a:cxn>
                <a:cxn ang="0">
                  <a:pos x="732" y="852"/>
                </a:cxn>
                <a:cxn ang="0">
                  <a:pos x="777" y="852"/>
                </a:cxn>
                <a:cxn ang="0">
                  <a:pos x="808" y="830"/>
                </a:cxn>
                <a:cxn ang="0">
                  <a:pos x="827" y="799"/>
                </a:cxn>
                <a:cxn ang="0">
                  <a:pos x="831" y="785"/>
                </a:cxn>
                <a:cxn ang="0">
                  <a:pos x="830" y="105"/>
                </a:cxn>
                <a:cxn ang="0">
                  <a:pos x="792" y="43"/>
                </a:cxn>
                <a:cxn ang="0">
                  <a:pos x="734" y="6"/>
                </a:cxn>
                <a:cxn ang="0">
                  <a:pos x="136" y="0"/>
                </a:cxn>
                <a:cxn ang="0">
                  <a:pos x="136" y="0"/>
                </a:cxn>
              </a:cxnLst>
              <a:rect l="0" t="0" r="r" b="b"/>
              <a:pathLst>
                <a:path w="831" h="1742">
                  <a:moveTo>
                    <a:pt x="136" y="0"/>
                  </a:moveTo>
                  <a:lnTo>
                    <a:pt x="104" y="8"/>
                  </a:lnTo>
                  <a:lnTo>
                    <a:pt x="73" y="25"/>
                  </a:lnTo>
                  <a:lnTo>
                    <a:pt x="44" y="49"/>
                  </a:lnTo>
                  <a:lnTo>
                    <a:pt x="22" y="82"/>
                  </a:lnTo>
                  <a:lnTo>
                    <a:pt x="6" y="116"/>
                  </a:lnTo>
                  <a:lnTo>
                    <a:pt x="0" y="153"/>
                  </a:lnTo>
                  <a:lnTo>
                    <a:pt x="0" y="787"/>
                  </a:lnTo>
                  <a:lnTo>
                    <a:pt x="0" y="790"/>
                  </a:lnTo>
                  <a:lnTo>
                    <a:pt x="1" y="797"/>
                  </a:lnTo>
                  <a:lnTo>
                    <a:pt x="6" y="811"/>
                  </a:lnTo>
                  <a:lnTo>
                    <a:pt x="13" y="824"/>
                  </a:lnTo>
                  <a:lnTo>
                    <a:pt x="23" y="839"/>
                  </a:lnTo>
                  <a:lnTo>
                    <a:pt x="38" y="850"/>
                  </a:lnTo>
                  <a:lnTo>
                    <a:pt x="57" y="859"/>
                  </a:lnTo>
                  <a:lnTo>
                    <a:pt x="81" y="861"/>
                  </a:lnTo>
                  <a:lnTo>
                    <a:pt x="104" y="859"/>
                  </a:lnTo>
                  <a:lnTo>
                    <a:pt x="122" y="852"/>
                  </a:lnTo>
                  <a:lnTo>
                    <a:pt x="133" y="839"/>
                  </a:lnTo>
                  <a:lnTo>
                    <a:pt x="145" y="825"/>
                  </a:lnTo>
                  <a:lnTo>
                    <a:pt x="149" y="811"/>
                  </a:lnTo>
                  <a:lnTo>
                    <a:pt x="154" y="797"/>
                  </a:lnTo>
                  <a:lnTo>
                    <a:pt x="155" y="785"/>
                  </a:lnTo>
                  <a:lnTo>
                    <a:pt x="157" y="777"/>
                  </a:lnTo>
                  <a:lnTo>
                    <a:pt x="157" y="773"/>
                  </a:lnTo>
                  <a:lnTo>
                    <a:pt x="157" y="257"/>
                  </a:lnTo>
                  <a:lnTo>
                    <a:pt x="182" y="254"/>
                  </a:lnTo>
                  <a:cubicBezTo>
                    <a:pt x="182" y="254"/>
                    <a:pt x="181" y="954"/>
                    <a:pt x="180" y="1654"/>
                  </a:cubicBezTo>
                  <a:cubicBezTo>
                    <a:pt x="190" y="1694"/>
                    <a:pt x="204" y="1706"/>
                    <a:pt x="222" y="1720"/>
                  </a:cubicBezTo>
                  <a:cubicBezTo>
                    <a:pt x="240" y="1734"/>
                    <a:pt x="270" y="1736"/>
                    <a:pt x="290" y="1738"/>
                  </a:cubicBezTo>
                  <a:cubicBezTo>
                    <a:pt x="310" y="1740"/>
                    <a:pt x="327" y="1736"/>
                    <a:pt x="342" y="1730"/>
                  </a:cubicBezTo>
                  <a:cubicBezTo>
                    <a:pt x="357" y="1724"/>
                    <a:pt x="372" y="1716"/>
                    <a:pt x="382" y="1702"/>
                  </a:cubicBezTo>
                  <a:cubicBezTo>
                    <a:pt x="392" y="1688"/>
                    <a:pt x="404" y="1660"/>
                    <a:pt x="405" y="1647"/>
                  </a:cubicBezTo>
                  <a:cubicBezTo>
                    <a:pt x="404" y="1249"/>
                    <a:pt x="404" y="852"/>
                    <a:pt x="404" y="852"/>
                  </a:cubicBezTo>
                  <a:lnTo>
                    <a:pt x="436" y="852"/>
                  </a:lnTo>
                  <a:lnTo>
                    <a:pt x="441" y="912"/>
                  </a:lnTo>
                  <a:lnTo>
                    <a:pt x="441" y="967"/>
                  </a:lnTo>
                  <a:lnTo>
                    <a:pt x="441" y="1026"/>
                  </a:lnTo>
                  <a:lnTo>
                    <a:pt x="441" y="1091"/>
                  </a:lnTo>
                  <a:lnTo>
                    <a:pt x="441" y="1159"/>
                  </a:lnTo>
                  <a:lnTo>
                    <a:pt x="441" y="1226"/>
                  </a:lnTo>
                  <a:lnTo>
                    <a:pt x="441" y="1295"/>
                  </a:lnTo>
                  <a:lnTo>
                    <a:pt x="442" y="1363"/>
                  </a:lnTo>
                  <a:lnTo>
                    <a:pt x="442" y="1431"/>
                  </a:lnTo>
                  <a:lnTo>
                    <a:pt x="442" y="1493"/>
                  </a:lnTo>
                  <a:lnTo>
                    <a:pt x="442" y="1552"/>
                  </a:lnTo>
                  <a:lnTo>
                    <a:pt x="442" y="1603"/>
                  </a:lnTo>
                  <a:lnTo>
                    <a:pt x="442" y="1647"/>
                  </a:lnTo>
                  <a:lnTo>
                    <a:pt x="442" y="1649"/>
                  </a:lnTo>
                  <a:lnTo>
                    <a:pt x="444" y="1658"/>
                  </a:lnTo>
                  <a:lnTo>
                    <a:pt x="450" y="1668"/>
                  </a:lnTo>
                  <a:lnTo>
                    <a:pt x="452" y="1682"/>
                  </a:lnTo>
                  <a:lnTo>
                    <a:pt x="460" y="1698"/>
                  </a:lnTo>
                  <a:lnTo>
                    <a:pt x="478" y="1720"/>
                  </a:lnTo>
                  <a:lnTo>
                    <a:pt x="510" y="1738"/>
                  </a:lnTo>
                  <a:lnTo>
                    <a:pt x="546" y="1742"/>
                  </a:lnTo>
                  <a:cubicBezTo>
                    <a:pt x="564" y="1738"/>
                    <a:pt x="602" y="1728"/>
                    <a:pt x="620" y="1712"/>
                  </a:cubicBezTo>
                  <a:cubicBezTo>
                    <a:pt x="638" y="1696"/>
                    <a:pt x="648" y="1670"/>
                    <a:pt x="654" y="1644"/>
                  </a:cubicBezTo>
                  <a:cubicBezTo>
                    <a:pt x="654" y="950"/>
                    <a:pt x="654" y="256"/>
                    <a:pt x="654" y="256"/>
                  </a:cubicBezTo>
                  <a:lnTo>
                    <a:pt x="676" y="257"/>
                  </a:lnTo>
                  <a:lnTo>
                    <a:pt x="676" y="773"/>
                  </a:lnTo>
                  <a:lnTo>
                    <a:pt x="679" y="777"/>
                  </a:lnTo>
                  <a:lnTo>
                    <a:pt x="680" y="787"/>
                  </a:lnTo>
                  <a:lnTo>
                    <a:pt x="685" y="799"/>
                  </a:lnTo>
                  <a:lnTo>
                    <a:pt x="692" y="814"/>
                  </a:lnTo>
                  <a:lnTo>
                    <a:pt x="700" y="830"/>
                  </a:lnTo>
                  <a:lnTo>
                    <a:pt x="715" y="842"/>
                  </a:lnTo>
                  <a:lnTo>
                    <a:pt x="732" y="852"/>
                  </a:lnTo>
                  <a:lnTo>
                    <a:pt x="754" y="856"/>
                  </a:lnTo>
                  <a:lnTo>
                    <a:pt x="777" y="852"/>
                  </a:lnTo>
                  <a:lnTo>
                    <a:pt x="795" y="842"/>
                  </a:lnTo>
                  <a:lnTo>
                    <a:pt x="808" y="830"/>
                  </a:lnTo>
                  <a:lnTo>
                    <a:pt x="816" y="814"/>
                  </a:lnTo>
                  <a:lnTo>
                    <a:pt x="827" y="799"/>
                  </a:lnTo>
                  <a:lnTo>
                    <a:pt x="831" y="788"/>
                  </a:lnTo>
                  <a:lnTo>
                    <a:pt x="831" y="785"/>
                  </a:lnTo>
                  <a:lnTo>
                    <a:pt x="831" y="122"/>
                  </a:lnTo>
                  <a:lnTo>
                    <a:pt x="830" y="105"/>
                  </a:lnTo>
                  <a:lnTo>
                    <a:pt x="814" y="73"/>
                  </a:lnTo>
                  <a:lnTo>
                    <a:pt x="792" y="43"/>
                  </a:lnTo>
                  <a:lnTo>
                    <a:pt x="766" y="22"/>
                  </a:lnTo>
                  <a:lnTo>
                    <a:pt x="734" y="6"/>
                  </a:lnTo>
                  <a:lnTo>
                    <a:pt x="703" y="0"/>
                  </a:lnTo>
                  <a:lnTo>
                    <a:pt x="136" y="0"/>
                  </a:lnTo>
                  <a:lnTo>
                    <a:pt x="193" y="57"/>
                  </a:lnTo>
                  <a:lnTo>
                    <a:pt x="136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  <a:effectLst/>
            <a:scene3d>
              <a:camera prst="legacyObliqueRight"/>
              <a:lightRig rig="legacyFlat1" dir="t"/>
            </a:scene3d>
            <a:sp3d extrusionH="11100" prstMaterial="legacyMetal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1025" y="956"/>
              <a:ext cx="659" cy="588"/>
              <a:chOff x="1025" y="956"/>
              <a:chExt cx="659" cy="588"/>
            </a:xfrm>
          </p:grpSpPr>
          <p:sp>
            <p:nvSpPr>
              <p:cNvPr id="18" name="Freeform 18"/>
              <p:cNvSpPr>
                <a:spLocks/>
              </p:cNvSpPr>
              <p:nvPr/>
            </p:nvSpPr>
            <p:spPr bwMode="gray">
              <a:xfrm>
                <a:off x="1078" y="956"/>
                <a:ext cx="111" cy="112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56078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56078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  <a:scene3d>
                <a:camera prst="legacyPerspectiveRight"/>
                <a:lightRig rig="legacyFlat1" dir="t"/>
              </a:scene3d>
              <a:sp3d extrusionH="100000" prstMaterial="legacyMetal">
                <a:bevelT w="13500" h="13500" prst="angle"/>
                <a:bevelB w="13500" h="13500" prst="angle"/>
                <a:extrusionClr>
                  <a:srgbClr val="FFFFCC"/>
                </a:extrusionClr>
              </a:sp3d>
            </p:spPr>
            <p:txBody>
              <a:bodyPr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gray">
              <a:xfrm>
                <a:off x="1025" y="1088"/>
                <a:ext cx="217" cy="456"/>
              </a:xfrm>
              <a:custGeom>
                <a:avLst/>
                <a:gdLst/>
                <a:ahLst/>
                <a:cxnLst>
                  <a:cxn ang="0">
                    <a:pos x="104" y="8"/>
                  </a:cxn>
                  <a:cxn ang="0">
                    <a:pos x="44" y="49"/>
                  </a:cxn>
                  <a:cxn ang="0">
                    <a:pos x="6" y="116"/>
                  </a:cxn>
                  <a:cxn ang="0">
                    <a:pos x="0" y="787"/>
                  </a:cxn>
                  <a:cxn ang="0">
                    <a:pos x="1" y="797"/>
                  </a:cxn>
                  <a:cxn ang="0">
                    <a:pos x="13" y="824"/>
                  </a:cxn>
                  <a:cxn ang="0">
                    <a:pos x="38" y="850"/>
                  </a:cxn>
                  <a:cxn ang="0">
                    <a:pos x="81" y="861"/>
                  </a:cxn>
                  <a:cxn ang="0">
                    <a:pos x="122" y="852"/>
                  </a:cxn>
                  <a:cxn ang="0">
                    <a:pos x="145" y="825"/>
                  </a:cxn>
                  <a:cxn ang="0">
                    <a:pos x="154" y="797"/>
                  </a:cxn>
                  <a:cxn ang="0">
                    <a:pos x="157" y="777"/>
                  </a:cxn>
                  <a:cxn ang="0">
                    <a:pos x="157" y="257"/>
                  </a:cxn>
                  <a:cxn ang="0">
                    <a:pos x="180" y="1654"/>
                  </a:cxn>
                  <a:cxn ang="0">
                    <a:pos x="290" y="1738"/>
                  </a:cxn>
                  <a:cxn ang="0">
                    <a:pos x="382" y="1702"/>
                  </a:cxn>
                  <a:cxn ang="0">
                    <a:pos x="404" y="852"/>
                  </a:cxn>
                  <a:cxn ang="0">
                    <a:pos x="441" y="912"/>
                  </a:cxn>
                  <a:cxn ang="0">
                    <a:pos x="441" y="1026"/>
                  </a:cxn>
                  <a:cxn ang="0">
                    <a:pos x="441" y="1159"/>
                  </a:cxn>
                  <a:cxn ang="0">
                    <a:pos x="441" y="1295"/>
                  </a:cxn>
                  <a:cxn ang="0">
                    <a:pos x="442" y="1431"/>
                  </a:cxn>
                  <a:cxn ang="0">
                    <a:pos x="442" y="1552"/>
                  </a:cxn>
                  <a:cxn ang="0">
                    <a:pos x="442" y="1647"/>
                  </a:cxn>
                  <a:cxn ang="0">
                    <a:pos x="444" y="1658"/>
                  </a:cxn>
                  <a:cxn ang="0">
                    <a:pos x="452" y="1682"/>
                  </a:cxn>
                  <a:cxn ang="0">
                    <a:pos x="478" y="1720"/>
                  </a:cxn>
                  <a:cxn ang="0">
                    <a:pos x="546" y="1742"/>
                  </a:cxn>
                  <a:cxn ang="0">
                    <a:pos x="654" y="1644"/>
                  </a:cxn>
                  <a:cxn ang="0">
                    <a:pos x="676" y="257"/>
                  </a:cxn>
                  <a:cxn ang="0">
                    <a:pos x="679" y="777"/>
                  </a:cxn>
                  <a:cxn ang="0">
                    <a:pos x="685" y="799"/>
                  </a:cxn>
                  <a:cxn ang="0">
                    <a:pos x="700" y="830"/>
                  </a:cxn>
                  <a:cxn ang="0">
                    <a:pos x="732" y="852"/>
                  </a:cxn>
                  <a:cxn ang="0">
                    <a:pos x="777" y="852"/>
                  </a:cxn>
                  <a:cxn ang="0">
                    <a:pos x="808" y="830"/>
                  </a:cxn>
                  <a:cxn ang="0">
                    <a:pos x="827" y="799"/>
                  </a:cxn>
                  <a:cxn ang="0">
                    <a:pos x="831" y="785"/>
                  </a:cxn>
                  <a:cxn ang="0">
                    <a:pos x="830" y="105"/>
                  </a:cxn>
                  <a:cxn ang="0">
                    <a:pos x="792" y="43"/>
                  </a:cxn>
                  <a:cxn ang="0">
                    <a:pos x="734" y="6"/>
                  </a:cxn>
                  <a:cxn ang="0">
                    <a:pos x="136" y="0"/>
                  </a:cxn>
                  <a:cxn ang="0">
                    <a:pos x="136" y="0"/>
                  </a:cxn>
                </a:cxnLst>
                <a:rect l="0" t="0" r="r" b="b"/>
                <a:pathLst>
                  <a:path w="831" h="1742">
                    <a:moveTo>
                      <a:pt x="136" y="0"/>
                    </a:moveTo>
                    <a:lnTo>
                      <a:pt x="104" y="8"/>
                    </a:lnTo>
                    <a:lnTo>
                      <a:pt x="73" y="25"/>
                    </a:lnTo>
                    <a:lnTo>
                      <a:pt x="44" y="49"/>
                    </a:lnTo>
                    <a:lnTo>
                      <a:pt x="22" y="82"/>
                    </a:lnTo>
                    <a:lnTo>
                      <a:pt x="6" y="116"/>
                    </a:lnTo>
                    <a:lnTo>
                      <a:pt x="0" y="153"/>
                    </a:lnTo>
                    <a:lnTo>
                      <a:pt x="0" y="787"/>
                    </a:lnTo>
                    <a:lnTo>
                      <a:pt x="0" y="790"/>
                    </a:lnTo>
                    <a:lnTo>
                      <a:pt x="1" y="797"/>
                    </a:lnTo>
                    <a:lnTo>
                      <a:pt x="6" y="811"/>
                    </a:lnTo>
                    <a:lnTo>
                      <a:pt x="13" y="824"/>
                    </a:lnTo>
                    <a:lnTo>
                      <a:pt x="23" y="839"/>
                    </a:lnTo>
                    <a:lnTo>
                      <a:pt x="38" y="850"/>
                    </a:lnTo>
                    <a:lnTo>
                      <a:pt x="57" y="859"/>
                    </a:lnTo>
                    <a:lnTo>
                      <a:pt x="81" y="861"/>
                    </a:lnTo>
                    <a:lnTo>
                      <a:pt x="104" y="859"/>
                    </a:lnTo>
                    <a:lnTo>
                      <a:pt x="122" y="852"/>
                    </a:lnTo>
                    <a:lnTo>
                      <a:pt x="133" y="839"/>
                    </a:lnTo>
                    <a:lnTo>
                      <a:pt x="145" y="825"/>
                    </a:lnTo>
                    <a:lnTo>
                      <a:pt x="149" y="811"/>
                    </a:lnTo>
                    <a:lnTo>
                      <a:pt x="154" y="797"/>
                    </a:lnTo>
                    <a:lnTo>
                      <a:pt x="155" y="785"/>
                    </a:lnTo>
                    <a:lnTo>
                      <a:pt x="157" y="777"/>
                    </a:lnTo>
                    <a:lnTo>
                      <a:pt x="157" y="773"/>
                    </a:lnTo>
                    <a:lnTo>
                      <a:pt x="157" y="257"/>
                    </a:lnTo>
                    <a:lnTo>
                      <a:pt x="182" y="254"/>
                    </a:lnTo>
                    <a:cubicBezTo>
                      <a:pt x="182" y="254"/>
                      <a:pt x="181" y="954"/>
                      <a:pt x="180" y="1654"/>
                    </a:cubicBezTo>
                    <a:cubicBezTo>
                      <a:pt x="190" y="1694"/>
                      <a:pt x="204" y="1706"/>
                      <a:pt x="222" y="1720"/>
                    </a:cubicBezTo>
                    <a:cubicBezTo>
                      <a:pt x="240" y="1734"/>
                      <a:pt x="270" y="1736"/>
                      <a:pt x="290" y="1738"/>
                    </a:cubicBezTo>
                    <a:cubicBezTo>
                      <a:pt x="310" y="1740"/>
                      <a:pt x="327" y="1736"/>
                      <a:pt x="342" y="1730"/>
                    </a:cubicBezTo>
                    <a:cubicBezTo>
                      <a:pt x="357" y="1724"/>
                      <a:pt x="372" y="1716"/>
                      <a:pt x="382" y="1702"/>
                    </a:cubicBezTo>
                    <a:cubicBezTo>
                      <a:pt x="392" y="1688"/>
                      <a:pt x="404" y="1660"/>
                      <a:pt x="405" y="1647"/>
                    </a:cubicBezTo>
                    <a:cubicBezTo>
                      <a:pt x="404" y="1249"/>
                      <a:pt x="404" y="852"/>
                      <a:pt x="404" y="852"/>
                    </a:cubicBezTo>
                    <a:lnTo>
                      <a:pt x="436" y="852"/>
                    </a:lnTo>
                    <a:lnTo>
                      <a:pt x="441" y="912"/>
                    </a:lnTo>
                    <a:lnTo>
                      <a:pt x="441" y="967"/>
                    </a:lnTo>
                    <a:lnTo>
                      <a:pt x="441" y="1026"/>
                    </a:lnTo>
                    <a:lnTo>
                      <a:pt x="441" y="1091"/>
                    </a:lnTo>
                    <a:lnTo>
                      <a:pt x="441" y="1159"/>
                    </a:lnTo>
                    <a:lnTo>
                      <a:pt x="441" y="1226"/>
                    </a:lnTo>
                    <a:lnTo>
                      <a:pt x="441" y="1295"/>
                    </a:lnTo>
                    <a:lnTo>
                      <a:pt x="442" y="1363"/>
                    </a:lnTo>
                    <a:lnTo>
                      <a:pt x="442" y="1431"/>
                    </a:lnTo>
                    <a:lnTo>
                      <a:pt x="442" y="1493"/>
                    </a:lnTo>
                    <a:lnTo>
                      <a:pt x="442" y="1552"/>
                    </a:lnTo>
                    <a:lnTo>
                      <a:pt x="442" y="1603"/>
                    </a:lnTo>
                    <a:lnTo>
                      <a:pt x="442" y="1647"/>
                    </a:lnTo>
                    <a:lnTo>
                      <a:pt x="442" y="1649"/>
                    </a:lnTo>
                    <a:lnTo>
                      <a:pt x="444" y="1658"/>
                    </a:lnTo>
                    <a:lnTo>
                      <a:pt x="450" y="1668"/>
                    </a:lnTo>
                    <a:lnTo>
                      <a:pt x="452" y="1682"/>
                    </a:lnTo>
                    <a:lnTo>
                      <a:pt x="460" y="1698"/>
                    </a:lnTo>
                    <a:lnTo>
                      <a:pt x="478" y="1720"/>
                    </a:lnTo>
                    <a:lnTo>
                      <a:pt x="510" y="1738"/>
                    </a:lnTo>
                    <a:lnTo>
                      <a:pt x="546" y="1742"/>
                    </a:lnTo>
                    <a:cubicBezTo>
                      <a:pt x="564" y="1738"/>
                      <a:pt x="602" y="1728"/>
                      <a:pt x="620" y="1712"/>
                    </a:cubicBezTo>
                    <a:cubicBezTo>
                      <a:pt x="638" y="1696"/>
                      <a:pt x="648" y="1670"/>
                      <a:pt x="654" y="1644"/>
                    </a:cubicBezTo>
                    <a:cubicBezTo>
                      <a:pt x="654" y="950"/>
                      <a:pt x="654" y="256"/>
                      <a:pt x="654" y="256"/>
                    </a:cubicBezTo>
                    <a:lnTo>
                      <a:pt x="676" y="257"/>
                    </a:lnTo>
                    <a:lnTo>
                      <a:pt x="676" y="773"/>
                    </a:lnTo>
                    <a:lnTo>
                      <a:pt x="679" y="777"/>
                    </a:lnTo>
                    <a:lnTo>
                      <a:pt x="680" y="787"/>
                    </a:lnTo>
                    <a:lnTo>
                      <a:pt x="685" y="799"/>
                    </a:lnTo>
                    <a:lnTo>
                      <a:pt x="692" y="814"/>
                    </a:lnTo>
                    <a:lnTo>
                      <a:pt x="700" y="830"/>
                    </a:lnTo>
                    <a:lnTo>
                      <a:pt x="715" y="842"/>
                    </a:lnTo>
                    <a:lnTo>
                      <a:pt x="732" y="852"/>
                    </a:lnTo>
                    <a:lnTo>
                      <a:pt x="754" y="856"/>
                    </a:lnTo>
                    <a:lnTo>
                      <a:pt x="777" y="852"/>
                    </a:lnTo>
                    <a:lnTo>
                      <a:pt x="795" y="842"/>
                    </a:lnTo>
                    <a:lnTo>
                      <a:pt x="808" y="830"/>
                    </a:lnTo>
                    <a:lnTo>
                      <a:pt x="816" y="814"/>
                    </a:lnTo>
                    <a:lnTo>
                      <a:pt x="827" y="799"/>
                    </a:lnTo>
                    <a:lnTo>
                      <a:pt x="831" y="788"/>
                    </a:lnTo>
                    <a:lnTo>
                      <a:pt x="831" y="785"/>
                    </a:lnTo>
                    <a:lnTo>
                      <a:pt x="831" y="122"/>
                    </a:lnTo>
                    <a:lnTo>
                      <a:pt x="830" y="105"/>
                    </a:lnTo>
                    <a:lnTo>
                      <a:pt x="814" y="73"/>
                    </a:lnTo>
                    <a:lnTo>
                      <a:pt x="792" y="43"/>
                    </a:lnTo>
                    <a:lnTo>
                      <a:pt x="766" y="22"/>
                    </a:lnTo>
                    <a:lnTo>
                      <a:pt x="734" y="6"/>
                    </a:lnTo>
                    <a:lnTo>
                      <a:pt x="703" y="0"/>
                    </a:lnTo>
                    <a:lnTo>
                      <a:pt x="136" y="0"/>
                    </a:lnTo>
                    <a:lnTo>
                      <a:pt x="193" y="57"/>
                    </a:lnTo>
                    <a:lnTo>
                      <a:pt x="1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4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prstShdw prst="shdw12">
                  <a:srgbClr val="000000">
                    <a:alpha val="50000"/>
                  </a:srgbClr>
                </a:prst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 rot="-1575129">
                <a:off x="1531" y="1217"/>
                <a:ext cx="153" cy="46"/>
              </a:xfrm>
              <a:prstGeom prst="ellipse">
                <a:avLst/>
              </a:prstGeom>
              <a:solidFill>
                <a:srgbClr val="080808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457201" y="1917953"/>
            <a:ext cx="3950207" cy="4219035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endParaRPr lang="en-US" altLang="ko-KR" sz="1600" b="1" dirty="0" smtClean="0">
              <a:solidFill>
                <a:srgbClr val="1C1C1C"/>
              </a:solidFill>
              <a:latin typeface="+mn-ea"/>
              <a:ea typeface="+mn-ea"/>
            </a:endParaRPr>
          </a:p>
          <a:p>
            <a:pPr marL="92075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600" b="1" dirty="0" smtClean="0">
                <a:solidFill>
                  <a:srgbClr val="1C1C1C"/>
                </a:solidFill>
                <a:latin typeface="+mn-ea"/>
                <a:ea typeface="+mn-ea"/>
              </a:rPr>
              <a:t>국내외 분야별 무역실무경험을 보유한</a:t>
            </a:r>
            <a:endParaRPr lang="en-US" altLang="ko-KR" sz="1600" b="1" dirty="0" smtClean="0">
              <a:solidFill>
                <a:srgbClr val="1C1C1C"/>
              </a:solidFill>
              <a:latin typeface="+mn-ea"/>
              <a:ea typeface="+mn-ea"/>
            </a:endParaRPr>
          </a:p>
          <a:p>
            <a:pPr marL="266700"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  <a:ea typeface="+mn-ea"/>
              </a:rPr>
              <a:t>50</a:t>
            </a:r>
            <a:r>
              <a:rPr lang="ko-KR" altLang="en-US" sz="1600" b="1" dirty="0" smtClean="0">
                <a:latin typeface="+mn-ea"/>
                <a:ea typeface="+mn-ea"/>
              </a:rPr>
              <a:t>명의 전문인력 </a:t>
            </a:r>
            <a:r>
              <a:rPr lang="ko-KR" altLang="en-US" sz="1600" b="1" dirty="0" smtClean="0">
                <a:solidFill>
                  <a:srgbClr val="1C1C1C"/>
                </a:solidFill>
                <a:latin typeface="+mn-ea"/>
                <a:ea typeface="+mn-ea"/>
              </a:rPr>
              <a:t>보유</a:t>
            </a:r>
            <a:r>
              <a:rPr lang="en-US" altLang="ko-KR" sz="1600" b="1" dirty="0" smtClean="0">
                <a:solidFill>
                  <a:srgbClr val="1C1C1C"/>
                </a:solidFill>
                <a:latin typeface="+mn-ea"/>
                <a:ea typeface="+mn-ea"/>
              </a:rPr>
              <a:t>(’10</a:t>
            </a:r>
            <a:r>
              <a:rPr lang="ko-KR" altLang="en-US" sz="1600" b="1" dirty="0" smtClean="0">
                <a:solidFill>
                  <a:srgbClr val="1C1C1C"/>
                </a:solidFill>
                <a:latin typeface="+mn-ea"/>
                <a:ea typeface="+mn-ea"/>
              </a:rPr>
              <a:t>년</a:t>
            </a:r>
            <a:r>
              <a:rPr lang="en-US" altLang="ko-KR" sz="1600" b="1" dirty="0" smtClean="0">
                <a:solidFill>
                  <a:srgbClr val="1C1C1C"/>
                </a:solidFill>
                <a:latin typeface="+mn-ea"/>
                <a:ea typeface="+mn-ea"/>
              </a:rPr>
              <a:t>)</a:t>
            </a:r>
          </a:p>
          <a:p>
            <a:pPr marL="266700">
              <a:lnSpc>
                <a:spcPct val="150000"/>
              </a:lnSpc>
              <a:spcBef>
                <a:spcPts val="1200"/>
              </a:spcBef>
            </a:pPr>
            <a:r>
              <a:rPr lang="en-US" altLang="ko-KR" sz="1600" b="1" dirty="0" smtClean="0">
                <a:solidFill>
                  <a:srgbClr val="1C1C1C"/>
                </a:solidFill>
                <a:latin typeface="+mn-ea"/>
                <a:ea typeface="+mn-ea"/>
              </a:rPr>
              <a:t>→ </a:t>
            </a:r>
            <a:r>
              <a:rPr lang="ko-KR" altLang="en-US" sz="1600" b="1" dirty="0" smtClean="0">
                <a:solidFill>
                  <a:srgbClr val="1C1C1C"/>
                </a:solidFill>
                <a:latin typeface="+mn-ea"/>
                <a:ea typeface="+mn-ea"/>
              </a:rPr>
              <a:t>해외지역별 현지전문가</a:t>
            </a:r>
            <a:r>
              <a:rPr lang="en-US" altLang="ko-KR" sz="1600" b="1" dirty="0" smtClean="0">
                <a:solidFill>
                  <a:srgbClr val="1C1C1C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 smtClean="0">
                <a:solidFill>
                  <a:srgbClr val="1C1C1C"/>
                </a:solidFill>
                <a:latin typeface="+mn-ea"/>
                <a:ea typeface="+mn-ea"/>
              </a:rPr>
              <a:t>확보</a:t>
            </a:r>
            <a:r>
              <a:rPr lang="en-US" altLang="ko-KR" sz="1600" b="1" dirty="0" smtClean="0">
                <a:solidFill>
                  <a:srgbClr val="1C1C1C"/>
                </a:solidFill>
                <a:latin typeface="+mn-ea"/>
                <a:ea typeface="+mn-ea"/>
              </a:rPr>
              <a:t>(20</a:t>
            </a:r>
            <a:r>
              <a:rPr lang="ko-KR" altLang="en-US" sz="1600" b="1" dirty="0" smtClean="0">
                <a:solidFill>
                  <a:srgbClr val="1C1C1C"/>
                </a:solidFill>
                <a:latin typeface="+mn-ea"/>
                <a:ea typeface="+mn-ea"/>
              </a:rPr>
              <a:t>명</a:t>
            </a:r>
            <a:r>
              <a:rPr lang="en-US" altLang="ko-KR" sz="1600" b="1" dirty="0" smtClean="0">
                <a:solidFill>
                  <a:srgbClr val="1C1C1C"/>
                </a:solidFill>
                <a:latin typeface="+mn-ea"/>
                <a:ea typeface="+mn-ea"/>
              </a:rPr>
              <a:t>)</a:t>
            </a:r>
          </a:p>
          <a:p>
            <a:pPr marL="266700">
              <a:lnSpc>
                <a:spcPct val="150000"/>
              </a:lnSpc>
            </a:pPr>
            <a:endParaRPr lang="en-US" altLang="ko-KR" sz="800" b="1" dirty="0" smtClean="0">
              <a:solidFill>
                <a:srgbClr val="1C1C1C"/>
              </a:solidFill>
              <a:latin typeface="+mn-ea"/>
              <a:ea typeface="+mn-ea"/>
            </a:endParaRPr>
          </a:p>
          <a:p>
            <a:pPr marL="266700" indent="-17462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1600" b="1" dirty="0" smtClean="0">
                <a:solidFill>
                  <a:srgbClr val="1C1C1C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 smtClean="0">
                <a:solidFill>
                  <a:srgbClr val="1C1C1C"/>
                </a:solidFill>
                <a:latin typeface="+mn-ea"/>
                <a:ea typeface="+mn-ea"/>
              </a:rPr>
              <a:t>주요 자문서비스  </a:t>
            </a:r>
            <a:endParaRPr lang="en-US" altLang="ko-KR" sz="1600" b="1" dirty="0" smtClean="0">
              <a:solidFill>
                <a:srgbClr val="1C1C1C"/>
              </a:solidFill>
              <a:latin typeface="+mn-ea"/>
              <a:ea typeface="+mn-ea"/>
            </a:endParaRPr>
          </a:p>
          <a:p>
            <a:pPr marL="266700"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rgbClr val="1C1C1C"/>
                </a:solidFill>
                <a:latin typeface="+mn-ea"/>
                <a:ea typeface="+mn-ea"/>
              </a:rPr>
              <a:t> 해외시장 정보조사</a:t>
            </a:r>
            <a:r>
              <a:rPr lang="en-US" altLang="ko-KR" sz="1600" b="1" dirty="0" smtClean="0">
                <a:solidFill>
                  <a:srgbClr val="1C1C1C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 smtClean="0">
                <a:solidFill>
                  <a:srgbClr val="1C1C1C"/>
                </a:solidFill>
                <a:latin typeface="+mn-ea"/>
                <a:ea typeface="+mn-ea"/>
              </a:rPr>
              <a:t>에이전시 발굴</a:t>
            </a:r>
            <a:endParaRPr lang="en-US" altLang="ko-KR" sz="1600" b="1" dirty="0" smtClean="0">
              <a:solidFill>
                <a:srgbClr val="1C1C1C"/>
              </a:solidFill>
              <a:latin typeface="+mn-ea"/>
              <a:ea typeface="+mn-ea"/>
            </a:endParaRPr>
          </a:p>
          <a:p>
            <a:pPr marL="266700"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rgbClr val="1C1C1C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 smtClean="0">
                <a:solidFill>
                  <a:srgbClr val="1C1C1C"/>
                </a:solidFill>
                <a:latin typeface="+mn-ea"/>
                <a:ea typeface="+mn-ea"/>
              </a:rPr>
              <a:t>현지 관련정책</a:t>
            </a:r>
            <a:r>
              <a:rPr lang="en-US" altLang="ko-KR" sz="1600" b="1" dirty="0" smtClean="0">
                <a:solidFill>
                  <a:srgbClr val="1C1C1C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 smtClean="0">
                <a:solidFill>
                  <a:srgbClr val="1C1C1C"/>
                </a:solidFill>
                <a:latin typeface="+mn-ea"/>
                <a:ea typeface="+mn-ea"/>
              </a:rPr>
              <a:t>제도</a:t>
            </a:r>
            <a:r>
              <a:rPr lang="en-US" altLang="ko-KR" sz="1600" b="1" dirty="0" smtClean="0">
                <a:solidFill>
                  <a:srgbClr val="1C1C1C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 smtClean="0">
                <a:solidFill>
                  <a:srgbClr val="1C1C1C"/>
                </a:solidFill>
                <a:latin typeface="+mn-ea"/>
                <a:ea typeface="+mn-ea"/>
              </a:rPr>
              <a:t>상거래</a:t>
            </a:r>
            <a:r>
              <a:rPr lang="en-US" altLang="ko-KR" sz="1600" b="1" dirty="0" smtClean="0">
                <a:solidFill>
                  <a:srgbClr val="1C1C1C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 smtClean="0">
                <a:solidFill>
                  <a:srgbClr val="1C1C1C"/>
                </a:solidFill>
                <a:latin typeface="+mn-ea"/>
                <a:ea typeface="+mn-ea"/>
              </a:rPr>
              <a:t>관행 등</a:t>
            </a:r>
            <a:endParaRPr lang="en-US" altLang="ko-KR" sz="1600" b="1" dirty="0" smtClean="0">
              <a:solidFill>
                <a:srgbClr val="1C1C1C"/>
              </a:solidFill>
              <a:latin typeface="+mn-ea"/>
              <a:ea typeface="+mn-ea"/>
            </a:endParaRPr>
          </a:p>
          <a:p>
            <a:pPr marL="266700"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rgbClr val="1C1C1C"/>
                </a:solidFill>
                <a:latin typeface="+mn-ea"/>
                <a:ea typeface="+mn-ea"/>
              </a:rPr>
              <a:t> </a:t>
            </a:r>
            <a:r>
              <a:rPr lang="en-US" altLang="ko-KR" sz="1600" b="1" dirty="0" smtClean="0">
                <a:solidFill>
                  <a:srgbClr val="1C1C1C"/>
                </a:solidFill>
                <a:latin typeface="+mn-ea"/>
                <a:ea typeface="+mn-ea"/>
              </a:rPr>
              <a:t>FTA </a:t>
            </a:r>
            <a:r>
              <a:rPr lang="ko-KR" altLang="en-US" sz="1600" b="1" dirty="0" smtClean="0">
                <a:solidFill>
                  <a:srgbClr val="1C1C1C"/>
                </a:solidFill>
                <a:latin typeface="+mn-ea"/>
                <a:ea typeface="+mn-ea"/>
              </a:rPr>
              <a:t>활용</a:t>
            </a:r>
            <a:r>
              <a:rPr lang="en-US" altLang="ko-KR" sz="1600" b="1" dirty="0" smtClean="0">
                <a:solidFill>
                  <a:srgbClr val="1C1C1C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 smtClean="0">
                <a:solidFill>
                  <a:srgbClr val="1C1C1C"/>
                </a:solidFill>
                <a:latin typeface="+mn-ea"/>
                <a:ea typeface="+mn-ea"/>
              </a:rPr>
              <a:t>클레임 해결방안</a:t>
            </a:r>
            <a:endParaRPr lang="en-US" altLang="ko-KR" sz="1600" b="1" dirty="0" smtClean="0">
              <a:solidFill>
                <a:srgbClr val="1C1C1C"/>
              </a:solidFill>
              <a:latin typeface="+mn-ea"/>
              <a:ea typeface="+mn-ea"/>
            </a:endParaRPr>
          </a:p>
          <a:p>
            <a:pPr marL="266700"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solidFill>
                  <a:srgbClr val="1C1C1C"/>
                </a:solidFill>
                <a:latin typeface="+mn-ea"/>
                <a:ea typeface="+mn-ea"/>
              </a:rPr>
              <a:t> 현지금융 조달</a:t>
            </a:r>
            <a:r>
              <a:rPr lang="en-US" altLang="ko-KR" sz="1600" b="1" dirty="0" smtClean="0">
                <a:solidFill>
                  <a:srgbClr val="1C1C1C"/>
                </a:solidFill>
                <a:latin typeface="+mn-ea"/>
                <a:ea typeface="+mn-ea"/>
              </a:rPr>
              <a:t>, PF </a:t>
            </a:r>
            <a:r>
              <a:rPr lang="ko-KR" altLang="en-US" sz="1600" b="1" dirty="0" smtClean="0">
                <a:solidFill>
                  <a:srgbClr val="1C1C1C"/>
                </a:solidFill>
                <a:latin typeface="+mn-ea"/>
                <a:ea typeface="+mn-ea"/>
              </a:rPr>
              <a:t>등</a:t>
            </a:r>
            <a:endParaRPr lang="en-US" altLang="ko-KR" sz="1600" b="1" dirty="0" smtClean="0">
              <a:solidFill>
                <a:schemeClr val="accent1">
                  <a:lumMod val="75000"/>
                </a:schemeClr>
              </a:solidFill>
              <a:latin typeface="+mn-ea"/>
              <a:ea typeface="+mn-ea"/>
            </a:endParaRPr>
          </a:p>
          <a:p>
            <a:endParaRPr lang="en-US" altLang="ko-KR" sz="1600" b="1" dirty="0" smtClean="0">
              <a:solidFill>
                <a:schemeClr val="accent1">
                  <a:lumMod val="75000"/>
                </a:schemeClr>
              </a:solidFill>
              <a:latin typeface="+mn-ea"/>
              <a:ea typeface="+mn-ea"/>
            </a:endParaRPr>
          </a:p>
          <a:p>
            <a:endParaRPr lang="ko-KR" altLang="en-US" sz="1600" b="1" dirty="0" err="1" smtClean="0">
              <a:solidFill>
                <a:schemeClr val="accent1">
                  <a:lumMod val="7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26" name="Group 209"/>
          <p:cNvGrpSpPr>
            <a:grpSpLocks/>
          </p:cNvGrpSpPr>
          <p:nvPr/>
        </p:nvGrpSpPr>
        <p:grpSpPr bwMode="auto">
          <a:xfrm>
            <a:off x="946023" y="1729042"/>
            <a:ext cx="3035300" cy="360362"/>
            <a:chOff x="389" y="2485"/>
            <a:chExt cx="816" cy="169"/>
          </a:xfrm>
        </p:grpSpPr>
        <p:sp>
          <p:nvSpPr>
            <p:cNvPr id="27" name="AutoShape 104"/>
            <p:cNvSpPr>
              <a:spLocks noChangeArrowheads="1"/>
            </p:cNvSpPr>
            <p:nvPr/>
          </p:nvSpPr>
          <p:spPr bwMode="auto">
            <a:xfrm>
              <a:off x="389" y="2485"/>
              <a:ext cx="816" cy="16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BA7D3"/>
                </a:gs>
                <a:gs pos="100000">
                  <a:srgbClr val="D7E4F2"/>
                </a:gs>
              </a:gsLst>
              <a:lin ang="5400000" scaled="1"/>
            </a:gradFill>
            <a:ln w="9525">
              <a:solidFill>
                <a:srgbClr val="488CCA"/>
              </a:solidFill>
              <a:round/>
              <a:headEnd/>
              <a:tailEnd/>
            </a:ln>
            <a:effectLst>
              <a:outerShdw dist="12700" dir="5400000" algn="ctr" rotWithShape="0">
                <a:srgbClr val="006699"/>
              </a:outerShdw>
            </a:effectLst>
          </p:spPr>
          <p:txBody>
            <a:bodyPr wrap="none" lIns="91434" tIns="45718" rIns="91434" bIns="4571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>
                <a:latin typeface="-윤고딕140" pitchFamily="18" charset="-127"/>
                <a:ea typeface="-윤고딕140" pitchFamily="18" charset="-127"/>
              </a:endParaRPr>
            </a:p>
          </p:txBody>
        </p:sp>
        <p:sp>
          <p:nvSpPr>
            <p:cNvPr id="28" name="AutoShape 105"/>
            <p:cNvSpPr>
              <a:spLocks noChangeArrowheads="1"/>
            </p:cNvSpPr>
            <p:nvPr/>
          </p:nvSpPr>
          <p:spPr bwMode="auto">
            <a:xfrm>
              <a:off x="428" y="2493"/>
              <a:ext cx="736" cy="77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AAC7E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1434" tIns="45718" rIns="91434" bIns="45718" anchor="ctr"/>
            <a:lstStyle/>
            <a:p>
              <a:pPr algn="ctr"/>
              <a:endParaRPr kumimoji="0" lang="ko-KR" altLang="en-US" sz="1200">
                <a:latin typeface="-윤고딕140" pitchFamily="18" charset="-127"/>
                <a:ea typeface="-윤고딕140" pitchFamily="18" charset="-127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88898" y="1736979"/>
            <a:ext cx="2676525" cy="313350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latin typeface="+mj-ea"/>
                <a:ea typeface="+mj-ea"/>
              </a:rPr>
              <a:t>무역전문가 그룹</a:t>
            </a:r>
          </a:p>
        </p:txBody>
      </p:sp>
      <p:grpSp>
        <p:nvGrpSpPr>
          <p:cNvPr id="30" name="Group 15"/>
          <p:cNvGrpSpPr>
            <a:grpSpLocks/>
          </p:cNvGrpSpPr>
          <p:nvPr/>
        </p:nvGrpSpPr>
        <p:grpSpPr bwMode="auto">
          <a:xfrm>
            <a:off x="3394154" y="5408734"/>
            <a:ext cx="1027158" cy="779468"/>
            <a:chOff x="1025" y="956"/>
            <a:chExt cx="659" cy="588"/>
          </a:xfrm>
        </p:grpSpPr>
        <p:sp>
          <p:nvSpPr>
            <p:cNvPr id="31" name="Freeform 16"/>
            <p:cNvSpPr>
              <a:spLocks/>
            </p:cNvSpPr>
            <p:nvPr/>
          </p:nvSpPr>
          <p:spPr bwMode="gray">
            <a:xfrm>
              <a:off x="1025" y="1088"/>
              <a:ext cx="217" cy="456"/>
            </a:xfrm>
            <a:custGeom>
              <a:avLst/>
              <a:gdLst/>
              <a:ahLst/>
              <a:cxnLst>
                <a:cxn ang="0">
                  <a:pos x="104" y="8"/>
                </a:cxn>
                <a:cxn ang="0">
                  <a:pos x="44" y="49"/>
                </a:cxn>
                <a:cxn ang="0">
                  <a:pos x="6" y="116"/>
                </a:cxn>
                <a:cxn ang="0">
                  <a:pos x="0" y="787"/>
                </a:cxn>
                <a:cxn ang="0">
                  <a:pos x="1" y="797"/>
                </a:cxn>
                <a:cxn ang="0">
                  <a:pos x="13" y="824"/>
                </a:cxn>
                <a:cxn ang="0">
                  <a:pos x="38" y="850"/>
                </a:cxn>
                <a:cxn ang="0">
                  <a:pos x="81" y="861"/>
                </a:cxn>
                <a:cxn ang="0">
                  <a:pos x="122" y="852"/>
                </a:cxn>
                <a:cxn ang="0">
                  <a:pos x="145" y="825"/>
                </a:cxn>
                <a:cxn ang="0">
                  <a:pos x="154" y="797"/>
                </a:cxn>
                <a:cxn ang="0">
                  <a:pos x="157" y="777"/>
                </a:cxn>
                <a:cxn ang="0">
                  <a:pos x="157" y="257"/>
                </a:cxn>
                <a:cxn ang="0">
                  <a:pos x="180" y="1654"/>
                </a:cxn>
                <a:cxn ang="0">
                  <a:pos x="290" y="1738"/>
                </a:cxn>
                <a:cxn ang="0">
                  <a:pos x="382" y="1702"/>
                </a:cxn>
                <a:cxn ang="0">
                  <a:pos x="404" y="852"/>
                </a:cxn>
                <a:cxn ang="0">
                  <a:pos x="441" y="912"/>
                </a:cxn>
                <a:cxn ang="0">
                  <a:pos x="441" y="1026"/>
                </a:cxn>
                <a:cxn ang="0">
                  <a:pos x="441" y="1159"/>
                </a:cxn>
                <a:cxn ang="0">
                  <a:pos x="441" y="1295"/>
                </a:cxn>
                <a:cxn ang="0">
                  <a:pos x="442" y="1431"/>
                </a:cxn>
                <a:cxn ang="0">
                  <a:pos x="442" y="1552"/>
                </a:cxn>
                <a:cxn ang="0">
                  <a:pos x="442" y="1647"/>
                </a:cxn>
                <a:cxn ang="0">
                  <a:pos x="444" y="1658"/>
                </a:cxn>
                <a:cxn ang="0">
                  <a:pos x="452" y="1682"/>
                </a:cxn>
                <a:cxn ang="0">
                  <a:pos x="478" y="1720"/>
                </a:cxn>
                <a:cxn ang="0">
                  <a:pos x="546" y="1742"/>
                </a:cxn>
                <a:cxn ang="0">
                  <a:pos x="654" y="1644"/>
                </a:cxn>
                <a:cxn ang="0">
                  <a:pos x="676" y="257"/>
                </a:cxn>
                <a:cxn ang="0">
                  <a:pos x="679" y="777"/>
                </a:cxn>
                <a:cxn ang="0">
                  <a:pos x="685" y="799"/>
                </a:cxn>
                <a:cxn ang="0">
                  <a:pos x="700" y="830"/>
                </a:cxn>
                <a:cxn ang="0">
                  <a:pos x="732" y="852"/>
                </a:cxn>
                <a:cxn ang="0">
                  <a:pos x="777" y="852"/>
                </a:cxn>
                <a:cxn ang="0">
                  <a:pos x="808" y="830"/>
                </a:cxn>
                <a:cxn ang="0">
                  <a:pos x="827" y="799"/>
                </a:cxn>
                <a:cxn ang="0">
                  <a:pos x="831" y="785"/>
                </a:cxn>
                <a:cxn ang="0">
                  <a:pos x="830" y="105"/>
                </a:cxn>
                <a:cxn ang="0">
                  <a:pos x="792" y="43"/>
                </a:cxn>
                <a:cxn ang="0">
                  <a:pos x="734" y="6"/>
                </a:cxn>
                <a:cxn ang="0">
                  <a:pos x="136" y="0"/>
                </a:cxn>
                <a:cxn ang="0">
                  <a:pos x="136" y="0"/>
                </a:cxn>
              </a:cxnLst>
              <a:rect l="0" t="0" r="r" b="b"/>
              <a:pathLst>
                <a:path w="831" h="1742">
                  <a:moveTo>
                    <a:pt x="136" y="0"/>
                  </a:moveTo>
                  <a:lnTo>
                    <a:pt x="104" y="8"/>
                  </a:lnTo>
                  <a:lnTo>
                    <a:pt x="73" y="25"/>
                  </a:lnTo>
                  <a:lnTo>
                    <a:pt x="44" y="49"/>
                  </a:lnTo>
                  <a:lnTo>
                    <a:pt x="22" y="82"/>
                  </a:lnTo>
                  <a:lnTo>
                    <a:pt x="6" y="116"/>
                  </a:lnTo>
                  <a:lnTo>
                    <a:pt x="0" y="153"/>
                  </a:lnTo>
                  <a:lnTo>
                    <a:pt x="0" y="787"/>
                  </a:lnTo>
                  <a:lnTo>
                    <a:pt x="0" y="790"/>
                  </a:lnTo>
                  <a:lnTo>
                    <a:pt x="1" y="797"/>
                  </a:lnTo>
                  <a:lnTo>
                    <a:pt x="6" y="811"/>
                  </a:lnTo>
                  <a:lnTo>
                    <a:pt x="13" y="824"/>
                  </a:lnTo>
                  <a:lnTo>
                    <a:pt x="23" y="839"/>
                  </a:lnTo>
                  <a:lnTo>
                    <a:pt x="38" y="850"/>
                  </a:lnTo>
                  <a:lnTo>
                    <a:pt x="57" y="859"/>
                  </a:lnTo>
                  <a:lnTo>
                    <a:pt x="81" y="861"/>
                  </a:lnTo>
                  <a:lnTo>
                    <a:pt x="104" y="859"/>
                  </a:lnTo>
                  <a:lnTo>
                    <a:pt x="122" y="852"/>
                  </a:lnTo>
                  <a:lnTo>
                    <a:pt x="133" y="839"/>
                  </a:lnTo>
                  <a:lnTo>
                    <a:pt x="145" y="825"/>
                  </a:lnTo>
                  <a:lnTo>
                    <a:pt x="149" y="811"/>
                  </a:lnTo>
                  <a:lnTo>
                    <a:pt x="154" y="797"/>
                  </a:lnTo>
                  <a:lnTo>
                    <a:pt x="155" y="785"/>
                  </a:lnTo>
                  <a:lnTo>
                    <a:pt x="157" y="777"/>
                  </a:lnTo>
                  <a:lnTo>
                    <a:pt x="157" y="773"/>
                  </a:lnTo>
                  <a:lnTo>
                    <a:pt x="157" y="257"/>
                  </a:lnTo>
                  <a:lnTo>
                    <a:pt x="182" y="254"/>
                  </a:lnTo>
                  <a:cubicBezTo>
                    <a:pt x="182" y="254"/>
                    <a:pt x="181" y="954"/>
                    <a:pt x="180" y="1654"/>
                  </a:cubicBezTo>
                  <a:cubicBezTo>
                    <a:pt x="190" y="1694"/>
                    <a:pt x="204" y="1706"/>
                    <a:pt x="222" y="1720"/>
                  </a:cubicBezTo>
                  <a:cubicBezTo>
                    <a:pt x="240" y="1734"/>
                    <a:pt x="270" y="1736"/>
                    <a:pt x="290" y="1738"/>
                  </a:cubicBezTo>
                  <a:cubicBezTo>
                    <a:pt x="310" y="1740"/>
                    <a:pt x="327" y="1736"/>
                    <a:pt x="342" y="1730"/>
                  </a:cubicBezTo>
                  <a:cubicBezTo>
                    <a:pt x="357" y="1724"/>
                    <a:pt x="372" y="1716"/>
                    <a:pt x="382" y="1702"/>
                  </a:cubicBezTo>
                  <a:cubicBezTo>
                    <a:pt x="392" y="1688"/>
                    <a:pt x="404" y="1660"/>
                    <a:pt x="405" y="1647"/>
                  </a:cubicBezTo>
                  <a:cubicBezTo>
                    <a:pt x="404" y="1249"/>
                    <a:pt x="404" y="852"/>
                    <a:pt x="404" y="852"/>
                  </a:cubicBezTo>
                  <a:lnTo>
                    <a:pt x="436" y="852"/>
                  </a:lnTo>
                  <a:lnTo>
                    <a:pt x="441" y="912"/>
                  </a:lnTo>
                  <a:lnTo>
                    <a:pt x="441" y="967"/>
                  </a:lnTo>
                  <a:lnTo>
                    <a:pt x="441" y="1026"/>
                  </a:lnTo>
                  <a:lnTo>
                    <a:pt x="441" y="1091"/>
                  </a:lnTo>
                  <a:lnTo>
                    <a:pt x="441" y="1159"/>
                  </a:lnTo>
                  <a:lnTo>
                    <a:pt x="441" y="1226"/>
                  </a:lnTo>
                  <a:lnTo>
                    <a:pt x="441" y="1295"/>
                  </a:lnTo>
                  <a:lnTo>
                    <a:pt x="442" y="1363"/>
                  </a:lnTo>
                  <a:lnTo>
                    <a:pt x="442" y="1431"/>
                  </a:lnTo>
                  <a:lnTo>
                    <a:pt x="442" y="1493"/>
                  </a:lnTo>
                  <a:lnTo>
                    <a:pt x="442" y="1552"/>
                  </a:lnTo>
                  <a:lnTo>
                    <a:pt x="442" y="1603"/>
                  </a:lnTo>
                  <a:lnTo>
                    <a:pt x="442" y="1647"/>
                  </a:lnTo>
                  <a:lnTo>
                    <a:pt x="442" y="1649"/>
                  </a:lnTo>
                  <a:lnTo>
                    <a:pt x="444" y="1658"/>
                  </a:lnTo>
                  <a:lnTo>
                    <a:pt x="450" y="1668"/>
                  </a:lnTo>
                  <a:lnTo>
                    <a:pt x="452" y="1682"/>
                  </a:lnTo>
                  <a:lnTo>
                    <a:pt x="460" y="1698"/>
                  </a:lnTo>
                  <a:lnTo>
                    <a:pt x="478" y="1720"/>
                  </a:lnTo>
                  <a:lnTo>
                    <a:pt x="510" y="1738"/>
                  </a:lnTo>
                  <a:lnTo>
                    <a:pt x="546" y="1742"/>
                  </a:lnTo>
                  <a:cubicBezTo>
                    <a:pt x="564" y="1738"/>
                    <a:pt x="602" y="1728"/>
                    <a:pt x="620" y="1712"/>
                  </a:cubicBezTo>
                  <a:cubicBezTo>
                    <a:pt x="638" y="1696"/>
                    <a:pt x="648" y="1670"/>
                    <a:pt x="654" y="1644"/>
                  </a:cubicBezTo>
                  <a:cubicBezTo>
                    <a:pt x="654" y="950"/>
                    <a:pt x="654" y="256"/>
                    <a:pt x="654" y="256"/>
                  </a:cubicBezTo>
                  <a:lnTo>
                    <a:pt x="676" y="257"/>
                  </a:lnTo>
                  <a:lnTo>
                    <a:pt x="676" y="773"/>
                  </a:lnTo>
                  <a:lnTo>
                    <a:pt x="679" y="777"/>
                  </a:lnTo>
                  <a:lnTo>
                    <a:pt x="680" y="787"/>
                  </a:lnTo>
                  <a:lnTo>
                    <a:pt x="685" y="799"/>
                  </a:lnTo>
                  <a:lnTo>
                    <a:pt x="692" y="814"/>
                  </a:lnTo>
                  <a:lnTo>
                    <a:pt x="700" y="830"/>
                  </a:lnTo>
                  <a:lnTo>
                    <a:pt x="715" y="842"/>
                  </a:lnTo>
                  <a:lnTo>
                    <a:pt x="732" y="852"/>
                  </a:lnTo>
                  <a:lnTo>
                    <a:pt x="754" y="856"/>
                  </a:lnTo>
                  <a:lnTo>
                    <a:pt x="777" y="852"/>
                  </a:lnTo>
                  <a:lnTo>
                    <a:pt x="795" y="842"/>
                  </a:lnTo>
                  <a:lnTo>
                    <a:pt x="808" y="830"/>
                  </a:lnTo>
                  <a:lnTo>
                    <a:pt x="816" y="814"/>
                  </a:lnTo>
                  <a:lnTo>
                    <a:pt x="827" y="799"/>
                  </a:lnTo>
                  <a:lnTo>
                    <a:pt x="831" y="788"/>
                  </a:lnTo>
                  <a:lnTo>
                    <a:pt x="831" y="785"/>
                  </a:lnTo>
                  <a:lnTo>
                    <a:pt x="831" y="122"/>
                  </a:lnTo>
                  <a:lnTo>
                    <a:pt x="830" y="105"/>
                  </a:lnTo>
                  <a:lnTo>
                    <a:pt x="814" y="73"/>
                  </a:lnTo>
                  <a:lnTo>
                    <a:pt x="792" y="43"/>
                  </a:lnTo>
                  <a:lnTo>
                    <a:pt x="766" y="22"/>
                  </a:lnTo>
                  <a:lnTo>
                    <a:pt x="734" y="6"/>
                  </a:lnTo>
                  <a:lnTo>
                    <a:pt x="703" y="0"/>
                  </a:lnTo>
                  <a:lnTo>
                    <a:pt x="136" y="0"/>
                  </a:lnTo>
                  <a:lnTo>
                    <a:pt x="193" y="57"/>
                  </a:lnTo>
                  <a:lnTo>
                    <a:pt x="136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  <a:effectLst/>
            <a:scene3d>
              <a:camera prst="legacyObliqueRight"/>
              <a:lightRig rig="legacyFlat1" dir="t"/>
            </a:scene3d>
            <a:sp3d extrusionH="11100" prstMaterial="legacyMetal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grpSp>
          <p:nvGrpSpPr>
            <p:cNvPr id="32" name="Group 17"/>
            <p:cNvGrpSpPr>
              <a:grpSpLocks/>
            </p:cNvGrpSpPr>
            <p:nvPr/>
          </p:nvGrpSpPr>
          <p:grpSpPr bwMode="auto">
            <a:xfrm>
              <a:off x="1025" y="956"/>
              <a:ext cx="659" cy="588"/>
              <a:chOff x="1025" y="956"/>
              <a:chExt cx="659" cy="588"/>
            </a:xfrm>
          </p:grpSpPr>
          <p:sp>
            <p:nvSpPr>
              <p:cNvPr id="33" name="Freeform 18"/>
              <p:cNvSpPr>
                <a:spLocks/>
              </p:cNvSpPr>
              <p:nvPr/>
            </p:nvSpPr>
            <p:spPr bwMode="gray">
              <a:xfrm>
                <a:off x="1078" y="956"/>
                <a:ext cx="111" cy="112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56078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56078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  <a:scene3d>
                <a:camera prst="legacyPerspectiveRight"/>
                <a:lightRig rig="legacyFlat1" dir="t"/>
              </a:scene3d>
              <a:sp3d extrusionH="100000" prstMaterial="legacyMetal">
                <a:bevelT w="13500" h="13500" prst="angle"/>
                <a:bevelB w="13500" h="13500" prst="angle"/>
                <a:extrusionClr>
                  <a:srgbClr val="FFFFCC"/>
                </a:extrusionClr>
              </a:sp3d>
            </p:spPr>
            <p:txBody>
              <a:bodyPr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19"/>
              <p:cNvSpPr>
                <a:spLocks/>
              </p:cNvSpPr>
              <p:nvPr/>
            </p:nvSpPr>
            <p:spPr bwMode="gray">
              <a:xfrm>
                <a:off x="1025" y="1088"/>
                <a:ext cx="217" cy="456"/>
              </a:xfrm>
              <a:custGeom>
                <a:avLst/>
                <a:gdLst/>
                <a:ahLst/>
                <a:cxnLst>
                  <a:cxn ang="0">
                    <a:pos x="104" y="8"/>
                  </a:cxn>
                  <a:cxn ang="0">
                    <a:pos x="44" y="49"/>
                  </a:cxn>
                  <a:cxn ang="0">
                    <a:pos x="6" y="116"/>
                  </a:cxn>
                  <a:cxn ang="0">
                    <a:pos x="0" y="787"/>
                  </a:cxn>
                  <a:cxn ang="0">
                    <a:pos x="1" y="797"/>
                  </a:cxn>
                  <a:cxn ang="0">
                    <a:pos x="13" y="824"/>
                  </a:cxn>
                  <a:cxn ang="0">
                    <a:pos x="38" y="850"/>
                  </a:cxn>
                  <a:cxn ang="0">
                    <a:pos x="81" y="861"/>
                  </a:cxn>
                  <a:cxn ang="0">
                    <a:pos x="122" y="852"/>
                  </a:cxn>
                  <a:cxn ang="0">
                    <a:pos x="145" y="825"/>
                  </a:cxn>
                  <a:cxn ang="0">
                    <a:pos x="154" y="797"/>
                  </a:cxn>
                  <a:cxn ang="0">
                    <a:pos x="157" y="777"/>
                  </a:cxn>
                  <a:cxn ang="0">
                    <a:pos x="157" y="257"/>
                  </a:cxn>
                  <a:cxn ang="0">
                    <a:pos x="180" y="1654"/>
                  </a:cxn>
                  <a:cxn ang="0">
                    <a:pos x="290" y="1738"/>
                  </a:cxn>
                  <a:cxn ang="0">
                    <a:pos x="382" y="1702"/>
                  </a:cxn>
                  <a:cxn ang="0">
                    <a:pos x="404" y="852"/>
                  </a:cxn>
                  <a:cxn ang="0">
                    <a:pos x="441" y="912"/>
                  </a:cxn>
                  <a:cxn ang="0">
                    <a:pos x="441" y="1026"/>
                  </a:cxn>
                  <a:cxn ang="0">
                    <a:pos x="441" y="1159"/>
                  </a:cxn>
                  <a:cxn ang="0">
                    <a:pos x="441" y="1295"/>
                  </a:cxn>
                  <a:cxn ang="0">
                    <a:pos x="442" y="1431"/>
                  </a:cxn>
                  <a:cxn ang="0">
                    <a:pos x="442" y="1552"/>
                  </a:cxn>
                  <a:cxn ang="0">
                    <a:pos x="442" y="1647"/>
                  </a:cxn>
                  <a:cxn ang="0">
                    <a:pos x="444" y="1658"/>
                  </a:cxn>
                  <a:cxn ang="0">
                    <a:pos x="452" y="1682"/>
                  </a:cxn>
                  <a:cxn ang="0">
                    <a:pos x="478" y="1720"/>
                  </a:cxn>
                  <a:cxn ang="0">
                    <a:pos x="546" y="1742"/>
                  </a:cxn>
                  <a:cxn ang="0">
                    <a:pos x="654" y="1644"/>
                  </a:cxn>
                  <a:cxn ang="0">
                    <a:pos x="676" y="257"/>
                  </a:cxn>
                  <a:cxn ang="0">
                    <a:pos x="679" y="777"/>
                  </a:cxn>
                  <a:cxn ang="0">
                    <a:pos x="685" y="799"/>
                  </a:cxn>
                  <a:cxn ang="0">
                    <a:pos x="700" y="830"/>
                  </a:cxn>
                  <a:cxn ang="0">
                    <a:pos x="732" y="852"/>
                  </a:cxn>
                  <a:cxn ang="0">
                    <a:pos x="777" y="852"/>
                  </a:cxn>
                  <a:cxn ang="0">
                    <a:pos x="808" y="830"/>
                  </a:cxn>
                  <a:cxn ang="0">
                    <a:pos x="827" y="799"/>
                  </a:cxn>
                  <a:cxn ang="0">
                    <a:pos x="831" y="785"/>
                  </a:cxn>
                  <a:cxn ang="0">
                    <a:pos x="830" y="105"/>
                  </a:cxn>
                  <a:cxn ang="0">
                    <a:pos x="792" y="43"/>
                  </a:cxn>
                  <a:cxn ang="0">
                    <a:pos x="734" y="6"/>
                  </a:cxn>
                  <a:cxn ang="0">
                    <a:pos x="136" y="0"/>
                  </a:cxn>
                  <a:cxn ang="0">
                    <a:pos x="136" y="0"/>
                  </a:cxn>
                </a:cxnLst>
                <a:rect l="0" t="0" r="r" b="b"/>
                <a:pathLst>
                  <a:path w="831" h="1742">
                    <a:moveTo>
                      <a:pt x="136" y="0"/>
                    </a:moveTo>
                    <a:lnTo>
                      <a:pt x="104" y="8"/>
                    </a:lnTo>
                    <a:lnTo>
                      <a:pt x="73" y="25"/>
                    </a:lnTo>
                    <a:lnTo>
                      <a:pt x="44" y="49"/>
                    </a:lnTo>
                    <a:lnTo>
                      <a:pt x="22" y="82"/>
                    </a:lnTo>
                    <a:lnTo>
                      <a:pt x="6" y="116"/>
                    </a:lnTo>
                    <a:lnTo>
                      <a:pt x="0" y="153"/>
                    </a:lnTo>
                    <a:lnTo>
                      <a:pt x="0" y="787"/>
                    </a:lnTo>
                    <a:lnTo>
                      <a:pt x="0" y="790"/>
                    </a:lnTo>
                    <a:lnTo>
                      <a:pt x="1" y="797"/>
                    </a:lnTo>
                    <a:lnTo>
                      <a:pt x="6" y="811"/>
                    </a:lnTo>
                    <a:lnTo>
                      <a:pt x="13" y="824"/>
                    </a:lnTo>
                    <a:lnTo>
                      <a:pt x="23" y="839"/>
                    </a:lnTo>
                    <a:lnTo>
                      <a:pt x="38" y="850"/>
                    </a:lnTo>
                    <a:lnTo>
                      <a:pt x="57" y="859"/>
                    </a:lnTo>
                    <a:lnTo>
                      <a:pt x="81" y="861"/>
                    </a:lnTo>
                    <a:lnTo>
                      <a:pt x="104" y="859"/>
                    </a:lnTo>
                    <a:lnTo>
                      <a:pt x="122" y="852"/>
                    </a:lnTo>
                    <a:lnTo>
                      <a:pt x="133" y="839"/>
                    </a:lnTo>
                    <a:lnTo>
                      <a:pt x="145" y="825"/>
                    </a:lnTo>
                    <a:lnTo>
                      <a:pt x="149" y="811"/>
                    </a:lnTo>
                    <a:lnTo>
                      <a:pt x="154" y="797"/>
                    </a:lnTo>
                    <a:lnTo>
                      <a:pt x="155" y="785"/>
                    </a:lnTo>
                    <a:lnTo>
                      <a:pt x="157" y="777"/>
                    </a:lnTo>
                    <a:lnTo>
                      <a:pt x="157" y="773"/>
                    </a:lnTo>
                    <a:lnTo>
                      <a:pt x="157" y="257"/>
                    </a:lnTo>
                    <a:lnTo>
                      <a:pt x="182" y="254"/>
                    </a:lnTo>
                    <a:cubicBezTo>
                      <a:pt x="182" y="254"/>
                      <a:pt x="181" y="954"/>
                      <a:pt x="180" y="1654"/>
                    </a:cubicBezTo>
                    <a:cubicBezTo>
                      <a:pt x="190" y="1694"/>
                      <a:pt x="204" y="1706"/>
                      <a:pt x="222" y="1720"/>
                    </a:cubicBezTo>
                    <a:cubicBezTo>
                      <a:pt x="240" y="1734"/>
                      <a:pt x="270" y="1736"/>
                      <a:pt x="290" y="1738"/>
                    </a:cubicBezTo>
                    <a:cubicBezTo>
                      <a:pt x="310" y="1740"/>
                      <a:pt x="327" y="1736"/>
                      <a:pt x="342" y="1730"/>
                    </a:cubicBezTo>
                    <a:cubicBezTo>
                      <a:pt x="357" y="1724"/>
                      <a:pt x="372" y="1716"/>
                      <a:pt x="382" y="1702"/>
                    </a:cubicBezTo>
                    <a:cubicBezTo>
                      <a:pt x="392" y="1688"/>
                      <a:pt x="404" y="1660"/>
                      <a:pt x="405" y="1647"/>
                    </a:cubicBezTo>
                    <a:cubicBezTo>
                      <a:pt x="404" y="1249"/>
                      <a:pt x="404" y="852"/>
                      <a:pt x="404" y="852"/>
                    </a:cubicBezTo>
                    <a:lnTo>
                      <a:pt x="436" y="852"/>
                    </a:lnTo>
                    <a:lnTo>
                      <a:pt x="441" y="912"/>
                    </a:lnTo>
                    <a:lnTo>
                      <a:pt x="441" y="967"/>
                    </a:lnTo>
                    <a:lnTo>
                      <a:pt x="441" y="1026"/>
                    </a:lnTo>
                    <a:lnTo>
                      <a:pt x="441" y="1091"/>
                    </a:lnTo>
                    <a:lnTo>
                      <a:pt x="441" y="1159"/>
                    </a:lnTo>
                    <a:lnTo>
                      <a:pt x="441" y="1226"/>
                    </a:lnTo>
                    <a:lnTo>
                      <a:pt x="441" y="1295"/>
                    </a:lnTo>
                    <a:lnTo>
                      <a:pt x="442" y="1363"/>
                    </a:lnTo>
                    <a:lnTo>
                      <a:pt x="442" y="1431"/>
                    </a:lnTo>
                    <a:lnTo>
                      <a:pt x="442" y="1493"/>
                    </a:lnTo>
                    <a:lnTo>
                      <a:pt x="442" y="1552"/>
                    </a:lnTo>
                    <a:lnTo>
                      <a:pt x="442" y="1603"/>
                    </a:lnTo>
                    <a:lnTo>
                      <a:pt x="442" y="1647"/>
                    </a:lnTo>
                    <a:lnTo>
                      <a:pt x="442" y="1649"/>
                    </a:lnTo>
                    <a:lnTo>
                      <a:pt x="444" y="1658"/>
                    </a:lnTo>
                    <a:lnTo>
                      <a:pt x="450" y="1668"/>
                    </a:lnTo>
                    <a:lnTo>
                      <a:pt x="452" y="1682"/>
                    </a:lnTo>
                    <a:lnTo>
                      <a:pt x="460" y="1698"/>
                    </a:lnTo>
                    <a:lnTo>
                      <a:pt x="478" y="1720"/>
                    </a:lnTo>
                    <a:lnTo>
                      <a:pt x="510" y="1738"/>
                    </a:lnTo>
                    <a:lnTo>
                      <a:pt x="546" y="1742"/>
                    </a:lnTo>
                    <a:cubicBezTo>
                      <a:pt x="564" y="1738"/>
                      <a:pt x="602" y="1728"/>
                      <a:pt x="620" y="1712"/>
                    </a:cubicBezTo>
                    <a:cubicBezTo>
                      <a:pt x="638" y="1696"/>
                      <a:pt x="648" y="1670"/>
                      <a:pt x="654" y="1644"/>
                    </a:cubicBezTo>
                    <a:cubicBezTo>
                      <a:pt x="654" y="950"/>
                      <a:pt x="654" y="256"/>
                      <a:pt x="654" y="256"/>
                    </a:cubicBezTo>
                    <a:lnTo>
                      <a:pt x="676" y="257"/>
                    </a:lnTo>
                    <a:lnTo>
                      <a:pt x="676" y="773"/>
                    </a:lnTo>
                    <a:lnTo>
                      <a:pt x="679" y="777"/>
                    </a:lnTo>
                    <a:lnTo>
                      <a:pt x="680" y="787"/>
                    </a:lnTo>
                    <a:lnTo>
                      <a:pt x="685" y="799"/>
                    </a:lnTo>
                    <a:lnTo>
                      <a:pt x="692" y="814"/>
                    </a:lnTo>
                    <a:lnTo>
                      <a:pt x="700" y="830"/>
                    </a:lnTo>
                    <a:lnTo>
                      <a:pt x="715" y="842"/>
                    </a:lnTo>
                    <a:lnTo>
                      <a:pt x="732" y="852"/>
                    </a:lnTo>
                    <a:lnTo>
                      <a:pt x="754" y="856"/>
                    </a:lnTo>
                    <a:lnTo>
                      <a:pt x="777" y="852"/>
                    </a:lnTo>
                    <a:lnTo>
                      <a:pt x="795" y="842"/>
                    </a:lnTo>
                    <a:lnTo>
                      <a:pt x="808" y="830"/>
                    </a:lnTo>
                    <a:lnTo>
                      <a:pt x="816" y="814"/>
                    </a:lnTo>
                    <a:lnTo>
                      <a:pt x="827" y="799"/>
                    </a:lnTo>
                    <a:lnTo>
                      <a:pt x="831" y="788"/>
                    </a:lnTo>
                    <a:lnTo>
                      <a:pt x="831" y="785"/>
                    </a:lnTo>
                    <a:lnTo>
                      <a:pt x="831" y="122"/>
                    </a:lnTo>
                    <a:lnTo>
                      <a:pt x="830" y="105"/>
                    </a:lnTo>
                    <a:lnTo>
                      <a:pt x="814" y="73"/>
                    </a:lnTo>
                    <a:lnTo>
                      <a:pt x="792" y="43"/>
                    </a:lnTo>
                    <a:lnTo>
                      <a:pt x="766" y="22"/>
                    </a:lnTo>
                    <a:lnTo>
                      <a:pt x="734" y="6"/>
                    </a:lnTo>
                    <a:lnTo>
                      <a:pt x="703" y="0"/>
                    </a:lnTo>
                    <a:lnTo>
                      <a:pt x="136" y="0"/>
                    </a:lnTo>
                    <a:lnTo>
                      <a:pt x="193" y="57"/>
                    </a:lnTo>
                    <a:lnTo>
                      <a:pt x="1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4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prstShdw prst="shdw12">
                  <a:srgbClr val="000000">
                    <a:alpha val="50000"/>
                  </a:srgbClr>
                </a:prst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" name="Oval 20"/>
              <p:cNvSpPr>
                <a:spLocks noChangeArrowheads="1"/>
              </p:cNvSpPr>
              <p:nvPr/>
            </p:nvSpPr>
            <p:spPr bwMode="gray">
              <a:xfrm rot="-1575129">
                <a:off x="1531" y="1217"/>
                <a:ext cx="153" cy="46"/>
              </a:xfrm>
              <a:prstGeom prst="ellipse">
                <a:avLst/>
              </a:prstGeom>
              <a:solidFill>
                <a:srgbClr val="080808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36" name="Group 15"/>
          <p:cNvGrpSpPr>
            <a:grpSpLocks/>
          </p:cNvGrpSpPr>
          <p:nvPr/>
        </p:nvGrpSpPr>
        <p:grpSpPr bwMode="auto">
          <a:xfrm>
            <a:off x="3244044" y="5501236"/>
            <a:ext cx="1027158" cy="779468"/>
            <a:chOff x="1025" y="956"/>
            <a:chExt cx="659" cy="588"/>
          </a:xfrm>
        </p:grpSpPr>
        <p:sp>
          <p:nvSpPr>
            <p:cNvPr id="37" name="Freeform 16"/>
            <p:cNvSpPr>
              <a:spLocks/>
            </p:cNvSpPr>
            <p:nvPr/>
          </p:nvSpPr>
          <p:spPr bwMode="gray">
            <a:xfrm>
              <a:off x="1025" y="1088"/>
              <a:ext cx="217" cy="456"/>
            </a:xfrm>
            <a:custGeom>
              <a:avLst/>
              <a:gdLst/>
              <a:ahLst/>
              <a:cxnLst>
                <a:cxn ang="0">
                  <a:pos x="104" y="8"/>
                </a:cxn>
                <a:cxn ang="0">
                  <a:pos x="44" y="49"/>
                </a:cxn>
                <a:cxn ang="0">
                  <a:pos x="6" y="116"/>
                </a:cxn>
                <a:cxn ang="0">
                  <a:pos x="0" y="787"/>
                </a:cxn>
                <a:cxn ang="0">
                  <a:pos x="1" y="797"/>
                </a:cxn>
                <a:cxn ang="0">
                  <a:pos x="13" y="824"/>
                </a:cxn>
                <a:cxn ang="0">
                  <a:pos x="38" y="850"/>
                </a:cxn>
                <a:cxn ang="0">
                  <a:pos x="81" y="861"/>
                </a:cxn>
                <a:cxn ang="0">
                  <a:pos x="122" y="852"/>
                </a:cxn>
                <a:cxn ang="0">
                  <a:pos x="145" y="825"/>
                </a:cxn>
                <a:cxn ang="0">
                  <a:pos x="154" y="797"/>
                </a:cxn>
                <a:cxn ang="0">
                  <a:pos x="157" y="777"/>
                </a:cxn>
                <a:cxn ang="0">
                  <a:pos x="157" y="257"/>
                </a:cxn>
                <a:cxn ang="0">
                  <a:pos x="180" y="1654"/>
                </a:cxn>
                <a:cxn ang="0">
                  <a:pos x="290" y="1738"/>
                </a:cxn>
                <a:cxn ang="0">
                  <a:pos x="382" y="1702"/>
                </a:cxn>
                <a:cxn ang="0">
                  <a:pos x="404" y="852"/>
                </a:cxn>
                <a:cxn ang="0">
                  <a:pos x="441" y="912"/>
                </a:cxn>
                <a:cxn ang="0">
                  <a:pos x="441" y="1026"/>
                </a:cxn>
                <a:cxn ang="0">
                  <a:pos x="441" y="1159"/>
                </a:cxn>
                <a:cxn ang="0">
                  <a:pos x="441" y="1295"/>
                </a:cxn>
                <a:cxn ang="0">
                  <a:pos x="442" y="1431"/>
                </a:cxn>
                <a:cxn ang="0">
                  <a:pos x="442" y="1552"/>
                </a:cxn>
                <a:cxn ang="0">
                  <a:pos x="442" y="1647"/>
                </a:cxn>
                <a:cxn ang="0">
                  <a:pos x="444" y="1658"/>
                </a:cxn>
                <a:cxn ang="0">
                  <a:pos x="452" y="1682"/>
                </a:cxn>
                <a:cxn ang="0">
                  <a:pos x="478" y="1720"/>
                </a:cxn>
                <a:cxn ang="0">
                  <a:pos x="546" y="1742"/>
                </a:cxn>
                <a:cxn ang="0">
                  <a:pos x="654" y="1644"/>
                </a:cxn>
                <a:cxn ang="0">
                  <a:pos x="676" y="257"/>
                </a:cxn>
                <a:cxn ang="0">
                  <a:pos x="679" y="777"/>
                </a:cxn>
                <a:cxn ang="0">
                  <a:pos x="685" y="799"/>
                </a:cxn>
                <a:cxn ang="0">
                  <a:pos x="700" y="830"/>
                </a:cxn>
                <a:cxn ang="0">
                  <a:pos x="732" y="852"/>
                </a:cxn>
                <a:cxn ang="0">
                  <a:pos x="777" y="852"/>
                </a:cxn>
                <a:cxn ang="0">
                  <a:pos x="808" y="830"/>
                </a:cxn>
                <a:cxn ang="0">
                  <a:pos x="827" y="799"/>
                </a:cxn>
                <a:cxn ang="0">
                  <a:pos x="831" y="785"/>
                </a:cxn>
                <a:cxn ang="0">
                  <a:pos x="830" y="105"/>
                </a:cxn>
                <a:cxn ang="0">
                  <a:pos x="792" y="43"/>
                </a:cxn>
                <a:cxn ang="0">
                  <a:pos x="734" y="6"/>
                </a:cxn>
                <a:cxn ang="0">
                  <a:pos x="136" y="0"/>
                </a:cxn>
                <a:cxn ang="0">
                  <a:pos x="136" y="0"/>
                </a:cxn>
              </a:cxnLst>
              <a:rect l="0" t="0" r="r" b="b"/>
              <a:pathLst>
                <a:path w="831" h="1742">
                  <a:moveTo>
                    <a:pt x="136" y="0"/>
                  </a:moveTo>
                  <a:lnTo>
                    <a:pt x="104" y="8"/>
                  </a:lnTo>
                  <a:lnTo>
                    <a:pt x="73" y="25"/>
                  </a:lnTo>
                  <a:lnTo>
                    <a:pt x="44" y="49"/>
                  </a:lnTo>
                  <a:lnTo>
                    <a:pt x="22" y="82"/>
                  </a:lnTo>
                  <a:lnTo>
                    <a:pt x="6" y="116"/>
                  </a:lnTo>
                  <a:lnTo>
                    <a:pt x="0" y="153"/>
                  </a:lnTo>
                  <a:lnTo>
                    <a:pt x="0" y="787"/>
                  </a:lnTo>
                  <a:lnTo>
                    <a:pt x="0" y="790"/>
                  </a:lnTo>
                  <a:lnTo>
                    <a:pt x="1" y="797"/>
                  </a:lnTo>
                  <a:lnTo>
                    <a:pt x="6" y="811"/>
                  </a:lnTo>
                  <a:lnTo>
                    <a:pt x="13" y="824"/>
                  </a:lnTo>
                  <a:lnTo>
                    <a:pt x="23" y="839"/>
                  </a:lnTo>
                  <a:lnTo>
                    <a:pt x="38" y="850"/>
                  </a:lnTo>
                  <a:lnTo>
                    <a:pt x="57" y="859"/>
                  </a:lnTo>
                  <a:lnTo>
                    <a:pt x="81" y="861"/>
                  </a:lnTo>
                  <a:lnTo>
                    <a:pt x="104" y="859"/>
                  </a:lnTo>
                  <a:lnTo>
                    <a:pt x="122" y="852"/>
                  </a:lnTo>
                  <a:lnTo>
                    <a:pt x="133" y="839"/>
                  </a:lnTo>
                  <a:lnTo>
                    <a:pt x="145" y="825"/>
                  </a:lnTo>
                  <a:lnTo>
                    <a:pt x="149" y="811"/>
                  </a:lnTo>
                  <a:lnTo>
                    <a:pt x="154" y="797"/>
                  </a:lnTo>
                  <a:lnTo>
                    <a:pt x="155" y="785"/>
                  </a:lnTo>
                  <a:lnTo>
                    <a:pt x="157" y="777"/>
                  </a:lnTo>
                  <a:lnTo>
                    <a:pt x="157" y="773"/>
                  </a:lnTo>
                  <a:lnTo>
                    <a:pt x="157" y="257"/>
                  </a:lnTo>
                  <a:lnTo>
                    <a:pt x="182" y="254"/>
                  </a:lnTo>
                  <a:cubicBezTo>
                    <a:pt x="182" y="254"/>
                    <a:pt x="181" y="954"/>
                    <a:pt x="180" y="1654"/>
                  </a:cubicBezTo>
                  <a:cubicBezTo>
                    <a:pt x="190" y="1694"/>
                    <a:pt x="204" y="1706"/>
                    <a:pt x="222" y="1720"/>
                  </a:cubicBezTo>
                  <a:cubicBezTo>
                    <a:pt x="240" y="1734"/>
                    <a:pt x="270" y="1736"/>
                    <a:pt x="290" y="1738"/>
                  </a:cubicBezTo>
                  <a:cubicBezTo>
                    <a:pt x="310" y="1740"/>
                    <a:pt x="327" y="1736"/>
                    <a:pt x="342" y="1730"/>
                  </a:cubicBezTo>
                  <a:cubicBezTo>
                    <a:pt x="357" y="1724"/>
                    <a:pt x="372" y="1716"/>
                    <a:pt x="382" y="1702"/>
                  </a:cubicBezTo>
                  <a:cubicBezTo>
                    <a:pt x="392" y="1688"/>
                    <a:pt x="404" y="1660"/>
                    <a:pt x="405" y="1647"/>
                  </a:cubicBezTo>
                  <a:cubicBezTo>
                    <a:pt x="404" y="1249"/>
                    <a:pt x="404" y="852"/>
                    <a:pt x="404" y="852"/>
                  </a:cubicBezTo>
                  <a:lnTo>
                    <a:pt x="436" y="852"/>
                  </a:lnTo>
                  <a:lnTo>
                    <a:pt x="441" y="912"/>
                  </a:lnTo>
                  <a:lnTo>
                    <a:pt x="441" y="967"/>
                  </a:lnTo>
                  <a:lnTo>
                    <a:pt x="441" y="1026"/>
                  </a:lnTo>
                  <a:lnTo>
                    <a:pt x="441" y="1091"/>
                  </a:lnTo>
                  <a:lnTo>
                    <a:pt x="441" y="1159"/>
                  </a:lnTo>
                  <a:lnTo>
                    <a:pt x="441" y="1226"/>
                  </a:lnTo>
                  <a:lnTo>
                    <a:pt x="441" y="1295"/>
                  </a:lnTo>
                  <a:lnTo>
                    <a:pt x="442" y="1363"/>
                  </a:lnTo>
                  <a:lnTo>
                    <a:pt x="442" y="1431"/>
                  </a:lnTo>
                  <a:lnTo>
                    <a:pt x="442" y="1493"/>
                  </a:lnTo>
                  <a:lnTo>
                    <a:pt x="442" y="1552"/>
                  </a:lnTo>
                  <a:lnTo>
                    <a:pt x="442" y="1603"/>
                  </a:lnTo>
                  <a:lnTo>
                    <a:pt x="442" y="1647"/>
                  </a:lnTo>
                  <a:lnTo>
                    <a:pt x="442" y="1649"/>
                  </a:lnTo>
                  <a:lnTo>
                    <a:pt x="444" y="1658"/>
                  </a:lnTo>
                  <a:lnTo>
                    <a:pt x="450" y="1668"/>
                  </a:lnTo>
                  <a:lnTo>
                    <a:pt x="452" y="1682"/>
                  </a:lnTo>
                  <a:lnTo>
                    <a:pt x="460" y="1698"/>
                  </a:lnTo>
                  <a:lnTo>
                    <a:pt x="478" y="1720"/>
                  </a:lnTo>
                  <a:lnTo>
                    <a:pt x="510" y="1738"/>
                  </a:lnTo>
                  <a:lnTo>
                    <a:pt x="546" y="1742"/>
                  </a:lnTo>
                  <a:cubicBezTo>
                    <a:pt x="564" y="1738"/>
                    <a:pt x="602" y="1728"/>
                    <a:pt x="620" y="1712"/>
                  </a:cubicBezTo>
                  <a:cubicBezTo>
                    <a:pt x="638" y="1696"/>
                    <a:pt x="648" y="1670"/>
                    <a:pt x="654" y="1644"/>
                  </a:cubicBezTo>
                  <a:cubicBezTo>
                    <a:pt x="654" y="950"/>
                    <a:pt x="654" y="256"/>
                    <a:pt x="654" y="256"/>
                  </a:cubicBezTo>
                  <a:lnTo>
                    <a:pt x="676" y="257"/>
                  </a:lnTo>
                  <a:lnTo>
                    <a:pt x="676" y="773"/>
                  </a:lnTo>
                  <a:lnTo>
                    <a:pt x="679" y="777"/>
                  </a:lnTo>
                  <a:lnTo>
                    <a:pt x="680" y="787"/>
                  </a:lnTo>
                  <a:lnTo>
                    <a:pt x="685" y="799"/>
                  </a:lnTo>
                  <a:lnTo>
                    <a:pt x="692" y="814"/>
                  </a:lnTo>
                  <a:lnTo>
                    <a:pt x="700" y="830"/>
                  </a:lnTo>
                  <a:lnTo>
                    <a:pt x="715" y="842"/>
                  </a:lnTo>
                  <a:lnTo>
                    <a:pt x="732" y="852"/>
                  </a:lnTo>
                  <a:lnTo>
                    <a:pt x="754" y="856"/>
                  </a:lnTo>
                  <a:lnTo>
                    <a:pt x="777" y="852"/>
                  </a:lnTo>
                  <a:lnTo>
                    <a:pt x="795" y="842"/>
                  </a:lnTo>
                  <a:lnTo>
                    <a:pt x="808" y="830"/>
                  </a:lnTo>
                  <a:lnTo>
                    <a:pt x="816" y="814"/>
                  </a:lnTo>
                  <a:lnTo>
                    <a:pt x="827" y="799"/>
                  </a:lnTo>
                  <a:lnTo>
                    <a:pt x="831" y="788"/>
                  </a:lnTo>
                  <a:lnTo>
                    <a:pt x="831" y="785"/>
                  </a:lnTo>
                  <a:lnTo>
                    <a:pt x="831" y="122"/>
                  </a:lnTo>
                  <a:lnTo>
                    <a:pt x="830" y="105"/>
                  </a:lnTo>
                  <a:lnTo>
                    <a:pt x="814" y="73"/>
                  </a:lnTo>
                  <a:lnTo>
                    <a:pt x="792" y="43"/>
                  </a:lnTo>
                  <a:lnTo>
                    <a:pt x="766" y="22"/>
                  </a:lnTo>
                  <a:lnTo>
                    <a:pt x="734" y="6"/>
                  </a:lnTo>
                  <a:lnTo>
                    <a:pt x="703" y="0"/>
                  </a:lnTo>
                  <a:lnTo>
                    <a:pt x="136" y="0"/>
                  </a:lnTo>
                  <a:lnTo>
                    <a:pt x="193" y="57"/>
                  </a:lnTo>
                  <a:lnTo>
                    <a:pt x="136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  <a:effectLst/>
            <a:scene3d>
              <a:camera prst="legacyObliqueRight"/>
              <a:lightRig rig="legacyFlat1" dir="t"/>
            </a:scene3d>
            <a:sp3d extrusionH="11100" prstMaterial="legacyMetal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grpSp>
          <p:nvGrpSpPr>
            <p:cNvPr id="38" name="Group 17"/>
            <p:cNvGrpSpPr>
              <a:grpSpLocks/>
            </p:cNvGrpSpPr>
            <p:nvPr/>
          </p:nvGrpSpPr>
          <p:grpSpPr bwMode="auto">
            <a:xfrm>
              <a:off x="1025" y="956"/>
              <a:ext cx="659" cy="588"/>
              <a:chOff x="1025" y="956"/>
              <a:chExt cx="659" cy="588"/>
            </a:xfrm>
          </p:grpSpPr>
          <p:sp>
            <p:nvSpPr>
              <p:cNvPr id="39" name="Freeform 18"/>
              <p:cNvSpPr>
                <a:spLocks/>
              </p:cNvSpPr>
              <p:nvPr/>
            </p:nvSpPr>
            <p:spPr bwMode="gray">
              <a:xfrm>
                <a:off x="1078" y="956"/>
                <a:ext cx="111" cy="112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56078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56078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  <a:scene3d>
                <a:camera prst="legacyPerspectiveRight"/>
                <a:lightRig rig="legacyFlat1" dir="t"/>
              </a:scene3d>
              <a:sp3d extrusionH="100000" prstMaterial="legacyMetal">
                <a:bevelT w="13500" h="13500" prst="angle"/>
                <a:bevelB w="13500" h="13500" prst="angle"/>
                <a:extrusionClr>
                  <a:srgbClr val="FFFFCC"/>
                </a:extrusionClr>
              </a:sp3d>
            </p:spPr>
            <p:txBody>
              <a:bodyPr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gray">
              <a:xfrm>
                <a:off x="1025" y="1088"/>
                <a:ext cx="217" cy="456"/>
              </a:xfrm>
              <a:custGeom>
                <a:avLst/>
                <a:gdLst/>
                <a:ahLst/>
                <a:cxnLst>
                  <a:cxn ang="0">
                    <a:pos x="104" y="8"/>
                  </a:cxn>
                  <a:cxn ang="0">
                    <a:pos x="44" y="49"/>
                  </a:cxn>
                  <a:cxn ang="0">
                    <a:pos x="6" y="116"/>
                  </a:cxn>
                  <a:cxn ang="0">
                    <a:pos x="0" y="787"/>
                  </a:cxn>
                  <a:cxn ang="0">
                    <a:pos x="1" y="797"/>
                  </a:cxn>
                  <a:cxn ang="0">
                    <a:pos x="13" y="824"/>
                  </a:cxn>
                  <a:cxn ang="0">
                    <a:pos x="38" y="850"/>
                  </a:cxn>
                  <a:cxn ang="0">
                    <a:pos x="81" y="861"/>
                  </a:cxn>
                  <a:cxn ang="0">
                    <a:pos x="122" y="852"/>
                  </a:cxn>
                  <a:cxn ang="0">
                    <a:pos x="145" y="825"/>
                  </a:cxn>
                  <a:cxn ang="0">
                    <a:pos x="154" y="797"/>
                  </a:cxn>
                  <a:cxn ang="0">
                    <a:pos x="157" y="777"/>
                  </a:cxn>
                  <a:cxn ang="0">
                    <a:pos x="157" y="257"/>
                  </a:cxn>
                  <a:cxn ang="0">
                    <a:pos x="180" y="1654"/>
                  </a:cxn>
                  <a:cxn ang="0">
                    <a:pos x="290" y="1738"/>
                  </a:cxn>
                  <a:cxn ang="0">
                    <a:pos x="382" y="1702"/>
                  </a:cxn>
                  <a:cxn ang="0">
                    <a:pos x="404" y="852"/>
                  </a:cxn>
                  <a:cxn ang="0">
                    <a:pos x="441" y="912"/>
                  </a:cxn>
                  <a:cxn ang="0">
                    <a:pos x="441" y="1026"/>
                  </a:cxn>
                  <a:cxn ang="0">
                    <a:pos x="441" y="1159"/>
                  </a:cxn>
                  <a:cxn ang="0">
                    <a:pos x="441" y="1295"/>
                  </a:cxn>
                  <a:cxn ang="0">
                    <a:pos x="442" y="1431"/>
                  </a:cxn>
                  <a:cxn ang="0">
                    <a:pos x="442" y="1552"/>
                  </a:cxn>
                  <a:cxn ang="0">
                    <a:pos x="442" y="1647"/>
                  </a:cxn>
                  <a:cxn ang="0">
                    <a:pos x="444" y="1658"/>
                  </a:cxn>
                  <a:cxn ang="0">
                    <a:pos x="452" y="1682"/>
                  </a:cxn>
                  <a:cxn ang="0">
                    <a:pos x="478" y="1720"/>
                  </a:cxn>
                  <a:cxn ang="0">
                    <a:pos x="546" y="1742"/>
                  </a:cxn>
                  <a:cxn ang="0">
                    <a:pos x="654" y="1644"/>
                  </a:cxn>
                  <a:cxn ang="0">
                    <a:pos x="676" y="257"/>
                  </a:cxn>
                  <a:cxn ang="0">
                    <a:pos x="679" y="777"/>
                  </a:cxn>
                  <a:cxn ang="0">
                    <a:pos x="685" y="799"/>
                  </a:cxn>
                  <a:cxn ang="0">
                    <a:pos x="700" y="830"/>
                  </a:cxn>
                  <a:cxn ang="0">
                    <a:pos x="732" y="852"/>
                  </a:cxn>
                  <a:cxn ang="0">
                    <a:pos x="777" y="852"/>
                  </a:cxn>
                  <a:cxn ang="0">
                    <a:pos x="808" y="830"/>
                  </a:cxn>
                  <a:cxn ang="0">
                    <a:pos x="827" y="799"/>
                  </a:cxn>
                  <a:cxn ang="0">
                    <a:pos x="831" y="785"/>
                  </a:cxn>
                  <a:cxn ang="0">
                    <a:pos x="830" y="105"/>
                  </a:cxn>
                  <a:cxn ang="0">
                    <a:pos x="792" y="43"/>
                  </a:cxn>
                  <a:cxn ang="0">
                    <a:pos x="734" y="6"/>
                  </a:cxn>
                  <a:cxn ang="0">
                    <a:pos x="136" y="0"/>
                  </a:cxn>
                  <a:cxn ang="0">
                    <a:pos x="136" y="0"/>
                  </a:cxn>
                </a:cxnLst>
                <a:rect l="0" t="0" r="r" b="b"/>
                <a:pathLst>
                  <a:path w="831" h="1742">
                    <a:moveTo>
                      <a:pt x="136" y="0"/>
                    </a:moveTo>
                    <a:lnTo>
                      <a:pt x="104" y="8"/>
                    </a:lnTo>
                    <a:lnTo>
                      <a:pt x="73" y="25"/>
                    </a:lnTo>
                    <a:lnTo>
                      <a:pt x="44" y="49"/>
                    </a:lnTo>
                    <a:lnTo>
                      <a:pt x="22" y="82"/>
                    </a:lnTo>
                    <a:lnTo>
                      <a:pt x="6" y="116"/>
                    </a:lnTo>
                    <a:lnTo>
                      <a:pt x="0" y="153"/>
                    </a:lnTo>
                    <a:lnTo>
                      <a:pt x="0" y="787"/>
                    </a:lnTo>
                    <a:lnTo>
                      <a:pt x="0" y="790"/>
                    </a:lnTo>
                    <a:lnTo>
                      <a:pt x="1" y="797"/>
                    </a:lnTo>
                    <a:lnTo>
                      <a:pt x="6" y="811"/>
                    </a:lnTo>
                    <a:lnTo>
                      <a:pt x="13" y="824"/>
                    </a:lnTo>
                    <a:lnTo>
                      <a:pt x="23" y="839"/>
                    </a:lnTo>
                    <a:lnTo>
                      <a:pt x="38" y="850"/>
                    </a:lnTo>
                    <a:lnTo>
                      <a:pt x="57" y="859"/>
                    </a:lnTo>
                    <a:lnTo>
                      <a:pt x="81" y="861"/>
                    </a:lnTo>
                    <a:lnTo>
                      <a:pt x="104" y="859"/>
                    </a:lnTo>
                    <a:lnTo>
                      <a:pt x="122" y="852"/>
                    </a:lnTo>
                    <a:lnTo>
                      <a:pt x="133" y="839"/>
                    </a:lnTo>
                    <a:lnTo>
                      <a:pt x="145" y="825"/>
                    </a:lnTo>
                    <a:lnTo>
                      <a:pt x="149" y="811"/>
                    </a:lnTo>
                    <a:lnTo>
                      <a:pt x="154" y="797"/>
                    </a:lnTo>
                    <a:lnTo>
                      <a:pt x="155" y="785"/>
                    </a:lnTo>
                    <a:lnTo>
                      <a:pt x="157" y="777"/>
                    </a:lnTo>
                    <a:lnTo>
                      <a:pt x="157" y="773"/>
                    </a:lnTo>
                    <a:lnTo>
                      <a:pt x="157" y="257"/>
                    </a:lnTo>
                    <a:lnTo>
                      <a:pt x="182" y="254"/>
                    </a:lnTo>
                    <a:cubicBezTo>
                      <a:pt x="182" y="254"/>
                      <a:pt x="181" y="954"/>
                      <a:pt x="180" y="1654"/>
                    </a:cubicBezTo>
                    <a:cubicBezTo>
                      <a:pt x="190" y="1694"/>
                      <a:pt x="204" y="1706"/>
                      <a:pt x="222" y="1720"/>
                    </a:cubicBezTo>
                    <a:cubicBezTo>
                      <a:pt x="240" y="1734"/>
                      <a:pt x="270" y="1736"/>
                      <a:pt x="290" y="1738"/>
                    </a:cubicBezTo>
                    <a:cubicBezTo>
                      <a:pt x="310" y="1740"/>
                      <a:pt x="327" y="1736"/>
                      <a:pt x="342" y="1730"/>
                    </a:cubicBezTo>
                    <a:cubicBezTo>
                      <a:pt x="357" y="1724"/>
                      <a:pt x="372" y="1716"/>
                      <a:pt x="382" y="1702"/>
                    </a:cubicBezTo>
                    <a:cubicBezTo>
                      <a:pt x="392" y="1688"/>
                      <a:pt x="404" y="1660"/>
                      <a:pt x="405" y="1647"/>
                    </a:cubicBezTo>
                    <a:cubicBezTo>
                      <a:pt x="404" y="1249"/>
                      <a:pt x="404" y="852"/>
                      <a:pt x="404" y="852"/>
                    </a:cubicBezTo>
                    <a:lnTo>
                      <a:pt x="436" y="852"/>
                    </a:lnTo>
                    <a:lnTo>
                      <a:pt x="441" y="912"/>
                    </a:lnTo>
                    <a:lnTo>
                      <a:pt x="441" y="967"/>
                    </a:lnTo>
                    <a:lnTo>
                      <a:pt x="441" y="1026"/>
                    </a:lnTo>
                    <a:lnTo>
                      <a:pt x="441" y="1091"/>
                    </a:lnTo>
                    <a:lnTo>
                      <a:pt x="441" y="1159"/>
                    </a:lnTo>
                    <a:lnTo>
                      <a:pt x="441" y="1226"/>
                    </a:lnTo>
                    <a:lnTo>
                      <a:pt x="441" y="1295"/>
                    </a:lnTo>
                    <a:lnTo>
                      <a:pt x="442" y="1363"/>
                    </a:lnTo>
                    <a:lnTo>
                      <a:pt x="442" y="1431"/>
                    </a:lnTo>
                    <a:lnTo>
                      <a:pt x="442" y="1493"/>
                    </a:lnTo>
                    <a:lnTo>
                      <a:pt x="442" y="1552"/>
                    </a:lnTo>
                    <a:lnTo>
                      <a:pt x="442" y="1603"/>
                    </a:lnTo>
                    <a:lnTo>
                      <a:pt x="442" y="1647"/>
                    </a:lnTo>
                    <a:lnTo>
                      <a:pt x="442" y="1649"/>
                    </a:lnTo>
                    <a:lnTo>
                      <a:pt x="444" y="1658"/>
                    </a:lnTo>
                    <a:lnTo>
                      <a:pt x="450" y="1668"/>
                    </a:lnTo>
                    <a:lnTo>
                      <a:pt x="452" y="1682"/>
                    </a:lnTo>
                    <a:lnTo>
                      <a:pt x="460" y="1698"/>
                    </a:lnTo>
                    <a:lnTo>
                      <a:pt x="478" y="1720"/>
                    </a:lnTo>
                    <a:lnTo>
                      <a:pt x="510" y="1738"/>
                    </a:lnTo>
                    <a:lnTo>
                      <a:pt x="546" y="1742"/>
                    </a:lnTo>
                    <a:cubicBezTo>
                      <a:pt x="564" y="1738"/>
                      <a:pt x="602" y="1728"/>
                      <a:pt x="620" y="1712"/>
                    </a:cubicBezTo>
                    <a:cubicBezTo>
                      <a:pt x="638" y="1696"/>
                      <a:pt x="648" y="1670"/>
                      <a:pt x="654" y="1644"/>
                    </a:cubicBezTo>
                    <a:cubicBezTo>
                      <a:pt x="654" y="950"/>
                      <a:pt x="654" y="256"/>
                      <a:pt x="654" y="256"/>
                    </a:cubicBezTo>
                    <a:lnTo>
                      <a:pt x="676" y="257"/>
                    </a:lnTo>
                    <a:lnTo>
                      <a:pt x="676" y="773"/>
                    </a:lnTo>
                    <a:lnTo>
                      <a:pt x="679" y="777"/>
                    </a:lnTo>
                    <a:lnTo>
                      <a:pt x="680" y="787"/>
                    </a:lnTo>
                    <a:lnTo>
                      <a:pt x="685" y="799"/>
                    </a:lnTo>
                    <a:lnTo>
                      <a:pt x="692" y="814"/>
                    </a:lnTo>
                    <a:lnTo>
                      <a:pt x="700" y="830"/>
                    </a:lnTo>
                    <a:lnTo>
                      <a:pt x="715" y="842"/>
                    </a:lnTo>
                    <a:lnTo>
                      <a:pt x="732" y="852"/>
                    </a:lnTo>
                    <a:lnTo>
                      <a:pt x="754" y="856"/>
                    </a:lnTo>
                    <a:lnTo>
                      <a:pt x="777" y="852"/>
                    </a:lnTo>
                    <a:lnTo>
                      <a:pt x="795" y="842"/>
                    </a:lnTo>
                    <a:lnTo>
                      <a:pt x="808" y="830"/>
                    </a:lnTo>
                    <a:lnTo>
                      <a:pt x="816" y="814"/>
                    </a:lnTo>
                    <a:lnTo>
                      <a:pt x="827" y="799"/>
                    </a:lnTo>
                    <a:lnTo>
                      <a:pt x="831" y="788"/>
                    </a:lnTo>
                    <a:lnTo>
                      <a:pt x="831" y="785"/>
                    </a:lnTo>
                    <a:lnTo>
                      <a:pt x="831" y="122"/>
                    </a:lnTo>
                    <a:lnTo>
                      <a:pt x="830" y="105"/>
                    </a:lnTo>
                    <a:lnTo>
                      <a:pt x="814" y="73"/>
                    </a:lnTo>
                    <a:lnTo>
                      <a:pt x="792" y="43"/>
                    </a:lnTo>
                    <a:lnTo>
                      <a:pt x="766" y="22"/>
                    </a:lnTo>
                    <a:lnTo>
                      <a:pt x="734" y="6"/>
                    </a:lnTo>
                    <a:lnTo>
                      <a:pt x="703" y="0"/>
                    </a:lnTo>
                    <a:lnTo>
                      <a:pt x="136" y="0"/>
                    </a:lnTo>
                    <a:lnTo>
                      <a:pt x="193" y="57"/>
                    </a:lnTo>
                    <a:lnTo>
                      <a:pt x="1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4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prstShdw prst="shdw12">
                  <a:srgbClr val="000000">
                    <a:alpha val="50000"/>
                  </a:srgbClr>
                </a:prst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1" name="Oval 20"/>
              <p:cNvSpPr>
                <a:spLocks noChangeArrowheads="1"/>
              </p:cNvSpPr>
              <p:nvPr/>
            </p:nvSpPr>
            <p:spPr bwMode="gray">
              <a:xfrm rot="-1575129">
                <a:off x="1531" y="1217"/>
                <a:ext cx="153" cy="46"/>
              </a:xfrm>
              <a:prstGeom prst="ellipse">
                <a:avLst/>
              </a:prstGeom>
              <a:solidFill>
                <a:srgbClr val="080808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42" name="Group 15"/>
          <p:cNvGrpSpPr>
            <a:grpSpLocks/>
          </p:cNvGrpSpPr>
          <p:nvPr/>
        </p:nvGrpSpPr>
        <p:grpSpPr bwMode="auto">
          <a:xfrm>
            <a:off x="3088027" y="5573244"/>
            <a:ext cx="1027158" cy="779468"/>
            <a:chOff x="1025" y="956"/>
            <a:chExt cx="659" cy="588"/>
          </a:xfrm>
        </p:grpSpPr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025" y="1088"/>
              <a:ext cx="217" cy="456"/>
            </a:xfrm>
            <a:custGeom>
              <a:avLst/>
              <a:gdLst/>
              <a:ahLst/>
              <a:cxnLst>
                <a:cxn ang="0">
                  <a:pos x="104" y="8"/>
                </a:cxn>
                <a:cxn ang="0">
                  <a:pos x="44" y="49"/>
                </a:cxn>
                <a:cxn ang="0">
                  <a:pos x="6" y="116"/>
                </a:cxn>
                <a:cxn ang="0">
                  <a:pos x="0" y="787"/>
                </a:cxn>
                <a:cxn ang="0">
                  <a:pos x="1" y="797"/>
                </a:cxn>
                <a:cxn ang="0">
                  <a:pos x="13" y="824"/>
                </a:cxn>
                <a:cxn ang="0">
                  <a:pos x="38" y="850"/>
                </a:cxn>
                <a:cxn ang="0">
                  <a:pos x="81" y="861"/>
                </a:cxn>
                <a:cxn ang="0">
                  <a:pos x="122" y="852"/>
                </a:cxn>
                <a:cxn ang="0">
                  <a:pos x="145" y="825"/>
                </a:cxn>
                <a:cxn ang="0">
                  <a:pos x="154" y="797"/>
                </a:cxn>
                <a:cxn ang="0">
                  <a:pos x="157" y="777"/>
                </a:cxn>
                <a:cxn ang="0">
                  <a:pos x="157" y="257"/>
                </a:cxn>
                <a:cxn ang="0">
                  <a:pos x="180" y="1654"/>
                </a:cxn>
                <a:cxn ang="0">
                  <a:pos x="290" y="1738"/>
                </a:cxn>
                <a:cxn ang="0">
                  <a:pos x="382" y="1702"/>
                </a:cxn>
                <a:cxn ang="0">
                  <a:pos x="404" y="852"/>
                </a:cxn>
                <a:cxn ang="0">
                  <a:pos x="441" y="912"/>
                </a:cxn>
                <a:cxn ang="0">
                  <a:pos x="441" y="1026"/>
                </a:cxn>
                <a:cxn ang="0">
                  <a:pos x="441" y="1159"/>
                </a:cxn>
                <a:cxn ang="0">
                  <a:pos x="441" y="1295"/>
                </a:cxn>
                <a:cxn ang="0">
                  <a:pos x="442" y="1431"/>
                </a:cxn>
                <a:cxn ang="0">
                  <a:pos x="442" y="1552"/>
                </a:cxn>
                <a:cxn ang="0">
                  <a:pos x="442" y="1647"/>
                </a:cxn>
                <a:cxn ang="0">
                  <a:pos x="444" y="1658"/>
                </a:cxn>
                <a:cxn ang="0">
                  <a:pos x="452" y="1682"/>
                </a:cxn>
                <a:cxn ang="0">
                  <a:pos x="478" y="1720"/>
                </a:cxn>
                <a:cxn ang="0">
                  <a:pos x="546" y="1742"/>
                </a:cxn>
                <a:cxn ang="0">
                  <a:pos x="654" y="1644"/>
                </a:cxn>
                <a:cxn ang="0">
                  <a:pos x="676" y="257"/>
                </a:cxn>
                <a:cxn ang="0">
                  <a:pos x="679" y="777"/>
                </a:cxn>
                <a:cxn ang="0">
                  <a:pos x="685" y="799"/>
                </a:cxn>
                <a:cxn ang="0">
                  <a:pos x="700" y="830"/>
                </a:cxn>
                <a:cxn ang="0">
                  <a:pos x="732" y="852"/>
                </a:cxn>
                <a:cxn ang="0">
                  <a:pos x="777" y="852"/>
                </a:cxn>
                <a:cxn ang="0">
                  <a:pos x="808" y="830"/>
                </a:cxn>
                <a:cxn ang="0">
                  <a:pos x="827" y="799"/>
                </a:cxn>
                <a:cxn ang="0">
                  <a:pos x="831" y="785"/>
                </a:cxn>
                <a:cxn ang="0">
                  <a:pos x="830" y="105"/>
                </a:cxn>
                <a:cxn ang="0">
                  <a:pos x="792" y="43"/>
                </a:cxn>
                <a:cxn ang="0">
                  <a:pos x="734" y="6"/>
                </a:cxn>
                <a:cxn ang="0">
                  <a:pos x="136" y="0"/>
                </a:cxn>
                <a:cxn ang="0">
                  <a:pos x="136" y="0"/>
                </a:cxn>
              </a:cxnLst>
              <a:rect l="0" t="0" r="r" b="b"/>
              <a:pathLst>
                <a:path w="831" h="1742">
                  <a:moveTo>
                    <a:pt x="136" y="0"/>
                  </a:moveTo>
                  <a:lnTo>
                    <a:pt x="104" y="8"/>
                  </a:lnTo>
                  <a:lnTo>
                    <a:pt x="73" y="25"/>
                  </a:lnTo>
                  <a:lnTo>
                    <a:pt x="44" y="49"/>
                  </a:lnTo>
                  <a:lnTo>
                    <a:pt x="22" y="82"/>
                  </a:lnTo>
                  <a:lnTo>
                    <a:pt x="6" y="116"/>
                  </a:lnTo>
                  <a:lnTo>
                    <a:pt x="0" y="153"/>
                  </a:lnTo>
                  <a:lnTo>
                    <a:pt x="0" y="787"/>
                  </a:lnTo>
                  <a:lnTo>
                    <a:pt x="0" y="790"/>
                  </a:lnTo>
                  <a:lnTo>
                    <a:pt x="1" y="797"/>
                  </a:lnTo>
                  <a:lnTo>
                    <a:pt x="6" y="811"/>
                  </a:lnTo>
                  <a:lnTo>
                    <a:pt x="13" y="824"/>
                  </a:lnTo>
                  <a:lnTo>
                    <a:pt x="23" y="839"/>
                  </a:lnTo>
                  <a:lnTo>
                    <a:pt x="38" y="850"/>
                  </a:lnTo>
                  <a:lnTo>
                    <a:pt x="57" y="859"/>
                  </a:lnTo>
                  <a:lnTo>
                    <a:pt x="81" y="861"/>
                  </a:lnTo>
                  <a:lnTo>
                    <a:pt x="104" y="859"/>
                  </a:lnTo>
                  <a:lnTo>
                    <a:pt x="122" y="852"/>
                  </a:lnTo>
                  <a:lnTo>
                    <a:pt x="133" y="839"/>
                  </a:lnTo>
                  <a:lnTo>
                    <a:pt x="145" y="825"/>
                  </a:lnTo>
                  <a:lnTo>
                    <a:pt x="149" y="811"/>
                  </a:lnTo>
                  <a:lnTo>
                    <a:pt x="154" y="797"/>
                  </a:lnTo>
                  <a:lnTo>
                    <a:pt x="155" y="785"/>
                  </a:lnTo>
                  <a:lnTo>
                    <a:pt x="157" y="777"/>
                  </a:lnTo>
                  <a:lnTo>
                    <a:pt x="157" y="773"/>
                  </a:lnTo>
                  <a:lnTo>
                    <a:pt x="157" y="257"/>
                  </a:lnTo>
                  <a:lnTo>
                    <a:pt x="182" y="254"/>
                  </a:lnTo>
                  <a:cubicBezTo>
                    <a:pt x="182" y="254"/>
                    <a:pt x="181" y="954"/>
                    <a:pt x="180" y="1654"/>
                  </a:cubicBezTo>
                  <a:cubicBezTo>
                    <a:pt x="190" y="1694"/>
                    <a:pt x="204" y="1706"/>
                    <a:pt x="222" y="1720"/>
                  </a:cubicBezTo>
                  <a:cubicBezTo>
                    <a:pt x="240" y="1734"/>
                    <a:pt x="270" y="1736"/>
                    <a:pt x="290" y="1738"/>
                  </a:cubicBezTo>
                  <a:cubicBezTo>
                    <a:pt x="310" y="1740"/>
                    <a:pt x="327" y="1736"/>
                    <a:pt x="342" y="1730"/>
                  </a:cubicBezTo>
                  <a:cubicBezTo>
                    <a:pt x="357" y="1724"/>
                    <a:pt x="372" y="1716"/>
                    <a:pt x="382" y="1702"/>
                  </a:cubicBezTo>
                  <a:cubicBezTo>
                    <a:pt x="392" y="1688"/>
                    <a:pt x="404" y="1660"/>
                    <a:pt x="405" y="1647"/>
                  </a:cubicBezTo>
                  <a:cubicBezTo>
                    <a:pt x="404" y="1249"/>
                    <a:pt x="404" y="852"/>
                    <a:pt x="404" y="852"/>
                  </a:cubicBezTo>
                  <a:lnTo>
                    <a:pt x="436" y="852"/>
                  </a:lnTo>
                  <a:lnTo>
                    <a:pt x="441" y="912"/>
                  </a:lnTo>
                  <a:lnTo>
                    <a:pt x="441" y="967"/>
                  </a:lnTo>
                  <a:lnTo>
                    <a:pt x="441" y="1026"/>
                  </a:lnTo>
                  <a:lnTo>
                    <a:pt x="441" y="1091"/>
                  </a:lnTo>
                  <a:lnTo>
                    <a:pt x="441" y="1159"/>
                  </a:lnTo>
                  <a:lnTo>
                    <a:pt x="441" y="1226"/>
                  </a:lnTo>
                  <a:lnTo>
                    <a:pt x="441" y="1295"/>
                  </a:lnTo>
                  <a:lnTo>
                    <a:pt x="442" y="1363"/>
                  </a:lnTo>
                  <a:lnTo>
                    <a:pt x="442" y="1431"/>
                  </a:lnTo>
                  <a:lnTo>
                    <a:pt x="442" y="1493"/>
                  </a:lnTo>
                  <a:lnTo>
                    <a:pt x="442" y="1552"/>
                  </a:lnTo>
                  <a:lnTo>
                    <a:pt x="442" y="1603"/>
                  </a:lnTo>
                  <a:lnTo>
                    <a:pt x="442" y="1647"/>
                  </a:lnTo>
                  <a:lnTo>
                    <a:pt x="442" y="1649"/>
                  </a:lnTo>
                  <a:lnTo>
                    <a:pt x="444" y="1658"/>
                  </a:lnTo>
                  <a:lnTo>
                    <a:pt x="450" y="1668"/>
                  </a:lnTo>
                  <a:lnTo>
                    <a:pt x="452" y="1682"/>
                  </a:lnTo>
                  <a:lnTo>
                    <a:pt x="460" y="1698"/>
                  </a:lnTo>
                  <a:lnTo>
                    <a:pt x="478" y="1720"/>
                  </a:lnTo>
                  <a:lnTo>
                    <a:pt x="510" y="1738"/>
                  </a:lnTo>
                  <a:lnTo>
                    <a:pt x="546" y="1742"/>
                  </a:lnTo>
                  <a:cubicBezTo>
                    <a:pt x="564" y="1738"/>
                    <a:pt x="602" y="1728"/>
                    <a:pt x="620" y="1712"/>
                  </a:cubicBezTo>
                  <a:cubicBezTo>
                    <a:pt x="638" y="1696"/>
                    <a:pt x="648" y="1670"/>
                    <a:pt x="654" y="1644"/>
                  </a:cubicBezTo>
                  <a:cubicBezTo>
                    <a:pt x="654" y="950"/>
                    <a:pt x="654" y="256"/>
                    <a:pt x="654" y="256"/>
                  </a:cubicBezTo>
                  <a:lnTo>
                    <a:pt x="676" y="257"/>
                  </a:lnTo>
                  <a:lnTo>
                    <a:pt x="676" y="773"/>
                  </a:lnTo>
                  <a:lnTo>
                    <a:pt x="679" y="777"/>
                  </a:lnTo>
                  <a:lnTo>
                    <a:pt x="680" y="787"/>
                  </a:lnTo>
                  <a:lnTo>
                    <a:pt x="685" y="799"/>
                  </a:lnTo>
                  <a:lnTo>
                    <a:pt x="692" y="814"/>
                  </a:lnTo>
                  <a:lnTo>
                    <a:pt x="700" y="830"/>
                  </a:lnTo>
                  <a:lnTo>
                    <a:pt x="715" y="842"/>
                  </a:lnTo>
                  <a:lnTo>
                    <a:pt x="732" y="852"/>
                  </a:lnTo>
                  <a:lnTo>
                    <a:pt x="754" y="856"/>
                  </a:lnTo>
                  <a:lnTo>
                    <a:pt x="777" y="852"/>
                  </a:lnTo>
                  <a:lnTo>
                    <a:pt x="795" y="842"/>
                  </a:lnTo>
                  <a:lnTo>
                    <a:pt x="808" y="830"/>
                  </a:lnTo>
                  <a:lnTo>
                    <a:pt x="816" y="814"/>
                  </a:lnTo>
                  <a:lnTo>
                    <a:pt x="827" y="799"/>
                  </a:lnTo>
                  <a:lnTo>
                    <a:pt x="831" y="788"/>
                  </a:lnTo>
                  <a:lnTo>
                    <a:pt x="831" y="785"/>
                  </a:lnTo>
                  <a:lnTo>
                    <a:pt x="831" y="122"/>
                  </a:lnTo>
                  <a:lnTo>
                    <a:pt x="830" y="105"/>
                  </a:lnTo>
                  <a:lnTo>
                    <a:pt x="814" y="73"/>
                  </a:lnTo>
                  <a:lnTo>
                    <a:pt x="792" y="43"/>
                  </a:lnTo>
                  <a:lnTo>
                    <a:pt x="766" y="22"/>
                  </a:lnTo>
                  <a:lnTo>
                    <a:pt x="734" y="6"/>
                  </a:lnTo>
                  <a:lnTo>
                    <a:pt x="703" y="0"/>
                  </a:lnTo>
                  <a:lnTo>
                    <a:pt x="136" y="0"/>
                  </a:lnTo>
                  <a:lnTo>
                    <a:pt x="193" y="57"/>
                  </a:lnTo>
                  <a:lnTo>
                    <a:pt x="136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  <a:effectLst/>
            <a:scene3d>
              <a:camera prst="legacyObliqueRight"/>
              <a:lightRig rig="legacyFlat1" dir="t"/>
            </a:scene3d>
            <a:sp3d extrusionH="11100" prstMaterial="legacyMetal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grpSp>
          <p:nvGrpSpPr>
            <p:cNvPr id="44" name="Group 17"/>
            <p:cNvGrpSpPr>
              <a:grpSpLocks/>
            </p:cNvGrpSpPr>
            <p:nvPr/>
          </p:nvGrpSpPr>
          <p:grpSpPr bwMode="auto">
            <a:xfrm>
              <a:off x="1025" y="956"/>
              <a:ext cx="659" cy="588"/>
              <a:chOff x="1025" y="956"/>
              <a:chExt cx="659" cy="588"/>
            </a:xfrm>
          </p:grpSpPr>
          <p:sp>
            <p:nvSpPr>
              <p:cNvPr id="45" name="Freeform 18"/>
              <p:cNvSpPr>
                <a:spLocks/>
              </p:cNvSpPr>
              <p:nvPr/>
            </p:nvSpPr>
            <p:spPr bwMode="gray">
              <a:xfrm>
                <a:off x="1078" y="956"/>
                <a:ext cx="111" cy="112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56078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56078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  <a:scene3d>
                <a:camera prst="legacyPerspectiveRight"/>
                <a:lightRig rig="legacyFlat1" dir="t"/>
              </a:scene3d>
              <a:sp3d extrusionH="100000" prstMaterial="legacyMetal">
                <a:bevelT w="13500" h="13500" prst="angle"/>
                <a:bevelB w="13500" h="13500" prst="angle"/>
                <a:extrusionClr>
                  <a:srgbClr val="FFFFCC"/>
                </a:extrusionClr>
              </a:sp3d>
            </p:spPr>
            <p:txBody>
              <a:bodyPr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19"/>
              <p:cNvSpPr>
                <a:spLocks/>
              </p:cNvSpPr>
              <p:nvPr/>
            </p:nvSpPr>
            <p:spPr bwMode="gray">
              <a:xfrm>
                <a:off x="1025" y="1088"/>
                <a:ext cx="217" cy="456"/>
              </a:xfrm>
              <a:custGeom>
                <a:avLst/>
                <a:gdLst/>
                <a:ahLst/>
                <a:cxnLst>
                  <a:cxn ang="0">
                    <a:pos x="104" y="8"/>
                  </a:cxn>
                  <a:cxn ang="0">
                    <a:pos x="44" y="49"/>
                  </a:cxn>
                  <a:cxn ang="0">
                    <a:pos x="6" y="116"/>
                  </a:cxn>
                  <a:cxn ang="0">
                    <a:pos x="0" y="787"/>
                  </a:cxn>
                  <a:cxn ang="0">
                    <a:pos x="1" y="797"/>
                  </a:cxn>
                  <a:cxn ang="0">
                    <a:pos x="13" y="824"/>
                  </a:cxn>
                  <a:cxn ang="0">
                    <a:pos x="38" y="850"/>
                  </a:cxn>
                  <a:cxn ang="0">
                    <a:pos x="81" y="861"/>
                  </a:cxn>
                  <a:cxn ang="0">
                    <a:pos x="122" y="852"/>
                  </a:cxn>
                  <a:cxn ang="0">
                    <a:pos x="145" y="825"/>
                  </a:cxn>
                  <a:cxn ang="0">
                    <a:pos x="154" y="797"/>
                  </a:cxn>
                  <a:cxn ang="0">
                    <a:pos x="157" y="777"/>
                  </a:cxn>
                  <a:cxn ang="0">
                    <a:pos x="157" y="257"/>
                  </a:cxn>
                  <a:cxn ang="0">
                    <a:pos x="180" y="1654"/>
                  </a:cxn>
                  <a:cxn ang="0">
                    <a:pos x="290" y="1738"/>
                  </a:cxn>
                  <a:cxn ang="0">
                    <a:pos x="382" y="1702"/>
                  </a:cxn>
                  <a:cxn ang="0">
                    <a:pos x="404" y="852"/>
                  </a:cxn>
                  <a:cxn ang="0">
                    <a:pos x="441" y="912"/>
                  </a:cxn>
                  <a:cxn ang="0">
                    <a:pos x="441" y="1026"/>
                  </a:cxn>
                  <a:cxn ang="0">
                    <a:pos x="441" y="1159"/>
                  </a:cxn>
                  <a:cxn ang="0">
                    <a:pos x="441" y="1295"/>
                  </a:cxn>
                  <a:cxn ang="0">
                    <a:pos x="442" y="1431"/>
                  </a:cxn>
                  <a:cxn ang="0">
                    <a:pos x="442" y="1552"/>
                  </a:cxn>
                  <a:cxn ang="0">
                    <a:pos x="442" y="1647"/>
                  </a:cxn>
                  <a:cxn ang="0">
                    <a:pos x="444" y="1658"/>
                  </a:cxn>
                  <a:cxn ang="0">
                    <a:pos x="452" y="1682"/>
                  </a:cxn>
                  <a:cxn ang="0">
                    <a:pos x="478" y="1720"/>
                  </a:cxn>
                  <a:cxn ang="0">
                    <a:pos x="546" y="1742"/>
                  </a:cxn>
                  <a:cxn ang="0">
                    <a:pos x="654" y="1644"/>
                  </a:cxn>
                  <a:cxn ang="0">
                    <a:pos x="676" y="257"/>
                  </a:cxn>
                  <a:cxn ang="0">
                    <a:pos x="679" y="777"/>
                  </a:cxn>
                  <a:cxn ang="0">
                    <a:pos x="685" y="799"/>
                  </a:cxn>
                  <a:cxn ang="0">
                    <a:pos x="700" y="830"/>
                  </a:cxn>
                  <a:cxn ang="0">
                    <a:pos x="732" y="852"/>
                  </a:cxn>
                  <a:cxn ang="0">
                    <a:pos x="777" y="852"/>
                  </a:cxn>
                  <a:cxn ang="0">
                    <a:pos x="808" y="830"/>
                  </a:cxn>
                  <a:cxn ang="0">
                    <a:pos x="827" y="799"/>
                  </a:cxn>
                  <a:cxn ang="0">
                    <a:pos x="831" y="785"/>
                  </a:cxn>
                  <a:cxn ang="0">
                    <a:pos x="830" y="105"/>
                  </a:cxn>
                  <a:cxn ang="0">
                    <a:pos x="792" y="43"/>
                  </a:cxn>
                  <a:cxn ang="0">
                    <a:pos x="734" y="6"/>
                  </a:cxn>
                  <a:cxn ang="0">
                    <a:pos x="136" y="0"/>
                  </a:cxn>
                  <a:cxn ang="0">
                    <a:pos x="136" y="0"/>
                  </a:cxn>
                </a:cxnLst>
                <a:rect l="0" t="0" r="r" b="b"/>
                <a:pathLst>
                  <a:path w="831" h="1742">
                    <a:moveTo>
                      <a:pt x="136" y="0"/>
                    </a:moveTo>
                    <a:lnTo>
                      <a:pt x="104" y="8"/>
                    </a:lnTo>
                    <a:lnTo>
                      <a:pt x="73" y="25"/>
                    </a:lnTo>
                    <a:lnTo>
                      <a:pt x="44" y="49"/>
                    </a:lnTo>
                    <a:lnTo>
                      <a:pt x="22" y="82"/>
                    </a:lnTo>
                    <a:lnTo>
                      <a:pt x="6" y="116"/>
                    </a:lnTo>
                    <a:lnTo>
                      <a:pt x="0" y="153"/>
                    </a:lnTo>
                    <a:lnTo>
                      <a:pt x="0" y="787"/>
                    </a:lnTo>
                    <a:lnTo>
                      <a:pt x="0" y="790"/>
                    </a:lnTo>
                    <a:lnTo>
                      <a:pt x="1" y="797"/>
                    </a:lnTo>
                    <a:lnTo>
                      <a:pt x="6" y="811"/>
                    </a:lnTo>
                    <a:lnTo>
                      <a:pt x="13" y="824"/>
                    </a:lnTo>
                    <a:lnTo>
                      <a:pt x="23" y="839"/>
                    </a:lnTo>
                    <a:lnTo>
                      <a:pt x="38" y="850"/>
                    </a:lnTo>
                    <a:lnTo>
                      <a:pt x="57" y="859"/>
                    </a:lnTo>
                    <a:lnTo>
                      <a:pt x="81" y="861"/>
                    </a:lnTo>
                    <a:lnTo>
                      <a:pt x="104" y="859"/>
                    </a:lnTo>
                    <a:lnTo>
                      <a:pt x="122" y="852"/>
                    </a:lnTo>
                    <a:lnTo>
                      <a:pt x="133" y="839"/>
                    </a:lnTo>
                    <a:lnTo>
                      <a:pt x="145" y="825"/>
                    </a:lnTo>
                    <a:lnTo>
                      <a:pt x="149" y="811"/>
                    </a:lnTo>
                    <a:lnTo>
                      <a:pt x="154" y="797"/>
                    </a:lnTo>
                    <a:lnTo>
                      <a:pt x="155" y="785"/>
                    </a:lnTo>
                    <a:lnTo>
                      <a:pt x="157" y="777"/>
                    </a:lnTo>
                    <a:lnTo>
                      <a:pt x="157" y="773"/>
                    </a:lnTo>
                    <a:lnTo>
                      <a:pt x="157" y="257"/>
                    </a:lnTo>
                    <a:lnTo>
                      <a:pt x="182" y="254"/>
                    </a:lnTo>
                    <a:cubicBezTo>
                      <a:pt x="182" y="254"/>
                      <a:pt x="181" y="954"/>
                      <a:pt x="180" y="1654"/>
                    </a:cubicBezTo>
                    <a:cubicBezTo>
                      <a:pt x="190" y="1694"/>
                      <a:pt x="204" y="1706"/>
                      <a:pt x="222" y="1720"/>
                    </a:cubicBezTo>
                    <a:cubicBezTo>
                      <a:pt x="240" y="1734"/>
                      <a:pt x="270" y="1736"/>
                      <a:pt x="290" y="1738"/>
                    </a:cubicBezTo>
                    <a:cubicBezTo>
                      <a:pt x="310" y="1740"/>
                      <a:pt x="327" y="1736"/>
                      <a:pt x="342" y="1730"/>
                    </a:cubicBezTo>
                    <a:cubicBezTo>
                      <a:pt x="357" y="1724"/>
                      <a:pt x="372" y="1716"/>
                      <a:pt x="382" y="1702"/>
                    </a:cubicBezTo>
                    <a:cubicBezTo>
                      <a:pt x="392" y="1688"/>
                      <a:pt x="404" y="1660"/>
                      <a:pt x="405" y="1647"/>
                    </a:cubicBezTo>
                    <a:cubicBezTo>
                      <a:pt x="404" y="1249"/>
                      <a:pt x="404" y="852"/>
                      <a:pt x="404" y="852"/>
                    </a:cubicBezTo>
                    <a:lnTo>
                      <a:pt x="436" y="852"/>
                    </a:lnTo>
                    <a:lnTo>
                      <a:pt x="441" y="912"/>
                    </a:lnTo>
                    <a:lnTo>
                      <a:pt x="441" y="967"/>
                    </a:lnTo>
                    <a:lnTo>
                      <a:pt x="441" y="1026"/>
                    </a:lnTo>
                    <a:lnTo>
                      <a:pt x="441" y="1091"/>
                    </a:lnTo>
                    <a:lnTo>
                      <a:pt x="441" y="1159"/>
                    </a:lnTo>
                    <a:lnTo>
                      <a:pt x="441" y="1226"/>
                    </a:lnTo>
                    <a:lnTo>
                      <a:pt x="441" y="1295"/>
                    </a:lnTo>
                    <a:lnTo>
                      <a:pt x="442" y="1363"/>
                    </a:lnTo>
                    <a:lnTo>
                      <a:pt x="442" y="1431"/>
                    </a:lnTo>
                    <a:lnTo>
                      <a:pt x="442" y="1493"/>
                    </a:lnTo>
                    <a:lnTo>
                      <a:pt x="442" y="1552"/>
                    </a:lnTo>
                    <a:lnTo>
                      <a:pt x="442" y="1603"/>
                    </a:lnTo>
                    <a:lnTo>
                      <a:pt x="442" y="1647"/>
                    </a:lnTo>
                    <a:lnTo>
                      <a:pt x="442" y="1649"/>
                    </a:lnTo>
                    <a:lnTo>
                      <a:pt x="444" y="1658"/>
                    </a:lnTo>
                    <a:lnTo>
                      <a:pt x="450" y="1668"/>
                    </a:lnTo>
                    <a:lnTo>
                      <a:pt x="452" y="1682"/>
                    </a:lnTo>
                    <a:lnTo>
                      <a:pt x="460" y="1698"/>
                    </a:lnTo>
                    <a:lnTo>
                      <a:pt x="478" y="1720"/>
                    </a:lnTo>
                    <a:lnTo>
                      <a:pt x="510" y="1738"/>
                    </a:lnTo>
                    <a:lnTo>
                      <a:pt x="546" y="1742"/>
                    </a:lnTo>
                    <a:cubicBezTo>
                      <a:pt x="564" y="1738"/>
                      <a:pt x="602" y="1728"/>
                      <a:pt x="620" y="1712"/>
                    </a:cubicBezTo>
                    <a:cubicBezTo>
                      <a:pt x="638" y="1696"/>
                      <a:pt x="648" y="1670"/>
                      <a:pt x="654" y="1644"/>
                    </a:cubicBezTo>
                    <a:cubicBezTo>
                      <a:pt x="654" y="950"/>
                      <a:pt x="654" y="256"/>
                      <a:pt x="654" y="256"/>
                    </a:cubicBezTo>
                    <a:lnTo>
                      <a:pt x="676" y="257"/>
                    </a:lnTo>
                    <a:lnTo>
                      <a:pt x="676" y="773"/>
                    </a:lnTo>
                    <a:lnTo>
                      <a:pt x="679" y="777"/>
                    </a:lnTo>
                    <a:lnTo>
                      <a:pt x="680" y="787"/>
                    </a:lnTo>
                    <a:lnTo>
                      <a:pt x="685" y="799"/>
                    </a:lnTo>
                    <a:lnTo>
                      <a:pt x="692" y="814"/>
                    </a:lnTo>
                    <a:lnTo>
                      <a:pt x="700" y="830"/>
                    </a:lnTo>
                    <a:lnTo>
                      <a:pt x="715" y="842"/>
                    </a:lnTo>
                    <a:lnTo>
                      <a:pt x="732" y="852"/>
                    </a:lnTo>
                    <a:lnTo>
                      <a:pt x="754" y="856"/>
                    </a:lnTo>
                    <a:lnTo>
                      <a:pt x="777" y="852"/>
                    </a:lnTo>
                    <a:lnTo>
                      <a:pt x="795" y="842"/>
                    </a:lnTo>
                    <a:lnTo>
                      <a:pt x="808" y="830"/>
                    </a:lnTo>
                    <a:lnTo>
                      <a:pt x="816" y="814"/>
                    </a:lnTo>
                    <a:lnTo>
                      <a:pt x="827" y="799"/>
                    </a:lnTo>
                    <a:lnTo>
                      <a:pt x="831" y="788"/>
                    </a:lnTo>
                    <a:lnTo>
                      <a:pt x="831" y="785"/>
                    </a:lnTo>
                    <a:lnTo>
                      <a:pt x="831" y="122"/>
                    </a:lnTo>
                    <a:lnTo>
                      <a:pt x="830" y="105"/>
                    </a:lnTo>
                    <a:lnTo>
                      <a:pt x="814" y="73"/>
                    </a:lnTo>
                    <a:lnTo>
                      <a:pt x="792" y="43"/>
                    </a:lnTo>
                    <a:lnTo>
                      <a:pt x="766" y="22"/>
                    </a:lnTo>
                    <a:lnTo>
                      <a:pt x="734" y="6"/>
                    </a:lnTo>
                    <a:lnTo>
                      <a:pt x="703" y="0"/>
                    </a:lnTo>
                    <a:lnTo>
                      <a:pt x="136" y="0"/>
                    </a:lnTo>
                    <a:lnTo>
                      <a:pt x="193" y="57"/>
                    </a:lnTo>
                    <a:lnTo>
                      <a:pt x="1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4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prstShdw prst="shdw12">
                  <a:srgbClr val="000000">
                    <a:alpha val="50000"/>
                  </a:srgbClr>
                </a:prst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7" name="Oval 20"/>
              <p:cNvSpPr>
                <a:spLocks noChangeArrowheads="1"/>
              </p:cNvSpPr>
              <p:nvPr/>
            </p:nvSpPr>
            <p:spPr bwMode="gray">
              <a:xfrm rot="-1575129">
                <a:off x="1531" y="1217"/>
                <a:ext cx="153" cy="46"/>
              </a:xfrm>
              <a:prstGeom prst="ellipse">
                <a:avLst/>
              </a:prstGeom>
              <a:solidFill>
                <a:srgbClr val="080808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48" name="Group 15"/>
          <p:cNvGrpSpPr>
            <a:grpSpLocks/>
          </p:cNvGrpSpPr>
          <p:nvPr/>
        </p:nvGrpSpPr>
        <p:grpSpPr bwMode="auto">
          <a:xfrm>
            <a:off x="3594179" y="5281861"/>
            <a:ext cx="1027158" cy="779468"/>
            <a:chOff x="1025" y="956"/>
            <a:chExt cx="659" cy="588"/>
          </a:xfrm>
        </p:grpSpPr>
        <p:sp>
          <p:nvSpPr>
            <p:cNvPr id="49" name="Freeform 16"/>
            <p:cNvSpPr>
              <a:spLocks/>
            </p:cNvSpPr>
            <p:nvPr/>
          </p:nvSpPr>
          <p:spPr bwMode="gray">
            <a:xfrm>
              <a:off x="1025" y="1088"/>
              <a:ext cx="217" cy="456"/>
            </a:xfrm>
            <a:custGeom>
              <a:avLst/>
              <a:gdLst/>
              <a:ahLst/>
              <a:cxnLst>
                <a:cxn ang="0">
                  <a:pos x="104" y="8"/>
                </a:cxn>
                <a:cxn ang="0">
                  <a:pos x="44" y="49"/>
                </a:cxn>
                <a:cxn ang="0">
                  <a:pos x="6" y="116"/>
                </a:cxn>
                <a:cxn ang="0">
                  <a:pos x="0" y="787"/>
                </a:cxn>
                <a:cxn ang="0">
                  <a:pos x="1" y="797"/>
                </a:cxn>
                <a:cxn ang="0">
                  <a:pos x="13" y="824"/>
                </a:cxn>
                <a:cxn ang="0">
                  <a:pos x="38" y="850"/>
                </a:cxn>
                <a:cxn ang="0">
                  <a:pos x="81" y="861"/>
                </a:cxn>
                <a:cxn ang="0">
                  <a:pos x="122" y="852"/>
                </a:cxn>
                <a:cxn ang="0">
                  <a:pos x="145" y="825"/>
                </a:cxn>
                <a:cxn ang="0">
                  <a:pos x="154" y="797"/>
                </a:cxn>
                <a:cxn ang="0">
                  <a:pos x="157" y="777"/>
                </a:cxn>
                <a:cxn ang="0">
                  <a:pos x="157" y="257"/>
                </a:cxn>
                <a:cxn ang="0">
                  <a:pos x="180" y="1654"/>
                </a:cxn>
                <a:cxn ang="0">
                  <a:pos x="290" y="1738"/>
                </a:cxn>
                <a:cxn ang="0">
                  <a:pos x="382" y="1702"/>
                </a:cxn>
                <a:cxn ang="0">
                  <a:pos x="404" y="852"/>
                </a:cxn>
                <a:cxn ang="0">
                  <a:pos x="441" y="912"/>
                </a:cxn>
                <a:cxn ang="0">
                  <a:pos x="441" y="1026"/>
                </a:cxn>
                <a:cxn ang="0">
                  <a:pos x="441" y="1159"/>
                </a:cxn>
                <a:cxn ang="0">
                  <a:pos x="441" y="1295"/>
                </a:cxn>
                <a:cxn ang="0">
                  <a:pos x="442" y="1431"/>
                </a:cxn>
                <a:cxn ang="0">
                  <a:pos x="442" y="1552"/>
                </a:cxn>
                <a:cxn ang="0">
                  <a:pos x="442" y="1647"/>
                </a:cxn>
                <a:cxn ang="0">
                  <a:pos x="444" y="1658"/>
                </a:cxn>
                <a:cxn ang="0">
                  <a:pos x="452" y="1682"/>
                </a:cxn>
                <a:cxn ang="0">
                  <a:pos x="478" y="1720"/>
                </a:cxn>
                <a:cxn ang="0">
                  <a:pos x="546" y="1742"/>
                </a:cxn>
                <a:cxn ang="0">
                  <a:pos x="654" y="1644"/>
                </a:cxn>
                <a:cxn ang="0">
                  <a:pos x="676" y="257"/>
                </a:cxn>
                <a:cxn ang="0">
                  <a:pos x="679" y="777"/>
                </a:cxn>
                <a:cxn ang="0">
                  <a:pos x="685" y="799"/>
                </a:cxn>
                <a:cxn ang="0">
                  <a:pos x="700" y="830"/>
                </a:cxn>
                <a:cxn ang="0">
                  <a:pos x="732" y="852"/>
                </a:cxn>
                <a:cxn ang="0">
                  <a:pos x="777" y="852"/>
                </a:cxn>
                <a:cxn ang="0">
                  <a:pos x="808" y="830"/>
                </a:cxn>
                <a:cxn ang="0">
                  <a:pos x="827" y="799"/>
                </a:cxn>
                <a:cxn ang="0">
                  <a:pos x="831" y="785"/>
                </a:cxn>
                <a:cxn ang="0">
                  <a:pos x="830" y="105"/>
                </a:cxn>
                <a:cxn ang="0">
                  <a:pos x="792" y="43"/>
                </a:cxn>
                <a:cxn ang="0">
                  <a:pos x="734" y="6"/>
                </a:cxn>
                <a:cxn ang="0">
                  <a:pos x="136" y="0"/>
                </a:cxn>
                <a:cxn ang="0">
                  <a:pos x="136" y="0"/>
                </a:cxn>
              </a:cxnLst>
              <a:rect l="0" t="0" r="r" b="b"/>
              <a:pathLst>
                <a:path w="831" h="1742">
                  <a:moveTo>
                    <a:pt x="136" y="0"/>
                  </a:moveTo>
                  <a:lnTo>
                    <a:pt x="104" y="8"/>
                  </a:lnTo>
                  <a:lnTo>
                    <a:pt x="73" y="25"/>
                  </a:lnTo>
                  <a:lnTo>
                    <a:pt x="44" y="49"/>
                  </a:lnTo>
                  <a:lnTo>
                    <a:pt x="22" y="82"/>
                  </a:lnTo>
                  <a:lnTo>
                    <a:pt x="6" y="116"/>
                  </a:lnTo>
                  <a:lnTo>
                    <a:pt x="0" y="153"/>
                  </a:lnTo>
                  <a:lnTo>
                    <a:pt x="0" y="787"/>
                  </a:lnTo>
                  <a:lnTo>
                    <a:pt x="0" y="790"/>
                  </a:lnTo>
                  <a:lnTo>
                    <a:pt x="1" y="797"/>
                  </a:lnTo>
                  <a:lnTo>
                    <a:pt x="6" y="811"/>
                  </a:lnTo>
                  <a:lnTo>
                    <a:pt x="13" y="824"/>
                  </a:lnTo>
                  <a:lnTo>
                    <a:pt x="23" y="839"/>
                  </a:lnTo>
                  <a:lnTo>
                    <a:pt x="38" y="850"/>
                  </a:lnTo>
                  <a:lnTo>
                    <a:pt x="57" y="859"/>
                  </a:lnTo>
                  <a:lnTo>
                    <a:pt x="81" y="861"/>
                  </a:lnTo>
                  <a:lnTo>
                    <a:pt x="104" y="859"/>
                  </a:lnTo>
                  <a:lnTo>
                    <a:pt x="122" y="852"/>
                  </a:lnTo>
                  <a:lnTo>
                    <a:pt x="133" y="839"/>
                  </a:lnTo>
                  <a:lnTo>
                    <a:pt x="145" y="825"/>
                  </a:lnTo>
                  <a:lnTo>
                    <a:pt x="149" y="811"/>
                  </a:lnTo>
                  <a:lnTo>
                    <a:pt x="154" y="797"/>
                  </a:lnTo>
                  <a:lnTo>
                    <a:pt x="155" y="785"/>
                  </a:lnTo>
                  <a:lnTo>
                    <a:pt x="157" y="777"/>
                  </a:lnTo>
                  <a:lnTo>
                    <a:pt x="157" y="773"/>
                  </a:lnTo>
                  <a:lnTo>
                    <a:pt x="157" y="257"/>
                  </a:lnTo>
                  <a:lnTo>
                    <a:pt x="182" y="254"/>
                  </a:lnTo>
                  <a:cubicBezTo>
                    <a:pt x="182" y="254"/>
                    <a:pt x="181" y="954"/>
                    <a:pt x="180" y="1654"/>
                  </a:cubicBezTo>
                  <a:cubicBezTo>
                    <a:pt x="190" y="1694"/>
                    <a:pt x="204" y="1706"/>
                    <a:pt x="222" y="1720"/>
                  </a:cubicBezTo>
                  <a:cubicBezTo>
                    <a:pt x="240" y="1734"/>
                    <a:pt x="270" y="1736"/>
                    <a:pt x="290" y="1738"/>
                  </a:cubicBezTo>
                  <a:cubicBezTo>
                    <a:pt x="310" y="1740"/>
                    <a:pt x="327" y="1736"/>
                    <a:pt x="342" y="1730"/>
                  </a:cubicBezTo>
                  <a:cubicBezTo>
                    <a:pt x="357" y="1724"/>
                    <a:pt x="372" y="1716"/>
                    <a:pt x="382" y="1702"/>
                  </a:cubicBezTo>
                  <a:cubicBezTo>
                    <a:pt x="392" y="1688"/>
                    <a:pt x="404" y="1660"/>
                    <a:pt x="405" y="1647"/>
                  </a:cubicBezTo>
                  <a:cubicBezTo>
                    <a:pt x="404" y="1249"/>
                    <a:pt x="404" y="852"/>
                    <a:pt x="404" y="852"/>
                  </a:cubicBezTo>
                  <a:lnTo>
                    <a:pt x="436" y="852"/>
                  </a:lnTo>
                  <a:lnTo>
                    <a:pt x="441" y="912"/>
                  </a:lnTo>
                  <a:lnTo>
                    <a:pt x="441" y="967"/>
                  </a:lnTo>
                  <a:lnTo>
                    <a:pt x="441" y="1026"/>
                  </a:lnTo>
                  <a:lnTo>
                    <a:pt x="441" y="1091"/>
                  </a:lnTo>
                  <a:lnTo>
                    <a:pt x="441" y="1159"/>
                  </a:lnTo>
                  <a:lnTo>
                    <a:pt x="441" y="1226"/>
                  </a:lnTo>
                  <a:lnTo>
                    <a:pt x="441" y="1295"/>
                  </a:lnTo>
                  <a:lnTo>
                    <a:pt x="442" y="1363"/>
                  </a:lnTo>
                  <a:lnTo>
                    <a:pt x="442" y="1431"/>
                  </a:lnTo>
                  <a:lnTo>
                    <a:pt x="442" y="1493"/>
                  </a:lnTo>
                  <a:lnTo>
                    <a:pt x="442" y="1552"/>
                  </a:lnTo>
                  <a:lnTo>
                    <a:pt x="442" y="1603"/>
                  </a:lnTo>
                  <a:lnTo>
                    <a:pt x="442" y="1647"/>
                  </a:lnTo>
                  <a:lnTo>
                    <a:pt x="442" y="1649"/>
                  </a:lnTo>
                  <a:lnTo>
                    <a:pt x="444" y="1658"/>
                  </a:lnTo>
                  <a:lnTo>
                    <a:pt x="450" y="1668"/>
                  </a:lnTo>
                  <a:lnTo>
                    <a:pt x="452" y="1682"/>
                  </a:lnTo>
                  <a:lnTo>
                    <a:pt x="460" y="1698"/>
                  </a:lnTo>
                  <a:lnTo>
                    <a:pt x="478" y="1720"/>
                  </a:lnTo>
                  <a:lnTo>
                    <a:pt x="510" y="1738"/>
                  </a:lnTo>
                  <a:lnTo>
                    <a:pt x="546" y="1742"/>
                  </a:lnTo>
                  <a:cubicBezTo>
                    <a:pt x="564" y="1738"/>
                    <a:pt x="602" y="1728"/>
                    <a:pt x="620" y="1712"/>
                  </a:cubicBezTo>
                  <a:cubicBezTo>
                    <a:pt x="638" y="1696"/>
                    <a:pt x="648" y="1670"/>
                    <a:pt x="654" y="1644"/>
                  </a:cubicBezTo>
                  <a:cubicBezTo>
                    <a:pt x="654" y="950"/>
                    <a:pt x="654" y="256"/>
                    <a:pt x="654" y="256"/>
                  </a:cubicBezTo>
                  <a:lnTo>
                    <a:pt x="676" y="257"/>
                  </a:lnTo>
                  <a:lnTo>
                    <a:pt x="676" y="773"/>
                  </a:lnTo>
                  <a:lnTo>
                    <a:pt x="679" y="777"/>
                  </a:lnTo>
                  <a:lnTo>
                    <a:pt x="680" y="787"/>
                  </a:lnTo>
                  <a:lnTo>
                    <a:pt x="685" y="799"/>
                  </a:lnTo>
                  <a:lnTo>
                    <a:pt x="692" y="814"/>
                  </a:lnTo>
                  <a:lnTo>
                    <a:pt x="700" y="830"/>
                  </a:lnTo>
                  <a:lnTo>
                    <a:pt x="715" y="842"/>
                  </a:lnTo>
                  <a:lnTo>
                    <a:pt x="732" y="852"/>
                  </a:lnTo>
                  <a:lnTo>
                    <a:pt x="754" y="856"/>
                  </a:lnTo>
                  <a:lnTo>
                    <a:pt x="777" y="852"/>
                  </a:lnTo>
                  <a:lnTo>
                    <a:pt x="795" y="842"/>
                  </a:lnTo>
                  <a:lnTo>
                    <a:pt x="808" y="830"/>
                  </a:lnTo>
                  <a:lnTo>
                    <a:pt x="816" y="814"/>
                  </a:lnTo>
                  <a:lnTo>
                    <a:pt x="827" y="799"/>
                  </a:lnTo>
                  <a:lnTo>
                    <a:pt x="831" y="788"/>
                  </a:lnTo>
                  <a:lnTo>
                    <a:pt x="831" y="785"/>
                  </a:lnTo>
                  <a:lnTo>
                    <a:pt x="831" y="122"/>
                  </a:lnTo>
                  <a:lnTo>
                    <a:pt x="830" y="105"/>
                  </a:lnTo>
                  <a:lnTo>
                    <a:pt x="814" y="73"/>
                  </a:lnTo>
                  <a:lnTo>
                    <a:pt x="792" y="43"/>
                  </a:lnTo>
                  <a:lnTo>
                    <a:pt x="766" y="22"/>
                  </a:lnTo>
                  <a:lnTo>
                    <a:pt x="734" y="6"/>
                  </a:lnTo>
                  <a:lnTo>
                    <a:pt x="703" y="0"/>
                  </a:lnTo>
                  <a:lnTo>
                    <a:pt x="136" y="0"/>
                  </a:lnTo>
                  <a:lnTo>
                    <a:pt x="193" y="57"/>
                  </a:lnTo>
                  <a:lnTo>
                    <a:pt x="136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  <a:effectLst/>
            <a:scene3d>
              <a:camera prst="legacyObliqueRight"/>
              <a:lightRig rig="legacyFlat1" dir="t"/>
            </a:scene3d>
            <a:sp3d extrusionH="11100" prstMaterial="legacyMetal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grpSp>
          <p:nvGrpSpPr>
            <p:cNvPr id="50" name="Group 17"/>
            <p:cNvGrpSpPr>
              <a:grpSpLocks/>
            </p:cNvGrpSpPr>
            <p:nvPr/>
          </p:nvGrpSpPr>
          <p:grpSpPr bwMode="auto">
            <a:xfrm>
              <a:off x="1025" y="956"/>
              <a:ext cx="659" cy="588"/>
              <a:chOff x="1025" y="956"/>
              <a:chExt cx="659" cy="588"/>
            </a:xfrm>
          </p:grpSpPr>
          <p:sp>
            <p:nvSpPr>
              <p:cNvPr id="51" name="Freeform 18"/>
              <p:cNvSpPr>
                <a:spLocks/>
              </p:cNvSpPr>
              <p:nvPr/>
            </p:nvSpPr>
            <p:spPr bwMode="gray">
              <a:xfrm>
                <a:off x="1078" y="956"/>
                <a:ext cx="111" cy="112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56078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56078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  <a:scene3d>
                <a:camera prst="legacyPerspectiveRight"/>
                <a:lightRig rig="legacyFlat1" dir="t"/>
              </a:scene3d>
              <a:sp3d extrusionH="100000" prstMaterial="legacyMetal">
                <a:bevelT w="13500" h="13500" prst="angle"/>
                <a:bevelB w="13500" h="13500" prst="angle"/>
                <a:extrusionClr>
                  <a:srgbClr val="FFFFCC"/>
                </a:extrusionClr>
              </a:sp3d>
            </p:spPr>
            <p:txBody>
              <a:bodyPr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19"/>
              <p:cNvSpPr>
                <a:spLocks/>
              </p:cNvSpPr>
              <p:nvPr/>
            </p:nvSpPr>
            <p:spPr bwMode="gray">
              <a:xfrm>
                <a:off x="1025" y="1088"/>
                <a:ext cx="217" cy="456"/>
              </a:xfrm>
              <a:custGeom>
                <a:avLst/>
                <a:gdLst/>
                <a:ahLst/>
                <a:cxnLst>
                  <a:cxn ang="0">
                    <a:pos x="104" y="8"/>
                  </a:cxn>
                  <a:cxn ang="0">
                    <a:pos x="44" y="49"/>
                  </a:cxn>
                  <a:cxn ang="0">
                    <a:pos x="6" y="116"/>
                  </a:cxn>
                  <a:cxn ang="0">
                    <a:pos x="0" y="787"/>
                  </a:cxn>
                  <a:cxn ang="0">
                    <a:pos x="1" y="797"/>
                  </a:cxn>
                  <a:cxn ang="0">
                    <a:pos x="13" y="824"/>
                  </a:cxn>
                  <a:cxn ang="0">
                    <a:pos x="38" y="850"/>
                  </a:cxn>
                  <a:cxn ang="0">
                    <a:pos x="81" y="861"/>
                  </a:cxn>
                  <a:cxn ang="0">
                    <a:pos x="122" y="852"/>
                  </a:cxn>
                  <a:cxn ang="0">
                    <a:pos x="145" y="825"/>
                  </a:cxn>
                  <a:cxn ang="0">
                    <a:pos x="154" y="797"/>
                  </a:cxn>
                  <a:cxn ang="0">
                    <a:pos x="157" y="777"/>
                  </a:cxn>
                  <a:cxn ang="0">
                    <a:pos x="157" y="257"/>
                  </a:cxn>
                  <a:cxn ang="0">
                    <a:pos x="180" y="1654"/>
                  </a:cxn>
                  <a:cxn ang="0">
                    <a:pos x="290" y="1738"/>
                  </a:cxn>
                  <a:cxn ang="0">
                    <a:pos x="382" y="1702"/>
                  </a:cxn>
                  <a:cxn ang="0">
                    <a:pos x="404" y="852"/>
                  </a:cxn>
                  <a:cxn ang="0">
                    <a:pos x="441" y="912"/>
                  </a:cxn>
                  <a:cxn ang="0">
                    <a:pos x="441" y="1026"/>
                  </a:cxn>
                  <a:cxn ang="0">
                    <a:pos x="441" y="1159"/>
                  </a:cxn>
                  <a:cxn ang="0">
                    <a:pos x="441" y="1295"/>
                  </a:cxn>
                  <a:cxn ang="0">
                    <a:pos x="442" y="1431"/>
                  </a:cxn>
                  <a:cxn ang="0">
                    <a:pos x="442" y="1552"/>
                  </a:cxn>
                  <a:cxn ang="0">
                    <a:pos x="442" y="1647"/>
                  </a:cxn>
                  <a:cxn ang="0">
                    <a:pos x="444" y="1658"/>
                  </a:cxn>
                  <a:cxn ang="0">
                    <a:pos x="452" y="1682"/>
                  </a:cxn>
                  <a:cxn ang="0">
                    <a:pos x="478" y="1720"/>
                  </a:cxn>
                  <a:cxn ang="0">
                    <a:pos x="546" y="1742"/>
                  </a:cxn>
                  <a:cxn ang="0">
                    <a:pos x="654" y="1644"/>
                  </a:cxn>
                  <a:cxn ang="0">
                    <a:pos x="676" y="257"/>
                  </a:cxn>
                  <a:cxn ang="0">
                    <a:pos x="679" y="777"/>
                  </a:cxn>
                  <a:cxn ang="0">
                    <a:pos x="685" y="799"/>
                  </a:cxn>
                  <a:cxn ang="0">
                    <a:pos x="700" y="830"/>
                  </a:cxn>
                  <a:cxn ang="0">
                    <a:pos x="732" y="852"/>
                  </a:cxn>
                  <a:cxn ang="0">
                    <a:pos x="777" y="852"/>
                  </a:cxn>
                  <a:cxn ang="0">
                    <a:pos x="808" y="830"/>
                  </a:cxn>
                  <a:cxn ang="0">
                    <a:pos x="827" y="799"/>
                  </a:cxn>
                  <a:cxn ang="0">
                    <a:pos x="831" y="785"/>
                  </a:cxn>
                  <a:cxn ang="0">
                    <a:pos x="830" y="105"/>
                  </a:cxn>
                  <a:cxn ang="0">
                    <a:pos x="792" y="43"/>
                  </a:cxn>
                  <a:cxn ang="0">
                    <a:pos x="734" y="6"/>
                  </a:cxn>
                  <a:cxn ang="0">
                    <a:pos x="136" y="0"/>
                  </a:cxn>
                  <a:cxn ang="0">
                    <a:pos x="136" y="0"/>
                  </a:cxn>
                </a:cxnLst>
                <a:rect l="0" t="0" r="r" b="b"/>
                <a:pathLst>
                  <a:path w="831" h="1742">
                    <a:moveTo>
                      <a:pt x="136" y="0"/>
                    </a:moveTo>
                    <a:lnTo>
                      <a:pt x="104" y="8"/>
                    </a:lnTo>
                    <a:lnTo>
                      <a:pt x="73" y="25"/>
                    </a:lnTo>
                    <a:lnTo>
                      <a:pt x="44" y="49"/>
                    </a:lnTo>
                    <a:lnTo>
                      <a:pt x="22" y="82"/>
                    </a:lnTo>
                    <a:lnTo>
                      <a:pt x="6" y="116"/>
                    </a:lnTo>
                    <a:lnTo>
                      <a:pt x="0" y="153"/>
                    </a:lnTo>
                    <a:lnTo>
                      <a:pt x="0" y="787"/>
                    </a:lnTo>
                    <a:lnTo>
                      <a:pt x="0" y="790"/>
                    </a:lnTo>
                    <a:lnTo>
                      <a:pt x="1" y="797"/>
                    </a:lnTo>
                    <a:lnTo>
                      <a:pt x="6" y="811"/>
                    </a:lnTo>
                    <a:lnTo>
                      <a:pt x="13" y="824"/>
                    </a:lnTo>
                    <a:lnTo>
                      <a:pt x="23" y="839"/>
                    </a:lnTo>
                    <a:lnTo>
                      <a:pt x="38" y="850"/>
                    </a:lnTo>
                    <a:lnTo>
                      <a:pt x="57" y="859"/>
                    </a:lnTo>
                    <a:lnTo>
                      <a:pt x="81" y="861"/>
                    </a:lnTo>
                    <a:lnTo>
                      <a:pt x="104" y="859"/>
                    </a:lnTo>
                    <a:lnTo>
                      <a:pt x="122" y="852"/>
                    </a:lnTo>
                    <a:lnTo>
                      <a:pt x="133" y="839"/>
                    </a:lnTo>
                    <a:lnTo>
                      <a:pt x="145" y="825"/>
                    </a:lnTo>
                    <a:lnTo>
                      <a:pt x="149" y="811"/>
                    </a:lnTo>
                    <a:lnTo>
                      <a:pt x="154" y="797"/>
                    </a:lnTo>
                    <a:lnTo>
                      <a:pt x="155" y="785"/>
                    </a:lnTo>
                    <a:lnTo>
                      <a:pt x="157" y="777"/>
                    </a:lnTo>
                    <a:lnTo>
                      <a:pt x="157" y="773"/>
                    </a:lnTo>
                    <a:lnTo>
                      <a:pt x="157" y="257"/>
                    </a:lnTo>
                    <a:lnTo>
                      <a:pt x="182" y="254"/>
                    </a:lnTo>
                    <a:cubicBezTo>
                      <a:pt x="182" y="254"/>
                      <a:pt x="181" y="954"/>
                      <a:pt x="180" y="1654"/>
                    </a:cubicBezTo>
                    <a:cubicBezTo>
                      <a:pt x="190" y="1694"/>
                      <a:pt x="204" y="1706"/>
                      <a:pt x="222" y="1720"/>
                    </a:cubicBezTo>
                    <a:cubicBezTo>
                      <a:pt x="240" y="1734"/>
                      <a:pt x="270" y="1736"/>
                      <a:pt x="290" y="1738"/>
                    </a:cubicBezTo>
                    <a:cubicBezTo>
                      <a:pt x="310" y="1740"/>
                      <a:pt x="327" y="1736"/>
                      <a:pt x="342" y="1730"/>
                    </a:cubicBezTo>
                    <a:cubicBezTo>
                      <a:pt x="357" y="1724"/>
                      <a:pt x="372" y="1716"/>
                      <a:pt x="382" y="1702"/>
                    </a:cubicBezTo>
                    <a:cubicBezTo>
                      <a:pt x="392" y="1688"/>
                      <a:pt x="404" y="1660"/>
                      <a:pt x="405" y="1647"/>
                    </a:cubicBezTo>
                    <a:cubicBezTo>
                      <a:pt x="404" y="1249"/>
                      <a:pt x="404" y="852"/>
                      <a:pt x="404" y="852"/>
                    </a:cubicBezTo>
                    <a:lnTo>
                      <a:pt x="436" y="852"/>
                    </a:lnTo>
                    <a:lnTo>
                      <a:pt x="441" y="912"/>
                    </a:lnTo>
                    <a:lnTo>
                      <a:pt x="441" y="967"/>
                    </a:lnTo>
                    <a:lnTo>
                      <a:pt x="441" y="1026"/>
                    </a:lnTo>
                    <a:lnTo>
                      <a:pt x="441" y="1091"/>
                    </a:lnTo>
                    <a:lnTo>
                      <a:pt x="441" y="1159"/>
                    </a:lnTo>
                    <a:lnTo>
                      <a:pt x="441" y="1226"/>
                    </a:lnTo>
                    <a:lnTo>
                      <a:pt x="441" y="1295"/>
                    </a:lnTo>
                    <a:lnTo>
                      <a:pt x="442" y="1363"/>
                    </a:lnTo>
                    <a:lnTo>
                      <a:pt x="442" y="1431"/>
                    </a:lnTo>
                    <a:lnTo>
                      <a:pt x="442" y="1493"/>
                    </a:lnTo>
                    <a:lnTo>
                      <a:pt x="442" y="1552"/>
                    </a:lnTo>
                    <a:lnTo>
                      <a:pt x="442" y="1603"/>
                    </a:lnTo>
                    <a:lnTo>
                      <a:pt x="442" y="1647"/>
                    </a:lnTo>
                    <a:lnTo>
                      <a:pt x="442" y="1649"/>
                    </a:lnTo>
                    <a:lnTo>
                      <a:pt x="444" y="1658"/>
                    </a:lnTo>
                    <a:lnTo>
                      <a:pt x="450" y="1668"/>
                    </a:lnTo>
                    <a:lnTo>
                      <a:pt x="452" y="1682"/>
                    </a:lnTo>
                    <a:lnTo>
                      <a:pt x="460" y="1698"/>
                    </a:lnTo>
                    <a:lnTo>
                      <a:pt x="478" y="1720"/>
                    </a:lnTo>
                    <a:lnTo>
                      <a:pt x="510" y="1738"/>
                    </a:lnTo>
                    <a:lnTo>
                      <a:pt x="546" y="1742"/>
                    </a:lnTo>
                    <a:cubicBezTo>
                      <a:pt x="564" y="1738"/>
                      <a:pt x="602" y="1728"/>
                      <a:pt x="620" y="1712"/>
                    </a:cubicBezTo>
                    <a:cubicBezTo>
                      <a:pt x="638" y="1696"/>
                      <a:pt x="648" y="1670"/>
                      <a:pt x="654" y="1644"/>
                    </a:cubicBezTo>
                    <a:cubicBezTo>
                      <a:pt x="654" y="950"/>
                      <a:pt x="654" y="256"/>
                      <a:pt x="654" y="256"/>
                    </a:cubicBezTo>
                    <a:lnTo>
                      <a:pt x="676" y="257"/>
                    </a:lnTo>
                    <a:lnTo>
                      <a:pt x="676" y="773"/>
                    </a:lnTo>
                    <a:lnTo>
                      <a:pt x="679" y="777"/>
                    </a:lnTo>
                    <a:lnTo>
                      <a:pt x="680" y="787"/>
                    </a:lnTo>
                    <a:lnTo>
                      <a:pt x="685" y="799"/>
                    </a:lnTo>
                    <a:lnTo>
                      <a:pt x="692" y="814"/>
                    </a:lnTo>
                    <a:lnTo>
                      <a:pt x="700" y="830"/>
                    </a:lnTo>
                    <a:lnTo>
                      <a:pt x="715" y="842"/>
                    </a:lnTo>
                    <a:lnTo>
                      <a:pt x="732" y="852"/>
                    </a:lnTo>
                    <a:lnTo>
                      <a:pt x="754" y="856"/>
                    </a:lnTo>
                    <a:lnTo>
                      <a:pt x="777" y="852"/>
                    </a:lnTo>
                    <a:lnTo>
                      <a:pt x="795" y="842"/>
                    </a:lnTo>
                    <a:lnTo>
                      <a:pt x="808" y="830"/>
                    </a:lnTo>
                    <a:lnTo>
                      <a:pt x="816" y="814"/>
                    </a:lnTo>
                    <a:lnTo>
                      <a:pt x="827" y="799"/>
                    </a:lnTo>
                    <a:lnTo>
                      <a:pt x="831" y="788"/>
                    </a:lnTo>
                    <a:lnTo>
                      <a:pt x="831" y="785"/>
                    </a:lnTo>
                    <a:lnTo>
                      <a:pt x="831" y="122"/>
                    </a:lnTo>
                    <a:lnTo>
                      <a:pt x="830" y="105"/>
                    </a:lnTo>
                    <a:lnTo>
                      <a:pt x="814" y="73"/>
                    </a:lnTo>
                    <a:lnTo>
                      <a:pt x="792" y="43"/>
                    </a:lnTo>
                    <a:lnTo>
                      <a:pt x="766" y="22"/>
                    </a:lnTo>
                    <a:lnTo>
                      <a:pt x="734" y="6"/>
                    </a:lnTo>
                    <a:lnTo>
                      <a:pt x="703" y="0"/>
                    </a:lnTo>
                    <a:lnTo>
                      <a:pt x="136" y="0"/>
                    </a:lnTo>
                    <a:lnTo>
                      <a:pt x="193" y="57"/>
                    </a:lnTo>
                    <a:lnTo>
                      <a:pt x="1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4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prstShdw prst="shdw12">
                  <a:srgbClr val="000000">
                    <a:alpha val="50000"/>
                  </a:srgbClr>
                </a:prst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3" name="Oval 20"/>
              <p:cNvSpPr>
                <a:spLocks noChangeArrowheads="1"/>
              </p:cNvSpPr>
              <p:nvPr/>
            </p:nvSpPr>
            <p:spPr bwMode="gray">
              <a:xfrm rot="-1575129">
                <a:off x="1531" y="1217"/>
                <a:ext cx="153" cy="46"/>
              </a:xfrm>
              <a:prstGeom prst="ellipse">
                <a:avLst/>
              </a:prstGeom>
              <a:solidFill>
                <a:srgbClr val="080808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54" name="Group 15"/>
          <p:cNvGrpSpPr>
            <a:grpSpLocks/>
          </p:cNvGrpSpPr>
          <p:nvPr/>
        </p:nvGrpSpPr>
        <p:grpSpPr bwMode="auto">
          <a:xfrm>
            <a:off x="3836114" y="5253286"/>
            <a:ext cx="1027158" cy="779468"/>
            <a:chOff x="1025" y="956"/>
            <a:chExt cx="659" cy="588"/>
          </a:xfrm>
        </p:grpSpPr>
        <p:sp>
          <p:nvSpPr>
            <p:cNvPr id="55" name="Freeform 16"/>
            <p:cNvSpPr>
              <a:spLocks/>
            </p:cNvSpPr>
            <p:nvPr/>
          </p:nvSpPr>
          <p:spPr bwMode="gray">
            <a:xfrm>
              <a:off x="1025" y="1088"/>
              <a:ext cx="217" cy="456"/>
            </a:xfrm>
            <a:custGeom>
              <a:avLst/>
              <a:gdLst/>
              <a:ahLst/>
              <a:cxnLst>
                <a:cxn ang="0">
                  <a:pos x="104" y="8"/>
                </a:cxn>
                <a:cxn ang="0">
                  <a:pos x="44" y="49"/>
                </a:cxn>
                <a:cxn ang="0">
                  <a:pos x="6" y="116"/>
                </a:cxn>
                <a:cxn ang="0">
                  <a:pos x="0" y="787"/>
                </a:cxn>
                <a:cxn ang="0">
                  <a:pos x="1" y="797"/>
                </a:cxn>
                <a:cxn ang="0">
                  <a:pos x="13" y="824"/>
                </a:cxn>
                <a:cxn ang="0">
                  <a:pos x="38" y="850"/>
                </a:cxn>
                <a:cxn ang="0">
                  <a:pos x="81" y="861"/>
                </a:cxn>
                <a:cxn ang="0">
                  <a:pos x="122" y="852"/>
                </a:cxn>
                <a:cxn ang="0">
                  <a:pos x="145" y="825"/>
                </a:cxn>
                <a:cxn ang="0">
                  <a:pos x="154" y="797"/>
                </a:cxn>
                <a:cxn ang="0">
                  <a:pos x="157" y="777"/>
                </a:cxn>
                <a:cxn ang="0">
                  <a:pos x="157" y="257"/>
                </a:cxn>
                <a:cxn ang="0">
                  <a:pos x="180" y="1654"/>
                </a:cxn>
                <a:cxn ang="0">
                  <a:pos x="290" y="1738"/>
                </a:cxn>
                <a:cxn ang="0">
                  <a:pos x="382" y="1702"/>
                </a:cxn>
                <a:cxn ang="0">
                  <a:pos x="404" y="852"/>
                </a:cxn>
                <a:cxn ang="0">
                  <a:pos x="441" y="912"/>
                </a:cxn>
                <a:cxn ang="0">
                  <a:pos x="441" y="1026"/>
                </a:cxn>
                <a:cxn ang="0">
                  <a:pos x="441" y="1159"/>
                </a:cxn>
                <a:cxn ang="0">
                  <a:pos x="441" y="1295"/>
                </a:cxn>
                <a:cxn ang="0">
                  <a:pos x="442" y="1431"/>
                </a:cxn>
                <a:cxn ang="0">
                  <a:pos x="442" y="1552"/>
                </a:cxn>
                <a:cxn ang="0">
                  <a:pos x="442" y="1647"/>
                </a:cxn>
                <a:cxn ang="0">
                  <a:pos x="444" y="1658"/>
                </a:cxn>
                <a:cxn ang="0">
                  <a:pos x="452" y="1682"/>
                </a:cxn>
                <a:cxn ang="0">
                  <a:pos x="478" y="1720"/>
                </a:cxn>
                <a:cxn ang="0">
                  <a:pos x="546" y="1742"/>
                </a:cxn>
                <a:cxn ang="0">
                  <a:pos x="654" y="1644"/>
                </a:cxn>
                <a:cxn ang="0">
                  <a:pos x="676" y="257"/>
                </a:cxn>
                <a:cxn ang="0">
                  <a:pos x="679" y="777"/>
                </a:cxn>
                <a:cxn ang="0">
                  <a:pos x="685" y="799"/>
                </a:cxn>
                <a:cxn ang="0">
                  <a:pos x="700" y="830"/>
                </a:cxn>
                <a:cxn ang="0">
                  <a:pos x="732" y="852"/>
                </a:cxn>
                <a:cxn ang="0">
                  <a:pos x="777" y="852"/>
                </a:cxn>
                <a:cxn ang="0">
                  <a:pos x="808" y="830"/>
                </a:cxn>
                <a:cxn ang="0">
                  <a:pos x="827" y="799"/>
                </a:cxn>
                <a:cxn ang="0">
                  <a:pos x="831" y="785"/>
                </a:cxn>
                <a:cxn ang="0">
                  <a:pos x="830" y="105"/>
                </a:cxn>
                <a:cxn ang="0">
                  <a:pos x="792" y="43"/>
                </a:cxn>
                <a:cxn ang="0">
                  <a:pos x="734" y="6"/>
                </a:cxn>
                <a:cxn ang="0">
                  <a:pos x="136" y="0"/>
                </a:cxn>
                <a:cxn ang="0">
                  <a:pos x="136" y="0"/>
                </a:cxn>
              </a:cxnLst>
              <a:rect l="0" t="0" r="r" b="b"/>
              <a:pathLst>
                <a:path w="831" h="1742">
                  <a:moveTo>
                    <a:pt x="136" y="0"/>
                  </a:moveTo>
                  <a:lnTo>
                    <a:pt x="104" y="8"/>
                  </a:lnTo>
                  <a:lnTo>
                    <a:pt x="73" y="25"/>
                  </a:lnTo>
                  <a:lnTo>
                    <a:pt x="44" y="49"/>
                  </a:lnTo>
                  <a:lnTo>
                    <a:pt x="22" y="82"/>
                  </a:lnTo>
                  <a:lnTo>
                    <a:pt x="6" y="116"/>
                  </a:lnTo>
                  <a:lnTo>
                    <a:pt x="0" y="153"/>
                  </a:lnTo>
                  <a:lnTo>
                    <a:pt x="0" y="787"/>
                  </a:lnTo>
                  <a:lnTo>
                    <a:pt x="0" y="790"/>
                  </a:lnTo>
                  <a:lnTo>
                    <a:pt x="1" y="797"/>
                  </a:lnTo>
                  <a:lnTo>
                    <a:pt x="6" y="811"/>
                  </a:lnTo>
                  <a:lnTo>
                    <a:pt x="13" y="824"/>
                  </a:lnTo>
                  <a:lnTo>
                    <a:pt x="23" y="839"/>
                  </a:lnTo>
                  <a:lnTo>
                    <a:pt x="38" y="850"/>
                  </a:lnTo>
                  <a:lnTo>
                    <a:pt x="57" y="859"/>
                  </a:lnTo>
                  <a:lnTo>
                    <a:pt x="81" y="861"/>
                  </a:lnTo>
                  <a:lnTo>
                    <a:pt x="104" y="859"/>
                  </a:lnTo>
                  <a:lnTo>
                    <a:pt x="122" y="852"/>
                  </a:lnTo>
                  <a:lnTo>
                    <a:pt x="133" y="839"/>
                  </a:lnTo>
                  <a:lnTo>
                    <a:pt x="145" y="825"/>
                  </a:lnTo>
                  <a:lnTo>
                    <a:pt x="149" y="811"/>
                  </a:lnTo>
                  <a:lnTo>
                    <a:pt x="154" y="797"/>
                  </a:lnTo>
                  <a:lnTo>
                    <a:pt x="155" y="785"/>
                  </a:lnTo>
                  <a:lnTo>
                    <a:pt x="157" y="777"/>
                  </a:lnTo>
                  <a:lnTo>
                    <a:pt x="157" y="773"/>
                  </a:lnTo>
                  <a:lnTo>
                    <a:pt x="157" y="257"/>
                  </a:lnTo>
                  <a:lnTo>
                    <a:pt x="182" y="254"/>
                  </a:lnTo>
                  <a:cubicBezTo>
                    <a:pt x="182" y="254"/>
                    <a:pt x="181" y="954"/>
                    <a:pt x="180" y="1654"/>
                  </a:cubicBezTo>
                  <a:cubicBezTo>
                    <a:pt x="190" y="1694"/>
                    <a:pt x="204" y="1706"/>
                    <a:pt x="222" y="1720"/>
                  </a:cubicBezTo>
                  <a:cubicBezTo>
                    <a:pt x="240" y="1734"/>
                    <a:pt x="270" y="1736"/>
                    <a:pt x="290" y="1738"/>
                  </a:cubicBezTo>
                  <a:cubicBezTo>
                    <a:pt x="310" y="1740"/>
                    <a:pt x="327" y="1736"/>
                    <a:pt x="342" y="1730"/>
                  </a:cubicBezTo>
                  <a:cubicBezTo>
                    <a:pt x="357" y="1724"/>
                    <a:pt x="372" y="1716"/>
                    <a:pt x="382" y="1702"/>
                  </a:cubicBezTo>
                  <a:cubicBezTo>
                    <a:pt x="392" y="1688"/>
                    <a:pt x="404" y="1660"/>
                    <a:pt x="405" y="1647"/>
                  </a:cubicBezTo>
                  <a:cubicBezTo>
                    <a:pt x="404" y="1249"/>
                    <a:pt x="404" y="852"/>
                    <a:pt x="404" y="852"/>
                  </a:cubicBezTo>
                  <a:lnTo>
                    <a:pt x="436" y="852"/>
                  </a:lnTo>
                  <a:lnTo>
                    <a:pt x="441" y="912"/>
                  </a:lnTo>
                  <a:lnTo>
                    <a:pt x="441" y="967"/>
                  </a:lnTo>
                  <a:lnTo>
                    <a:pt x="441" y="1026"/>
                  </a:lnTo>
                  <a:lnTo>
                    <a:pt x="441" y="1091"/>
                  </a:lnTo>
                  <a:lnTo>
                    <a:pt x="441" y="1159"/>
                  </a:lnTo>
                  <a:lnTo>
                    <a:pt x="441" y="1226"/>
                  </a:lnTo>
                  <a:lnTo>
                    <a:pt x="441" y="1295"/>
                  </a:lnTo>
                  <a:lnTo>
                    <a:pt x="442" y="1363"/>
                  </a:lnTo>
                  <a:lnTo>
                    <a:pt x="442" y="1431"/>
                  </a:lnTo>
                  <a:lnTo>
                    <a:pt x="442" y="1493"/>
                  </a:lnTo>
                  <a:lnTo>
                    <a:pt x="442" y="1552"/>
                  </a:lnTo>
                  <a:lnTo>
                    <a:pt x="442" y="1603"/>
                  </a:lnTo>
                  <a:lnTo>
                    <a:pt x="442" y="1647"/>
                  </a:lnTo>
                  <a:lnTo>
                    <a:pt x="442" y="1649"/>
                  </a:lnTo>
                  <a:lnTo>
                    <a:pt x="444" y="1658"/>
                  </a:lnTo>
                  <a:lnTo>
                    <a:pt x="450" y="1668"/>
                  </a:lnTo>
                  <a:lnTo>
                    <a:pt x="452" y="1682"/>
                  </a:lnTo>
                  <a:lnTo>
                    <a:pt x="460" y="1698"/>
                  </a:lnTo>
                  <a:lnTo>
                    <a:pt x="478" y="1720"/>
                  </a:lnTo>
                  <a:lnTo>
                    <a:pt x="510" y="1738"/>
                  </a:lnTo>
                  <a:lnTo>
                    <a:pt x="546" y="1742"/>
                  </a:lnTo>
                  <a:cubicBezTo>
                    <a:pt x="564" y="1738"/>
                    <a:pt x="602" y="1728"/>
                    <a:pt x="620" y="1712"/>
                  </a:cubicBezTo>
                  <a:cubicBezTo>
                    <a:pt x="638" y="1696"/>
                    <a:pt x="648" y="1670"/>
                    <a:pt x="654" y="1644"/>
                  </a:cubicBezTo>
                  <a:cubicBezTo>
                    <a:pt x="654" y="950"/>
                    <a:pt x="654" y="256"/>
                    <a:pt x="654" y="256"/>
                  </a:cubicBezTo>
                  <a:lnTo>
                    <a:pt x="676" y="257"/>
                  </a:lnTo>
                  <a:lnTo>
                    <a:pt x="676" y="773"/>
                  </a:lnTo>
                  <a:lnTo>
                    <a:pt x="679" y="777"/>
                  </a:lnTo>
                  <a:lnTo>
                    <a:pt x="680" y="787"/>
                  </a:lnTo>
                  <a:lnTo>
                    <a:pt x="685" y="799"/>
                  </a:lnTo>
                  <a:lnTo>
                    <a:pt x="692" y="814"/>
                  </a:lnTo>
                  <a:lnTo>
                    <a:pt x="700" y="830"/>
                  </a:lnTo>
                  <a:lnTo>
                    <a:pt x="715" y="842"/>
                  </a:lnTo>
                  <a:lnTo>
                    <a:pt x="732" y="852"/>
                  </a:lnTo>
                  <a:lnTo>
                    <a:pt x="754" y="856"/>
                  </a:lnTo>
                  <a:lnTo>
                    <a:pt x="777" y="852"/>
                  </a:lnTo>
                  <a:lnTo>
                    <a:pt x="795" y="842"/>
                  </a:lnTo>
                  <a:lnTo>
                    <a:pt x="808" y="830"/>
                  </a:lnTo>
                  <a:lnTo>
                    <a:pt x="816" y="814"/>
                  </a:lnTo>
                  <a:lnTo>
                    <a:pt x="827" y="799"/>
                  </a:lnTo>
                  <a:lnTo>
                    <a:pt x="831" y="788"/>
                  </a:lnTo>
                  <a:lnTo>
                    <a:pt x="831" y="785"/>
                  </a:lnTo>
                  <a:lnTo>
                    <a:pt x="831" y="122"/>
                  </a:lnTo>
                  <a:lnTo>
                    <a:pt x="830" y="105"/>
                  </a:lnTo>
                  <a:lnTo>
                    <a:pt x="814" y="73"/>
                  </a:lnTo>
                  <a:lnTo>
                    <a:pt x="792" y="43"/>
                  </a:lnTo>
                  <a:lnTo>
                    <a:pt x="766" y="22"/>
                  </a:lnTo>
                  <a:lnTo>
                    <a:pt x="734" y="6"/>
                  </a:lnTo>
                  <a:lnTo>
                    <a:pt x="703" y="0"/>
                  </a:lnTo>
                  <a:lnTo>
                    <a:pt x="136" y="0"/>
                  </a:lnTo>
                  <a:lnTo>
                    <a:pt x="193" y="57"/>
                  </a:lnTo>
                  <a:lnTo>
                    <a:pt x="136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  <a:effectLst/>
            <a:scene3d>
              <a:camera prst="legacyObliqueRight"/>
              <a:lightRig rig="legacyFlat1" dir="t"/>
            </a:scene3d>
            <a:sp3d extrusionH="11100" prstMaterial="legacyMetal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grpSp>
          <p:nvGrpSpPr>
            <p:cNvPr id="56" name="Group 17"/>
            <p:cNvGrpSpPr>
              <a:grpSpLocks/>
            </p:cNvGrpSpPr>
            <p:nvPr/>
          </p:nvGrpSpPr>
          <p:grpSpPr bwMode="auto">
            <a:xfrm>
              <a:off x="1025" y="956"/>
              <a:ext cx="659" cy="588"/>
              <a:chOff x="1025" y="956"/>
              <a:chExt cx="659" cy="588"/>
            </a:xfrm>
          </p:grpSpPr>
          <p:sp>
            <p:nvSpPr>
              <p:cNvPr id="57" name="Freeform 18"/>
              <p:cNvSpPr>
                <a:spLocks/>
              </p:cNvSpPr>
              <p:nvPr/>
            </p:nvSpPr>
            <p:spPr bwMode="gray">
              <a:xfrm>
                <a:off x="1078" y="956"/>
                <a:ext cx="111" cy="112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56078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56078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  <a:scene3d>
                <a:camera prst="legacyPerspectiveRight"/>
                <a:lightRig rig="legacyFlat1" dir="t"/>
              </a:scene3d>
              <a:sp3d extrusionH="100000" prstMaterial="legacyMetal">
                <a:bevelT w="13500" h="13500" prst="angle"/>
                <a:bevelB w="13500" h="13500" prst="angle"/>
                <a:extrusionClr>
                  <a:srgbClr val="FFFFCC"/>
                </a:extrusionClr>
              </a:sp3d>
            </p:spPr>
            <p:txBody>
              <a:bodyPr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58" name="Freeform 19"/>
              <p:cNvSpPr>
                <a:spLocks/>
              </p:cNvSpPr>
              <p:nvPr/>
            </p:nvSpPr>
            <p:spPr bwMode="gray">
              <a:xfrm>
                <a:off x="1025" y="1088"/>
                <a:ext cx="217" cy="456"/>
              </a:xfrm>
              <a:custGeom>
                <a:avLst/>
                <a:gdLst/>
                <a:ahLst/>
                <a:cxnLst>
                  <a:cxn ang="0">
                    <a:pos x="104" y="8"/>
                  </a:cxn>
                  <a:cxn ang="0">
                    <a:pos x="44" y="49"/>
                  </a:cxn>
                  <a:cxn ang="0">
                    <a:pos x="6" y="116"/>
                  </a:cxn>
                  <a:cxn ang="0">
                    <a:pos x="0" y="787"/>
                  </a:cxn>
                  <a:cxn ang="0">
                    <a:pos x="1" y="797"/>
                  </a:cxn>
                  <a:cxn ang="0">
                    <a:pos x="13" y="824"/>
                  </a:cxn>
                  <a:cxn ang="0">
                    <a:pos x="38" y="850"/>
                  </a:cxn>
                  <a:cxn ang="0">
                    <a:pos x="81" y="861"/>
                  </a:cxn>
                  <a:cxn ang="0">
                    <a:pos x="122" y="852"/>
                  </a:cxn>
                  <a:cxn ang="0">
                    <a:pos x="145" y="825"/>
                  </a:cxn>
                  <a:cxn ang="0">
                    <a:pos x="154" y="797"/>
                  </a:cxn>
                  <a:cxn ang="0">
                    <a:pos x="157" y="777"/>
                  </a:cxn>
                  <a:cxn ang="0">
                    <a:pos x="157" y="257"/>
                  </a:cxn>
                  <a:cxn ang="0">
                    <a:pos x="180" y="1654"/>
                  </a:cxn>
                  <a:cxn ang="0">
                    <a:pos x="290" y="1738"/>
                  </a:cxn>
                  <a:cxn ang="0">
                    <a:pos x="382" y="1702"/>
                  </a:cxn>
                  <a:cxn ang="0">
                    <a:pos x="404" y="852"/>
                  </a:cxn>
                  <a:cxn ang="0">
                    <a:pos x="441" y="912"/>
                  </a:cxn>
                  <a:cxn ang="0">
                    <a:pos x="441" y="1026"/>
                  </a:cxn>
                  <a:cxn ang="0">
                    <a:pos x="441" y="1159"/>
                  </a:cxn>
                  <a:cxn ang="0">
                    <a:pos x="441" y="1295"/>
                  </a:cxn>
                  <a:cxn ang="0">
                    <a:pos x="442" y="1431"/>
                  </a:cxn>
                  <a:cxn ang="0">
                    <a:pos x="442" y="1552"/>
                  </a:cxn>
                  <a:cxn ang="0">
                    <a:pos x="442" y="1647"/>
                  </a:cxn>
                  <a:cxn ang="0">
                    <a:pos x="444" y="1658"/>
                  </a:cxn>
                  <a:cxn ang="0">
                    <a:pos x="452" y="1682"/>
                  </a:cxn>
                  <a:cxn ang="0">
                    <a:pos x="478" y="1720"/>
                  </a:cxn>
                  <a:cxn ang="0">
                    <a:pos x="546" y="1742"/>
                  </a:cxn>
                  <a:cxn ang="0">
                    <a:pos x="654" y="1644"/>
                  </a:cxn>
                  <a:cxn ang="0">
                    <a:pos x="676" y="257"/>
                  </a:cxn>
                  <a:cxn ang="0">
                    <a:pos x="679" y="777"/>
                  </a:cxn>
                  <a:cxn ang="0">
                    <a:pos x="685" y="799"/>
                  </a:cxn>
                  <a:cxn ang="0">
                    <a:pos x="700" y="830"/>
                  </a:cxn>
                  <a:cxn ang="0">
                    <a:pos x="732" y="852"/>
                  </a:cxn>
                  <a:cxn ang="0">
                    <a:pos x="777" y="852"/>
                  </a:cxn>
                  <a:cxn ang="0">
                    <a:pos x="808" y="830"/>
                  </a:cxn>
                  <a:cxn ang="0">
                    <a:pos x="827" y="799"/>
                  </a:cxn>
                  <a:cxn ang="0">
                    <a:pos x="831" y="785"/>
                  </a:cxn>
                  <a:cxn ang="0">
                    <a:pos x="830" y="105"/>
                  </a:cxn>
                  <a:cxn ang="0">
                    <a:pos x="792" y="43"/>
                  </a:cxn>
                  <a:cxn ang="0">
                    <a:pos x="734" y="6"/>
                  </a:cxn>
                  <a:cxn ang="0">
                    <a:pos x="136" y="0"/>
                  </a:cxn>
                  <a:cxn ang="0">
                    <a:pos x="136" y="0"/>
                  </a:cxn>
                </a:cxnLst>
                <a:rect l="0" t="0" r="r" b="b"/>
                <a:pathLst>
                  <a:path w="831" h="1742">
                    <a:moveTo>
                      <a:pt x="136" y="0"/>
                    </a:moveTo>
                    <a:lnTo>
                      <a:pt x="104" y="8"/>
                    </a:lnTo>
                    <a:lnTo>
                      <a:pt x="73" y="25"/>
                    </a:lnTo>
                    <a:lnTo>
                      <a:pt x="44" y="49"/>
                    </a:lnTo>
                    <a:lnTo>
                      <a:pt x="22" y="82"/>
                    </a:lnTo>
                    <a:lnTo>
                      <a:pt x="6" y="116"/>
                    </a:lnTo>
                    <a:lnTo>
                      <a:pt x="0" y="153"/>
                    </a:lnTo>
                    <a:lnTo>
                      <a:pt x="0" y="787"/>
                    </a:lnTo>
                    <a:lnTo>
                      <a:pt x="0" y="790"/>
                    </a:lnTo>
                    <a:lnTo>
                      <a:pt x="1" y="797"/>
                    </a:lnTo>
                    <a:lnTo>
                      <a:pt x="6" y="811"/>
                    </a:lnTo>
                    <a:lnTo>
                      <a:pt x="13" y="824"/>
                    </a:lnTo>
                    <a:lnTo>
                      <a:pt x="23" y="839"/>
                    </a:lnTo>
                    <a:lnTo>
                      <a:pt x="38" y="850"/>
                    </a:lnTo>
                    <a:lnTo>
                      <a:pt x="57" y="859"/>
                    </a:lnTo>
                    <a:lnTo>
                      <a:pt x="81" y="861"/>
                    </a:lnTo>
                    <a:lnTo>
                      <a:pt x="104" y="859"/>
                    </a:lnTo>
                    <a:lnTo>
                      <a:pt x="122" y="852"/>
                    </a:lnTo>
                    <a:lnTo>
                      <a:pt x="133" y="839"/>
                    </a:lnTo>
                    <a:lnTo>
                      <a:pt x="145" y="825"/>
                    </a:lnTo>
                    <a:lnTo>
                      <a:pt x="149" y="811"/>
                    </a:lnTo>
                    <a:lnTo>
                      <a:pt x="154" y="797"/>
                    </a:lnTo>
                    <a:lnTo>
                      <a:pt x="155" y="785"/>
                    </a:lnTo>
                    <a:lnTo>
                      <a:pt x="157" y="777"/>
                    </a:lnTo>
                    <a:lnTo>
                      <a:pt x="157" y="773"/>
                    </a:lnTo>
                    <a:lnTo>
                      <a:pt x="157" y="257"/>
                    </a:lnTo>
                    <a:lnTo>
                      <a:pt x="182" y="254"/>
                    </a:lnTo>
                    <a:cubicBezTo>
                      <a:pt x="182" y="254"/>
                      <a:pt x="181" y="954"/>
                      <a:pt x="180" y="1654"/>
                    </a:cubicBezTo>
                    <a:cubicBezTo>
                      <a:pt x="190" y="1694"/>
                      <a:pt x="204" y="1706"/>
                      <a:pt x="222" y="1720"/>
                    </a:cubicBezTo>
                    <a:cubicBezTo>
                      <a:pt x="240" y="1734"/>
                      <a:pt x="270" y="1736"/>
                      <a:pt x="290" y="1738"/>
                    </a:cubicBezTo>
                    <a:cubicBezTo>
                      <a:pt x="310" y="1740"/>
                      <a:pt x="327" y="1736"/>
                      <a:pt x="342" y="1730"/>
                    </a:cubicBezTo>
                    <a:cubicBezTo>
                      <a:pt x="357" y="1724"/>
                      <a:pt x="372" y="1716"/>
                      <a:pt x="382" y="1702"/>
                    </a:cubicBezTo>
                    <a:cubicBezTo>
                      <a:pt x="392" y="1688"/>
                      <a:pt x="404" y="1660"/>
                      <a:pt x="405" y="1647"/>
                    </a:cubicBezTo>
                    <a:cubicBezTo>
                      <a:pt x="404" y="1249"/>
                      <a:pt x="404" y="852"/>
                      <a:pt x="404" y="852"/>
                    </a:cubicBezTo>
                    <a:lnTo>
                      <a:pt x="436" y="852"/>
                    </a:lnTo>
                    <a:lnTo>
                      <a:pt x="441" y="912"/>
                    </a:lnTo>
                    <a:lnTo>
                      <a:pt x="441" y="967"/>
                    </a:lnTo>
                    <a:lnTo>
                      <a:pt x="441" y="1026"/>
                    </a:lnTo>
                    <a:lnTo>
                      <a:pt x="441" y="1091"/>
                    </a:lnTo>
                    <a:lnTo>
                      <a:pt x="441" y="1159"/>
                    </a:lnTo>
                    <a:lnTo>
                      <a:pt x="441" y="1226"/>
                    </a:lnTo>
                    <a:lnTo>
                      <a:pt x="441" y="1295"/>
                    </a:lnTo>
                    <a:lnTo>
                      <a:pt x="442" y="1363"/>
                    </a:lnTo>
                    <a:lnTo>
                      <a:pt x="442" y="1431"/>
                    </a:lnTo>
                    <a:lnTo>
                      <a:pt x="442" y="1493"/>
                    </a:lnTo>
                    <a:lnTo>
                      <a:pt x="442" y="1552"/>
                    </a:lnTo>
                    <a:lnTo>
                      <a:pt x="442" y="1603"/>
                    </a:lnTo>
                    <a:lnTo>
                      <a:pt x="442" y="1647"/>
                    </a:lnTo>
                    <a:lnTo>
                      <a:pt x="442" y="1649"/>
                    </a:lnTo>
                    <a:lnTo>
                      <a:pt x="444" y="1658"/>
                    </a:lnTo>
                    <a:lnTo>
                      <a:pt x="450" y="1668"/>
                    </a:lnTo>
                    <a:lnTo>
                      <a:pt x="452" y="1682"/>
                    </a:lnTo>
                    <a:lnTo>
                      <a:pt x="460" y="1698"/>
                    </a:lnTo>
                    <a:lnTo>
                      <a:pt x="478" y="1720"/>
                    </a:lnTo>
                    <a:lnTo>
                      <a:pt x="510" y="1738"/>
                    </a:lnTo>
                    <a:lnTo>
                      <a:pt x="546" y="1742"/>
                    </a:lnTo>
                    <a:cubicBezTo>
                      <a:pt x="564" y="1738"/>
                      <a:pt x="602" y="1728"/>
                      <a:pt x="620" y="1712"/>
                    </a:cubicBezTo>
                    <a:cubicBezTo>
                      <a:pt x="638" y="1696"/>
                      <a:pt x="648" y="1670"/>
                      <a:pt x="654" y="1644"/>
                    </a:cubicBezTo>
                    <a:cubicBezTo>
                      <a:pt x="654" y="950"/>
                      <a:pt x="654" y="256"/>
                      <a:pt x="654" y="256"/>
                    </a:cubicBezTo>
                    <a:lnTo>
                      <a:pt x="676" y="257"/>
                    </a:lnTo>
                    <a:lnTo>
                      <a:pt x="676" y="773"/>
                    </a:lnTo>
                    <a:lnTo>
                      <a:pt x="679" y="777"/>
                    </a:lnTo>
                    <a:lnTo>
                      <a:pt x="680" y="787"/>
                    </a:lnTo>
                    <a:lnTo>
                      <a:pt x="685" y="799"/>
                    </a:lnTo>
                    <a:lnTo>
                      <a:pt x="692" y="814"/>
                    </a:lnTo>
                    <a:lnTo>
                      <a:pt x="700" y="830"/>
                    </a:lnTo>
                    <a:lnTo>
                      <a:pt x="715" y="842"/>
                    </a:lnTo>
                    <a:lnTo>
                      <a:pt x="732" y="852"/>
                    </a:lnTo>
                    <a:lnTo>
                      <a:pt x="754" y="856"/>
                    </a:lnTo>
                    <a:lnTo>
                      <a:pt x="777" y="852"/>
                    </a:lnTo>
                    <a:lnTo>
                      <a:pt x="795" y="842"/>
                    </a:lnTo>
                    <a:lnTo>
                      <a:pt x="808" y="830"/>
                    </a:lnTo>
                    <a:lnTo>
                      <a:pt x="816" y="814"/>
                    </a:lnTo>
                    <a:lnTo>
                      <a:pt x="827" y="799"/>
                    </a:lnTo>
                    <a:lnTo>
                      <a:pt x="831" y="788"/>
                    </a:lnTo>
                    <a:lnTo>
                      <a:pt x="831" y="785"/>
                    </a:lnTo>
                    <a:lnTo>
                      <a:pt x="831" y="122"/>
                    </a:lnTo>
                    <a:lnTo>
                      <a:pt x="830" y="105"/>
                    </a:lnTo>
                    <a:lnTo>
                      <a:pt x="814" y="73"/>
                    </a:lnTo>
                    <a:lnTo>
                      <a:pt x="792" y="43"/>
                    </a:lnTo>
                    <a:lnTo>
                      <a:pt x="766" y="22"/>
                    </a:lnTo>
                    <a:lnTo>
                      <a:pt x="734" y="6"/>
                    </a:lnTo>
                    <a:lnTo>
                      <a:pt x="703" y="0"/>
                    </a:lnTo>
                    <a:lnTo>
                      <a:pt x="136" y="0"/>
                    </a:lnTo>
                    <a:lnTo>
                      <a:pt x="193" y="57"/>
                    </a:lnTo>
                    <a:lnTo>
                      <a:pt x="1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4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prstShdw prst="shdw12">
                  <a:srgbClr val="000000">
                    <a:alpha val="50000"/>
                  </a:srgbClr>
                </a:prst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9" name="Oval 20"/>
              <p:cNvSpPr>
                <a:spLocks noChangeArrowheads="1"/>
              </p:cNvSpPr>
              <p:nvPr/>
            </p:nvSpPr>
            <p:spPr bwMode="gray">
              <a:xfrm rot="-1575129">
                <a:off x="1531" y="1217"/>
                <a:ext cx="153" cy="46"/>
              </a:xfrm>
              <a:prstGeom prst="ellipse">
                <a:avLst/>
              </a:prstGeom>
              <a:solidFill>
                <a:srgbClr val="080808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4682871" y="1919478"/>
            <a:ext cx="3720465" cy="4243578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>
            <a:no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endParaRPr lang="en-US" altLang="ko-KR" sz="1600" b="1" dirty="0" smtClean="0">
              <a:solidFill>
                <a:srgbClr val="1C1C1C"/>
              </a:solidFill>
              <a:latin typeface="+mn-ea"/>
              <a:ea typeface="+mn-ea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endParaRPr lang="en-US" altLang="ko-KR" sz="1600" b="1" dirty="0" smtClean="0">
              <a:solidFill>
                <a:srgbClr val="1C1C1C"/>
              </a:solidFill>
              <a:latin typeface="+mn-ea"/>
              <a:ea typeface="+mn-ea"/>
            </a:endParaRPr>
          </a:p>
          <a:p>
            <a:endParaRPr lang="en-US" altLang="ko-KR" sz="1600" b="1" dirty="0" smtClean="0">
              <a:solidFill>
                <a:schemeClr val="accent1">
                  <a:lumMod val="75000"/>
                </a:schemeClr>
              </a:solidFill>
              <a:latin typeface="+mn-ea"/>
              <a:ea typeface="+mn-ea"/>
            </a:endParaRPr>
          </a:p>
          <a:p>
            <a:endParaRPr lang="ko-KR" altLang="en-US" sz="1600" b="1" dirty="0" err="1" smtClean="0">
              <a:solidFill>
                <a:schemeClr val="accent1">
                  <a:lumMod val="7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1" name="Group 209"/>
          <p:cNvGrpSpPr>
            <a:grpSpLocks/>
          </p:cNvGrpSpPr>
          <p:nvPr/>
        </p:nvGrpSpPr>
        <p:grpSpPr bwMode="auto">
          <a:xfrm>
            <a:off x="4955286" y="1721041"/>
            <a:ext cx="3035300" cy="360362"/>
            <a:chOff x="389" y="2485"/>
            <a:chExt cx="816" cy="169"/>
          </a:xfrm>
        </p:grpSpPr>
        <p:sp>
          <p:nvSpPr>
            <p:cNvPr id="62" name="AutoShape 104"/>
            <p:cNvSpPr>
              <a:spLocks noChangeArrowheads="1"/>
            </p:cNvSpPr>
            <p:nvPr/>
          </p:nvSpPr>
          <p:spPr bwMode="auto">
            <a:xfrm>
              <a:off x="389" y="2485"/>
              <a:ext cx="816" cy="16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BA7D3"/>
                </a:gs>
                <a:gs pos="100000">
                  <a:srgbClr val="D7E4F2"/>
                </a:gs>
              </a:gsLst>
              <a:lin ang="5400000" scaled="1"/>
            </a:gradFill>
            <a:ln w="9525">
              <a:solidFill>
                <a:srgbClr val="488CCA"/>
              </a:solidFill>
              <a:round/>
              <a:headEnd/>
              <a:tailEnd/>
            </a:ln>
            <a:effectLst>
              <a:outerShdw dist="12700" dir="5400000" algn="ctr" rotWithShape="0">
                <a:srgbClr val="006699"/>
              </a:outerShdw>
            </a:effectLst>
          </p:spPr>
          <p:txBody>
            <a:bodyPr wrap="none" lIns="91434" tIns="45718" rIns="91434" bIns="4571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200">
                <a:latin typeface="-윤고딕140" pitchFamily="18" charset="-127"/>
                <a:ea typeface="-윤고딕140" pitchFamily="18" charset="-127"/>
              </a:endParaRPr>
            </a:p>
          </p:txBody>
        </p:sp>
        <p:sp>
          <p:nvSpPr>
            <p:cNvPr id="63" name="AutoShape 105"/>
            <p:cNvSpPr>
              <a:spLocks noChangeArrowheads="1"/>
            </p:cNvSpPr>
            <p:nvPr/>
          </p:nvSpPr>
          <p:spPr bwMode="auto">
            <a:xfrm>
              <a:off x="428" y="2493"/>
              <a:ext cx="736" cy="77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AAC7E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1434" tIns="45718" rIns="91434" bIns="45718" anchor="ctr"/>
            <a:lstStyle/>
            <a:p>
              <a:pPr algn="ctr"/>
              <a:endParaRPr kumimoji="0" lang="ko-KR" altLang="en-US" sz="1200">
                <a:latin typeface="-윤고딕140" pitchFamily="18" charset="-127"/>
                <a:ea typeface="-윤고딕140" pitchFamily="18" charset="-127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154930" y="1756410"/>
            <a:ext cx="2676525" cy="282573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ko-KR" altLang="en-US" sz="1600" b="1" dirty="0" smtClean="0">
                <a:latin typeface="+mj-ea"/>
                <a:ea typeface="+mj-ea"/>
              </a:rPr>
              <a:t>전문컨설팅 그룹</a:t>
            </a:r>
          </a:p>
        </p:txBody>
      </p:sp>
      <p:grpSp>
        <p:nvGrpSpPr>
          <p:cNvPr id="65" name="Group 15"/>
          <p:cNvGrpSpPr>
            <a:grpSpLocks/>
          </p:cNvGrpSpPr>
          <p:nvPr/>
        </p:nvGrpSpPr>
        <p:grpSpPr bwMode="auto">
          <a:xfrm>
            <a:off x="3610562" y="5487982"/>
            <a:ext cx="1027158" cy="779468"/>
            <a:chOff x="1025" y="956"/>
            <a:chExt cx="659" cy="588"/>
          </a:xfrm>
        </p:grpSpPr>
        <p:sp>
          <p:nvSpPr>
            <p:cNvPr id="66" name="Freeform 16"/>
            <p:cNvSpPr>
              <a:spLocks/>
            </p:cNvSpPr>
            <p:nvPr/>
          </p:nvSpPr>
          <p:spPr bwMode="gray">
            <a:xfrm>
              <a:off x="1025" y="1088"/>
              <a:ext cx="217" cy="456"/>
            </a:xfrm>
            <a:custGeom>
              <a:avLst/>
              <a:gdLst/>
              <a:ahLst/>
              <a:cxnLst>
                <a:cxn ang="0">
                  <a:pos x="104" y="8"/>
                </a:cxn>
                <a:cxn ang="0">
                  <a:pos x="44" y="49"/>
                </a:cxn>
                <a:cxn ang="0">
                  <a:pos x="6" y="116"/>
                </a:cxn>
                <a:cxn ang="0">
                  <a:pos x="0" y="787"/>
                </a:cxn>
                <a:cxn ang="0">
                  <a:pos x="1" y="797"/>
                </a:cxn>
                <a:cxn ang="0">
                  <a:pos x="13" y="824"/>
                </a:cxn>
                <a:cxn ang="0">
                  <a:pos x="38" y="850"/>
                </a:cxn>
                <a:cxn ang="0">
                  <a:pos x="81" y="861"/>
                </a:cxn>
                <a:cxn ang="0">
                  <a:pos x="122" y="852"/>
                </a:cxn>
                <a:cxn ang="0">
                  <a:pos x="145" y="825"/>
                </a:cxn>
                <a:cxn ang="0">
                  <a:pos x="154" y="797"/>
                </a:cxn>
                <a:cxn ang="0">
                  <a:pos x="157" y="777"/>
                </a:cxn>
                <a:cxn ang="0">
                  <a:pos x="157" y="257"/>
                </a:cxn>
                <a:cxn ang="0">
                  <a:pos x="180" y="1654"/>
                </a:cxn>
                <a:cxn ang="0">
                  <a:pos x="290" y="1738"/>
                </a:cxn>
                <a:cxn ang="0">
                  <a:pos x="382" y="1702"/>
                </a:cxn>
                <a:cxn ang="0">
                  <a:pos x="404" y="852"/>
                </a:cxn>
                <a:cxn ang="0">
                  <a:pos x="441" y="912"/>
                </a:cxn>
                <a:cxn ang="0">
                  <a:pos x="441" y="1026"/>
                </a:cxn>
                <a:cxn ang="0">
                  <a:pos x="441" y="1159"/>
                </a:cxn>
                <a:cxn ang="0">
                  <a:pos x="441" y="1295"/>
                </a:cxn>
                <a:cxn ang="0">
                  <a:pos x="442" y="1431"/>
                </a:cxn>
                <a:cxn ang="0">
                  <a:pos x="442" y="1552"/>
                </a:cxn>
                <a:cxn ang="0">
                  <a:pos x="442" y="1647"/>
                </a:cxn>
                <a:cxn ang="0">
                  <a:pos x="444" y="1658"/>
                </a:cxn>
                <a:cxn ang="0">
                  <a:pos x="452" y="1682"/>
                </a:cxn>
                <a:cxn ang="0">
                  <a:pos x="478" y="1720"/>
                </a:cxn>
                <a:cxn ang="0">
                  <a:pos x="546" y="1742"/>
                </a:cxn>
                <a:cxn ang="0">
                  <a:pos x="654" y="1644"/>
                </a:cxn>
                <a:cxn ang="0">
                  <a:pos x="676" y="257"/>
                </a:cxn>
                <a:cxn ang="0">
                  <a:pos x="679" y="777"/>
                </a:cxn>
                <a:cxn ang="0">
                  <a:pos x="685" y="799"/>
                </a:cxn>
                <a:cxn ang="0">
                  <a:pos x="700" y="830"/>
                </a:cxn>
                <a:cxn ang="0">
                  <a:pos x="732" y="852"/>
                </a:cxn>
                <a:cxn ang="0">
                  <a:pos x="777" y="852"/>
                </a:cxn>
                <a:cxn ang="0">
                  <a:pos x="808" y="830"/>
                </a:cxn>
                <a:cxn ang="0">
                  <a:pos x="827" y="799"/>
                </a:cxn>
                <a:cxn ang="0">
                  <a:pos x="831" y="785"/>
                </a:cxn>
                <a:cxn ang="0">
                  <a:pos x="830" y="105"/>
                </a:cxn>
                <a:cxn ang="0">
                  <a:pos x="792" y="43"/>
                </a:cxn>
                <a:cxn ang="0">
                  <a:pos x="734" y="6"/>
                </a:cxn>
                <a:cxn ang="0">
                  <a:pos x="136" y="0"/>
                </a:cxn>
                <a:cxn ang="0">
                  <a:pos x="136" y="0"/>
                </a:cxn>
              </a:cxnLst>
              <a:rect l="0" t="0" r="r" b="b"/>
              <a:pathLst>
                <a:path w="831" h="1742">
                  <a:moveTo>
                    <a:pt x="136" y="0"/>
                  </a:moveTo>
                  <a:lnTo>
                    <a:pt x="104" y="8"/>
                  </a:lnTo>
                  <a:lnTo>
                    <a:pt x="73" y="25"/>
                  </a:lnTo>
                  <a:lnTo>
                    <a:pt x="44" y="49"/>
                  </a:lnTo>
                  <a:lnTo>
                    <a:pt x="22" y="82"/>
                  </a:lnTo>
                  <a:lnTo>
                    <a:pt x="6" y="116"/>
                  </a:lnTo>
                  <a:lnTo>
                    <a:pt x="0" y="153"/>
                  </a:lnTo>
                  <a:lnTo>
                    <a:pt x="0" y="787"/>
                  </a:lnTo>
                  <a:lnTo>
                    <a:pt x="0" y="790"/>
                  </a:lnTo>
                  <a:lnTo>
                    <a:pt x="1" y="797"/>
                  </a:lnTo>
                  <a:lnTo>
                    <a:pt x="6" y="811"/>
                  </a:lnTo>
                  <a:lnTo>
                    <a:pt x="13" y="824"/>
                  </a:lnTo>
                  <a:lnTo>
                    <a:pt x="23" y="839"/>
                  </a:lnTo>
                  <a:lnTo>
                    <a:pt x="38" y="850"/>
                  </a:lnTo>
                  <a:lnTo>
                    <a:pt x="57" y="859"/>
                  </a:lnTo>
                  <a:lnTo>
                    <a:pt x="81" y="861"/>
                  </a:lnTo>
                  <a:lnTo>
                    <a:pt x="104" y="859"/>
                  </a:lnTo>
                  <a:lnTo>
                    <a:pt x="122" y="852"/>
                  </a:lnTo>
                  <a:lnTo>
                    <a:pt x="133" y="839"/>
                  </a:lnTo>
                  <a:lnTo>
                    <a:pt x="145" y="825"/>
                  </a:lnTo>
                  <a:lnTo>
                    <a:pt x="149" y="811"/>
                  </a:lnTo>
                  <a:lnTo>
                    <a:pt x="154" y="797"/>
                  </a:lnTo>
                  <a:lnTo>
                    <a:pt x="155" y="785"/>
                  </a:lnTo>
                  <a:lnTo>
                    <a:pt x="157" y="777"/>
                  </a:lnTo>
                  <a:lnTo>
                    <a:pt x="157" y="773"/>
                  </a:lnTo>
                  <a:lnTo>
                    <a:pt x="157" y="257"/>
                  </a:lnTo>
                  <a:lnTo>
                    <a:pt x="182" y="254"/>
                  </a:lnTo>
                  <a:cubicBezTo>
                    <a:pt x="182" y="254"/>
                    <a:pt x="181" y="954"/>
                    <a:pt x="180" y="1654"/>
                  </a:cubicBezTo>
                  <a:cubicBezTo>
                    <a:pt x="190" y="1694"/>
                    <a:pt x="204" y="1706"/>
                    <a:pt x="222" y="1720"/>
                  </a:cubicBezTo>
                  <a:cubicBezTo>
                    <a:pt x="240" y="1734"/>
                    <a:pt x="270" y="1736"/>
                    <a:pt x="290" y="1738"/>
                  </a:cubicBezTo>
                  <a:cubicBezTo>
                    <a:pt x="310" y="1740"/>
                    <a:pt x="327" y="1736"/>
                    <a:pt x="342" y="1730"/>
                  </a:cubicBezTo>
                  <a:cubicBezTo>
                    <a:pt x="357" y="1724"/>
                    <a:pt x="372" y="1716"/>
                    <a:pt x="382" y="1702"/>
                  </a:cubicBezTo>
                  <a:cubicBezTo>
                    <a:pt x="392" y="1688"/>
                    <a:pt x="404" y="1660"/>
                    <a:pt x="405" y="1647"/>
                  </a:cubicBezTo>
                  <a:cubicBezTo>
                    <a:pt x="404" y="1249"/>
                    <a:pt x="404" y="852"/>
                    <a:pt x="404" y="852"/>
                  </a:cubicBezTo>
                  <a:lnTo>
                    <a:pt x="436" y="852"/>
                  </a:lnTo>
                  <a:lnTo>
                    <a:pt x="441" y="912"/>
                  </a:lnTo>
                  <a:lnTo>
                    <a:pt x="441" y="967"/>
                  </a:lnTo>
                  <a:lnTo>
                    <a:pt x="441" y="1026"/>
                  </a:lnTo>
                  <a:lnTo>
                    <a:pt x="441" y="1091"/>
                  </a:lnTo>
                  <a:lnTo>
                    <a:pt x="441" y="1159"/>
                  </a:lnTo>
                  <a:lnTo>
                    <a:pt x="441" y="1226"/>
                  </a:lnTo>
                  <a:lnTo>
                    <a:pt x="441" y="1295"/>
                  </a:lnTo>
                  <a:lnTo>
                    <a:pt x="442" y="1363"/>
                  </a:lnTo>
                  <a:lnTo>
                    <a:pt x="442" y="1431"/>
                  </a:lnTo>
                  <a:lnTo>
                    <a:pt x="442" y="1493"/>
                  </a:lnTo>
                  <a:lnTo>
                    <a:pt x="442" y="1552"/>
                  </a:lnTo>
                  <a:lnTo>
                    <a:pt x="442" y="1603"/>
                  </a:lnTo>
                  <a:lnTo>
                    <a:pt x="442" y="1647"/>
                  </a:lnTo>
                  <a:lnTo>
                    <a:pt x="442" y="1649"/>
                  </a:lnTo>
                  <a:lnTo>
                    <a:pt x="444" y="1658"/>
                  </a:lnTo>
                  <a:lnTo>
                    <a:pt x="450" y="1668"/>
                  </a:lnTo>
                  <a:lnTo>
                    <a:pt x="452" y="1682"/>
                  </a:lnTo>
                  <a:lnTo>
                    <a:pt x="460" y="1698"/>
                  </a:lnTo>
                  <a:lnTo>
                    <a:pt x="478" y="1720"/>
                  </a:lnTo>
                  <a:lnTo>
                    <a:pt x="510" y="1738"/>
                  </a:lnTo>
                  <a:lnTo>
                    <a:pt x="546" y="1742"/>
                  </a:lnTo>
                  <a:cubicBezTo>
                    <a:pt x="564" y="1738"/>
                    <a:pt x="602" y="1728"/>
                    <a:pt x="620" y="1712"/>
                  </a:cubicBezTo>
                  <a:cubicBezTo>
                    <a:pt x="638" y="1696"/>
                    <a:pt x="648" y="1670"/>
                    <a:pt x="654" y="1644"/>
                  </a:cubicBezTo>
                  <a:cubicBezTo>
                    <a:pt x="654" y="950"/>
                    <a:pt x="654" y="256"/>
                    <a:pt x="654" y="256"/>
                  </a:cubicBezTo>
                  <a:lnTo>
                    <a:pt x="676" y="257"/>
                  </a:lnTo>
                  <a:lnTo>
                    <a:pt x="676" y="773"/>
                  </a:lnTo>
                  <a:lnTo>
                    <a:pt x="679" y="777"/>
                  </a:lnTo>
                  <a:lnTo>
                    <a:pt x="680" y="787"/>
                  </a:lnTo>
                  <a:lnTo>
                    <a:pt x="685" y="799"/>
                  </a:lnTo>
                  <a:lnTo>
                    <a:pt x="692" y="814"/>
                  </a:lnTo>
                  <a:lnTo>
                    <a:pt x="700" y="830"/>
                  </a:lnTo>
                  <a:lnTo>
                    <a:pt x="715" y="842"/>
                  </a:lnTo>
                  <a:lnTo>
                    <a:pt x="732" y="852"/>
                  </a:lnTo>
                  <a:lnTo>
                    <a:pt x="754" y="856"/>
                  </a:lnTo>
                  <a:lnTo>
                    <a:pt x="777" y="852"/>
                  </a:lnTo>
                  <a:lnTo>
                    <a:pt x="795" y="842"/>
                  </a:lnTo>
                  <a:lnTo>
                    <a:pt x="808" y="830"/>
                  </a:lnTo>
                  <a:lnTo>
                    <a:pt x="816" y="814"/>
                  </a:lnTo>
                  <a:lnTo>
                    <a:pt x="827" y="799"/>
                  </a:lnTo>
                  <a:lnTo>
                    <a:pt x="831" y="788"/>
                  </a:lnTo>
                  <a:lnTo>
                    <a:pt x="831" y="785"/>
                  </a:lnTo>
                  <a:lnTo>
                    <a:pt x="831" y="122"/>
                  </a:lnTo>
                  <a:lnTo>
                    <a:pt x="830" y="105"/>
                  </a:lnTo>
                  <a:lnTo>
                    <a:pt x="814" y="73"/>
                  </a:lnTo>
                  <a:lnTo>
                    <a:pt x="792" y="43"/>
                  </a:lnTo>
                  <a:lnTo>
                    <a:pt x="766" y="22"/>
                  </a:lnTo>
                  <a:lnTo>
                    <a:pt x="734" y="6"/>
                  </a:lnTo>
                  <a:lnTo>
                    <a:pt x="703" y="0"/>
                  </a:lnTo>
                  <a:lnTo>
                    <a:pt x="136" y="0"/>
                  </a:lnTo>
                  <a:lnTo>
                    <a:pt x="193" y="57"/>
                  </a:lnTo>
                  <a:lnTo>
                    <a:pt x="136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  <a:effectLst/>
            <a:scene3d>
              <a:camera prst="legacyObliqueRight"/>
              <a:lightRig rig="legacyFlat1" dir="t"/>
            </a:scene3d>
            <a:sp3d extrusionH="11100" prstMaterial="legacyMetal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grpSp>
          <p:nvGrpSpPr>
            <p:cNvPr id="67" name="Group 17"/>
            <p:cNvGrpSpPr>
              <a:grpSpLocks/>
            </p:cNvGrpSpPr>
            <p:nvPr/>
          </p:nvGrpSpPr>
          <p:grpSpPr bwMode="auto">
            <a:xfrm>
              <a:off x="1025" y="956"/>
              <a:ext cx="659" cy="588"/>
              <a:chOff x="1025" y="956"/>
              <a:chExt cx="659" cy="588"/>
            </a:xfrm>
          </p:grpSpPr>
          <p:sp>
            <p:nvSpPr>
              <p:cNvPr id="68" name="Freeform 18"/>
              <p:cNvSpPr>
                <a:spLocks/>
              </p:cNvSpPr>
              <p:nvPr/>
            </p:nvSpPr>
            <p:spPr bwMode="gray">
              <a:xfrm>
                <a:off x="1078" y="956"/>
                <a:ext cx="111" cy="112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56078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56078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  <a:scene3d>
                <a:camera prst="legacyPerspectiveRight"/>
                <a:lightRig rig="legacyFlat1" dir="t"/>
              </a:scene3d>
              <a:sp3d extrusionH="100000" prstMaterial="legacyMetal">
                <a:bevelT w="13500" h="13500" prst="angle"/>
                <a:bevelB w="13500" h="13500" prst="angle"/>
                <a:extrusionClr>
                  <a:srgbClr val="FFFFCC"/>
                </a:extrusionClr>
              </a:sp3d>
            </p:spPr>
            <p:txBody>
              <a:bodyPr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19"/>
              <p:cNvSpPr>
                <a:spLocks/>
              </p:cNvSpPr>
              <p:nvPr/>
            </p:nvSpPr>
            <p:spPr bwMode="gray">
              <a:xfrm>
                <a:off x="1025" y="1088"/>
                <a:ext cx="217" cy="456"/>
              </a:xfrm>
              <a:custGeom>
                <a:avLst/>
                <a:gdLst/>
                <a:ahLst/>
                <a:cxnLst>
                  <a:cxn ang="0">
                    <a:pos x="104" y="8"/>
                  </a:cxn>
                  <a:cxn ang="0">
                    <a:pos x="44" y="49"/>
                  </a:cxn>
                  <a:cxn ang="0">
                    <a:pos x="6" y="116"/>
                  </a:cxn>
                  <a:cxn ang="0">
                    <a:pos x="0" y="787"/>
                  </a:cxn>
                  <a:cxn ang="0">
                    <a:pos x="1" y="797"/>
                  </a:cxn>
                  <a:cxn ang="0">
                    <a:pos x="13" y="824"/>
                  </a:cxn>
                  <a:cxn ang="0">
                    <a:pos x="38" y="850"/>
                  </a:cxn>
                  <a:cxn ang="0">
                    <a:pos x="81" y="861"/>
                  </a:cxn>
                  <a:cxn ang="0">
                    <a:pos x="122" y="852"/>
                  </a:cxn>
                  <a:cxn ang="0">
                    <a:pos x="145" y="825"/>
                  </a:cxn>
                  <a:cxn ang="0">
                    <a:pos x="154" y="797"/>
                  </a:cxn>
                  <a:cxn ang="0">
                    <a:pos x="157" y="777"/>
                  </a:cxn>
                  <a:cxn ang="0">
                    <a:pos x="157" y="257"/>
                  </a:cxn>
                  <a:cxn ang="0">
                    <a:pos x="180" y="1654"/>
                  </a:cxn>
                  <a:cxn ang="0">
                    <a:pos x="290" y="1738"/>
                  </a:cxn>
                  <a:cxn ang="0">
                    <a:pos x="382" y="1702"/>
                  </a:cxn>
                  <a:cxn ang="0">
                    <a:pos x="404" y="852"/>
                  </a:cxn>
                  <a:cxn ang="0">
                    <a:pos x="441" y="912"/>
                  </a:cxn>
                  <a:cxn ang="0">
                    <a:pos x="441" y="1026"/>
                  </a:cxn>
                  <a:cxn ang="0">
                    <a:pos x="441" y="1159"/>
                  </a:cxn>
                  <a:cxn ang="0">
                    <a:pos x="441" y="1295"/>
                  </a:cxn>
                  <a:cxn ang="0">
                    <a:pos x="442" y="1431"/>
                  </a:cxn>
                  <a:cxn ang="0">
                    <a:pos x="442" y="1552"/>
                  </a:cxn>
                  <a:cxn ang="0">
                    <a:pos x="442" y="1647"/>
                  </a:cxn>
                  <a:cxn ang="0">
                    <a:pos x="444" y="1658"/>
                  </a:cxn>
                  <a:cxn ang="0">
                    <a:pos x="452" y="1682"/>
                  </a:cxn>
                  <a:cxn ang="0">
                    <a:pos x="478" y="1720"/>
                  </a:cxn>
                  <a:cxn ang="0">
                    <a:pos x="546" y="1742"/>
                  </a:cxn>
                  <a:cxn ang="0">
                    <a:pos x="654" y="1644"/>
                  </a:cxn>
                  <a:cxn ang="0">
                    <a:pos x="676" y="257"/>
                  </a:cxn>
                  <a:cxn ang="0">
                    <a:pos x="679" y="777"/>
                  </a:cxn>
                  <a:cxn ang="0">
                    <a:pos x="685" y="799"/>
                  </a:cxn>
                  <a:cxn ang="0">
                    <a:pos x="700" y="830"/>
                  </a:cxn>
                  <a:cxn ang="0">
                    <a:pos x="732" y="852"/>
                  </a:cxn>
                  <a:cxn ang="0">
                    <a:pos x="777" y="852"/>
                  </a:cxn>
                  <a:cxn ang="0">
                    <a:pos x="808" y="830"/>
                  </a:cxn>
                  <a:cxn ang="0">
                    <a:pos x="827" y="799"/>
                  </a:cxn>
                  <a:cxn ang="0">
                    <a:pos x="831" y="785"/>
                  </a:cxn>
                  <a:cxn ang="0">
                    <a:pos x="830" y="105"/>
                  </a:cxn>
                  <a:cxn ang="0">
                    <a:pos x="792" y="43"/>
                  </a:cxn>
                  <a:cxn ang="0">
                    <a:pos x="734" y="6"/>
                  </a:cxn>
                  <a:cxn ang="0">
                    <a:pos x="136" y="0"/>
                  </a:cxn>
                  <a:cxn ang="0">
                    <a:pos x="136" y="0"/>
                  </a:cxn>
                </a:cxnLst>
                <a:rect l="0" t="0" r="r" b="b"/>
                <a:pathLst>
                  <a:path w="831" h="1742">
                    <a:moveTo>
                      <a:pt x="136" y="0"/>
                    </a:moveTo>
                    <a:lnTo>
                      <a:pt x="104" y="8"/>
                    </a:lnTo>
                    <a:lnTo>
                      <a:pt x="73" y="25"/>
                    </a:lnTo>
                    <a:lnTo>
                      <a:pt x="44" y="49"/>
                    </a:lnTo>
                    <a:lnTo>
                      <a:pt x="22" y="82"/>
                    </a:lnTo>
                    <a:lnTo>
                      <a:pt x="6" y="116"/>
                    </a:lnTo>
                    <a:lnTo>
                      <a:pt x="0" y="153"/>
                    </a:lnTo>
                    <a:lnTo>
                      <a:pt x="0" y="787"/>
                    </a:lnTo>
                    <a:lnTo>
                      <a:pt x="0" y="790"/>
                    </a:lnTo>
                    <a:lnTo>
                      <a:pt x="1" y="797"/>
                    </a:lnTo>
                    <a:lnTo>
                      <a:pt x="6" y="811"/>
                    </a:lnTo>
                    <a:lnTo>
                      <a:pt x="13" y="824"/>
                    </a:lnTo>
                    <a:lnTo>
                      <a:pt x="23" y="839"/>
                    </a:lnTo>
                    <a:lnTo>
                      <a:pt x="38" y="850"/>
                    </a:lnTo>
                    <a:lnTo>
                      <a:pt x="57" y="859"/>
                    </a:lnTo>
                    <a:lnTo>
                      <a:pt x="81" y="861"/>
                    </a:lnTo>
                    <a:lnTo>
                      <a:pt x="104" y="859"/>
                    </a:lnTo>
                    <a:lnTo>
                      <a:pt x="122" y="852"/>
                    </a:lnTo>
                    <a:lnTo>
                      <a:pt x="133" y="839"/>
                    </a:lnTo>
                    <a:lnTo>
                      <a:pt x="145" y="825"/>
                    </a:lnTo>
                    <a:lnTo>
                      <a:pt x="149" y="811"/>
                    </a:lnTo>
                    <a:lnTo>
                      <a:pt x="154" y="797"/>
                    </a:lnTo>
                    <a:lnTo>
                      <a:pt x="155" y="785"/>
                    </a:lnTo>
                    <a:lnTo>
                      <a:pt x="157" y="777"/>
                    </a:lnTo>
                    <a:lnTo>
                      <a:pt x="157" y="773"/>
                    </a:lnTo>
                    <a:lnTo>
                      <a:pt x="157" y="257"/>
                    </a:lnTo>
                    <a:lnTo>
                      <a:pt x="182" y="254"/>
                    </a:lnTo>
                    <a:cubicBezTo>
                      <a:pt x="182" y="254"/>
                      <a:pt x="181" y="954"/>
                      <a:pt x="180" y="1654"/>
                    </a:cubicBezTo>
                    <a:cubicBezTo>
                      <a:pt x="190" y="1694"/>
                      <a:pt x="204" y="1706"/>
                      <a:pt x="222" y="1720"/>
                    </a:cubicBezTo>
                    <a:cubicBezTo>
                      <a:pt x="240" y="1734"/>
                      <a:pt x="270" y="1736"/>
                      <a:pt x="290" y="1738"/>
                    </a:cubicBezTo>
                    <a:cubicBezTo>
                      <a:pt x="310" y="1740"/>
                      <a:pt x="327" y="1736"/>
                      <a:pt x="342" y="1730"/>
                    </a:cubicBezTo>
                    <a:cubicBezTo>
                      <a:pt x="357" y="1724"/>
                      <a:pt x="372" y="1716"/>
                      <a:pt x="382" y="1702"/>
                    </a:cubicBezTo>
                    <a:cubicBezTo>
                      <a:pt x="392" y="1688"/>
                      <a:pt x="404" y="1660"/>
                      <a:pt x="405" y="1647"/>
                    </a:cubicBezTo>
                    <a:cubicBezTo>
                      <a:pt x="404" y="1249"/>
                      <a:pt x="404" y="852"/>
                      <a:pt x="404" y="852"/>
                    </a:cubicBezTo>
                    <a:lnTo>
                      <a:pt x="436" y="852"/>
                    </a:lnTo>
                    <a:lnTo>
                      <a:pt x="441" y="912"/>
                    </a:lnTo>
                    <a:lnTo>
                      <a:pt x="441" y="967"/>
                    </a:lnTo>
                    <a:lnTo>
                      <a:pt x="441" y="1026"/>
                    </a:lnTo>
                    <a:lnTo>
                      <a:pt x="441" y="1091"/>
                    </a:lnTo>
                    <a:lnTo>
                      <a:pt x="441" y="1159"/>
                    </a:lnTo>
                    <a:lnTo>
                      <a:pt x="441" y="1226"/>
                    </a:lnTo>
                    <a:lnTo>
                      <a:pt x="441" y="1295"/>
                    </a:lnTo>
                    <a:lnTo>
                      <a:pt x="442" y="1363"/>
                    </a:lnTo>
                    <a:lnTo>
                      <a:pt x="442" y="1431"/>
                    </a:lnTo>
                    <a:lnTo>
                      <a:pt x="442" y="1493"/>
                    </a:lnTo>
                    <a:lnTo>
                      <a:pt x="442" y="1552"/>
                    </a:lnTo>
                    <a:lnTo>
                      <a:pt x="442" y="1603"/>
                    </a:lnTo>
                    <a:lnTo>
                      <a:pt x="442" y="1647"/>
                    </a:lnTo>
                    <a:lnTo>
                      <a:pt x="442" y="1649"/>
                    </a:lnTo>
                    <a:lnTo>
                      <a:pt x="444" y="1658"/>
                    </a:lnTo>
                    <a:lnTo>
                      <a:pt x="450" y="1668"/>
                    </a:lnTo>
                    <a:lnTo>
                      <a:pt x="452" y="1682"/>
                    </a:lnTo>
                    <a:lnTo>
                      <a:pt x="460" y="1698"/>
                    </a:lnTo>
                    <a:lnTo>
                      <a:pt x="478" y="1720"/>
                    </a:lnTo>
                    <a:lnTo>
                      <a:pt x="510" y="1738"/>
                    </a:lnTo>
                    <a:lnTo>
                      <a:pt x="546" y="1742"/>
                    </a:lnTo>
                    <a:cubicBezTo>
                      <a:pt x="564" y="1738"/>
                      <a:pt x="602" y="1728"/>
                      <a:pt x="620" y="1712"/>
                    </a:cubicBezTo>
                    <a:cubicBezTo>
                      <a:pt x="638" y="1696"/>
                      <a:pt x="648" y="1670"/>
                      <a:pt x="654" y="1644"/>
                    </a:cubicBezTo>
                    <a:cubicBezTo>
                      <a:pt x="654" y="950"/>
                      <a:pt x="654" y="256"/>
                      <a:pt x="654" y="256"/>
                    </a:cubicBezTo>
                    <a:lnTo>
                      <a:pt x="676" y="257"/>
                    </a:lnTo>
                    <a:lnTo>
                      <a:pt x="676" y="773"/>
                    </a:lnTo>
                    <a:lnTo>
                      <a:pt x="679" y="777"/>
                    </a:lnTo>
                    <a:lnTo>
                      <a:pt x="680" y="787"/>
                    </a:lnTo>
                    <a:lnTo>
                      <a:pt x="685" y="799"/>
                    </a:lnTo>
                    <a:lnTo>
                      <a:pt x="692" y="814"/>
                    </a:lnTo>
                    <a:lnTo>
                      <a:pt x="700" y="830"/>
                    </a:lnTo>
                    <a:lnTo>
                      <a:pt x="715" y="842"/>
                    </a:lnTo>
                    <a:lnTo>
                      <a:pt x="732" y="852"/>
                    </a:lnTo>
                    <a:lnTo>
                      <a:pt x="754" y="856"/>
                    </a:lnTo>
                    <a:lnTo>
                      <a:pt x="777" y="852"/>
                    </a:lnTo>
                    <a:lnTo>
                      <a:pt x="795" y="842"/>
                    </a:lnTo>
                    <a:lnTo>
                      <a:pt x="808" y="830"/>
                    </a:lnTo>
                    <a:lnTo>
                      <a:pt x="816" y="814"/>
                    </a:lnTo>
                    <a:lnTo>
                      <a:pt x="827" y="799"/>
                    </a:lnTo>
                    <a:lnTo>
                      <a:pt x="831" y="788"/>
                    </a:lnTo>
                    <a:lnTo>
                      <a:pt x="831" y="785"/>
                    </a:lnTo>
                    <a:lnTo>
                      <a:pt x="831" y="122"/>
                    </a:lnTo>
                    <a:lnTo>
                      <a:pt x="830" y="105"/>
                    </a:lnTo>
                    <a:lnTo>
                      <a:pt x="814" y="73"/>
                    </a:lnTo>
                    <a:lnTo>
                      <a:pt x="792" y="43"/>
                    </a:lnTo>
                    <a:lnTo>
                      <a:pt x="766" y="22"/>
                    </a:lnTo>
                    <a:lnTo>
                      <a:pt x="734" y="6"/>
                    </a:lnTo>
                    <a:lnTo>
                      <a:pt x="703" y="0"/>
                    </a:lnTo>
                    <a:lnTo>
                      <a:pt x="136" y="0"/>
                    </a:lnTo>
                    <a:lnTo>
                      <a:pt x="193" y="57"/>
                    </a:lnTo>
                    <a:lnTo>
                      <a:pt x="1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4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prstShdw prst="shdw12">
                  <a:srgbClr val="000000">
                    <a:alpha val="50000"/>
                  </a:srgbClr>
                </a:prst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 rot="-1575129">
                <a:off x="1531" y="1217"/>
                <a:ext cx="153" cy="46"/>
              </a:xfrm>
              <a:prstGeom prst="ellipse">
                <a:avLst/>
              </a:prstGeom>
              <a:solidFill>
                <a:srgbClr val="080808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71" name="Group 15"/>
          <p:cNvGrpSpPr>
            <a:grpSpLocks/>
          </p:cNvGrpSpPr>
          <p:nvPr/>
        </p:nvGrpSpPr>
        <p:grpSpPr bwMode="auto">
          <a:xfrm>
            <a:off x="3860498" y="5533702"/>
            <a:ext cx="1027158" cy="779468"/>
            <a:chOff x="1025" y="956"/>
            <a:chExt cx="659" cy="588"/>
          </a:xfrm>
        </p:grpSpPr>
        <p:sp>
          <p:nvSpPr>
            <p:cNvPr id="72" name="Freeform 16"/>
            <p:cNvSpPr>
              <a:spLocks/>
            </p:cNvSpPr>
            <p:nvPr/>
          </p:nvSpPr>
          <p:spPr bwMode="gray">
            <a:xfrm>
              <a:off x="1025" y="1088"/>
              <a:ext cx="217" cy="456"/>
            </a:xfrm>
            <a:custGeom>
              <a:avLst/>
              <a:gdLst/>
              <a:ahLst/>
              <a:cxnLst>
                <a:cxn ang="0">
                  <a:pos x="104" y="8"/>
                </a:cxn>
                <a:cxn ang="0">
                  <a:pos x="44" y="49"/>
                </a:cxn>
                <a:cxn ang="0">
                  <a:pos x="6" y="116"/>
                </a:cxn>
                <a:cxn ang="0">
                  <a:pos x="0" y="787"/>
                </a:cxn>
                <a:cxn ang="0">
                  <a:pos x="1" y="797"/>
                </a:cxn>
                <a:cxn ang="0">
                  <a:pos x="13" y="824"/>
                </a:cxn>
                <a:cxn ang="0">
                  <a:pos x="38" y="850"/>
                </a:cxn>
                <a:cxn ang="0">
                  <a:pos x="81" y="861"/>
                </a:cxn>
                <a:cxn ang="0">
                  <a:pos x="122" y="852"/>
                </a:cxn>
                <a:cxn ang="0">
                  <a:pos x="145" y="825"/>
                </a:cxn>
                <a:cxn ang="0">
                  <a:pos x="154" y="797"/>
                </a:cxn>
                <a:cxn ang="0">
                  <a:pos x="157" y="777"/>
                </a:cxn>
                <a:cxn ang="0">
                  <a:pos x="157" y="257"/>
                </a:cxn>
                <a:cxn ang="0">
                  <a:pos x="180" y="1654"/>
                </a:cxn>
                <a:cxn ang="0">
                  <a:pos x="290" y="1738"/>
                </a:cxn>
                <a:cxn ang="0">
                  <a:pos x="382" y="1702"/>
                </a:cxn>
                <a:cxn ang="0">
                  <a:pos x="404" y="852"/>
                </a:cxn>
                <a:cxn ang="0">
                  <a:pos x="441" y="912"/>
                </a:cxn>
                <a:cxn ang="0">
                  <a:pos x="441" y="1026"/>
                </a:cxn>
                <a:cxn ang="0">
                  <a:pos x="441" y="1159"/>
                </a:cxn>
                <a:cxn ang="0">
                  <a:pos x="441" y="1295"/>
                </a:cxn>
                <a:cxn ang="0">
                  <a:pos x="442" y="1431"/>
                </a:cxn>
                <a:cxn ang="0">
                  <a:pos x="442" y="1552"/>
                </a:cxn>
                <a:cxn ang="0">
                  <a:pos x="442" y="1647"/>
                </a:cxn>
                <a:cxn ang="0">
                  <a:pos x="444" y="1658"/>
                </a:cxn>
                <a:cxn ang="0">
                  <a:pos x="452" y="1682"/>
                </a:cxn>
                <a:cxn ang="0">
                  <a:pos x="478" y="1720"/>
                </a:cxn>
                <a:cxn ang="0">
                  <a:pos x="546" y="1742"/>
                </a:cxn>
                <a:cxn ang="0">
                  <a:pos x="654" y="1644"/>
                </a:cxn>
                <a:cxn ang="0">
                  <a:pos x="676" y="257"/>
                </a:cxn>
                <a:cxn ang="0">
                  <a:pos x="679" y="777"/>
                </a:cxn>
                <a:cxn ang="0">
                  <a:pos x="685" y="799"/>
                </a:cxn>
                <a:cxn ang="0">
                  <a:pos x="700" y="830"/>
                </a:cxn>
                <a:cxn ang="0">
                  <a:pos x="732" y="852"/>
                </a:cxn>
                <a:cxn ang="0">
                  <a:pos x="777" y="852"/>
                </a:cxn>
                <a:cxn ang="0">
                  <a:pos x="808" y="830"/>
                </a:cxn>
                <a:cxn ang="0">
                  <a:pos x="827" y="799"/>
                </a:cxn>
                <a:cxn ang="0">
                  <a:pos x="831" y="785"/>
                </a:cxn>
                <a:cxn ang="0">
                  <a:pos x="830" y="105"/>
                </a:cxn>
                <a:cxn ang="0">
                  <a:pos x="792" y="43"/>
                </a:cxn>
                <a:cxn ang="0">
                  <a:pos x="734" y="6"/>
                </a:cxn>
                <a:cxn ang="0">
                  <a:pos x="136" y="0"/>
                </a:cxn>
                <a:cxn ang="0">
                  <a:pos x="136" y="0"/>
                </a:cxn>
              </a:cxnLst>
              <a:rect l="0" t="0" r="r" b="b"/>
              <a:pathLst>
                <a:path w="831" h="1742">
                  <a:moveTo>
                    <a:pt x="136" y="0"/>
                  </a:moveTo>
                  <a:lnTo>
                    <a:pt x="104" y="8"/>
                  </a:lnTo>
                  <a:lnTo>
                    <a:pt x="73" y="25"/>
                  </a:lnTo>
                  <a:lnTo>
                    <a:pt x="44" y="49"/>
                  </a:lnTo>
                  <a:lnTo>
                    <a:pt x="22" y="82"/>
                  </a:lnTo>
                  <a:lnTo>
                    <a:pt x="6" y="116"/>
                  </a:lnTo>
                  <a:lnTo>
                    <a:pt x="0" y="153"/>
                  </a:lnTo>
                  <a:lnTo>
                    <a:pt x="0" y="787"/>
                  </a:lnTo>
                  <a:lnTo>
                    <a:pt x="0" y="790"/>
                  </a:lnTo>
                  <a:lnTo>
                    <a:pt x="1" y="797"/>
                  </a:lnTo>
                  <a:lnTo>
                    <a:pt x="6" y="811"/>
                  </a:lnTo>
                  <a:lnTo>
                    <a:pt x="13" y="824"/>
                  </a:lnTo>
                  <a:lnTo>
                    <a:pt x="23" y="839"/>
                  </a:lnTo>
                  <a:lnTo>
                    <a:pt x="38" y="850"/>
                  </a:lnTo>
                  <a:lnTo>
                    <a:pt x="57" y="859"/>
                  </a:lnTo>
                  <a:lnTo>
                    <a:pt x="81" y="861"/>
                  </a:lnTo>
                  <a:lnTo>
                    <a:pt x="104" y="859"/>
                  </a:lnTo>
                  <a:lnTo>
                    <a:pt x="122" y="852"/>
                  </a:lnTo>
                  <a:lnTo>
                    <a:pt x="133" y="839"/>
                  </a:lnTo>
                  <a:lnTo>
                    <a:pt x="145" y="825"/>
                  </a:lnTo>
                  <a:lnTo>
                    <a:pt x="149" y="811"/>
                  </a:lnTo>
                  <a:lnTo>
                    <a:pt x="154" y="797"/>
                  </a:lnTo>
                  <a:lnTo>
                    <a:pt x="155" y="785"/>
                  </a:lnTo>
                  <a:lnTo>
                    <a:pt x="157" y="777"/>
                  </a:lnTo>
                  <a:lnTo>
                    <a:pt x="157" y="773"/>
                  </a:lnTo>
                  <a:lnTo>
                    <a:pt x="157" y="257"/>
                  </a:lnTo>
                  <a:lnTo>
                    <a:pt x="182" y="254"/>
                  </a:lnTo>
                  <a:cubicBezTo>
                    <a:pt x="182" y="254"/>
                    <a:pt x="181" y="954"/>
                    <a:pt x="180" y="1654"/>
                  </a:cubicBezTo>
                  <a:cubicBezTo>
                    <a:pt x="190" y="1694"/>
                    <a:pt x="204" y="1706"/>
                    <a:pt x="222" y="1720"/>
                  </a:cubicBezTo>
                  <a:cubicBezTo>
                    <a:pt x="240" y="1734"/>
                    <a:pt x="270" y="1736"/>
                    <a:pt x="290" y="1738"/>
                  </a:cubicBezTo>
                  <a:cubicBezTo>
                    <a:pt x="310" y="1740"/>
                    <a:pt x="327" y="1736"/>
                    <a:pt x="342" y="1730"/>
                  </a:cubicBezTo>
                  <a:cubicBezTo>
                    <a:pt x="357" y="1724"/>
                    <a:pt x="372" y="1716"/>
                    <a:pt x="382" y="1702"/>
                  </a:cubicBezTo>
                  <a:cubicBezTo>
                    <a:pt x="392" y="1688"/>
                    <a:pt x="404" y="1660"/>
                    <a:pt x="405" y="1647"/>
                  </a:cubicBezTo>
                  <a:cubicBezTo>
                    <a:pt x="404" y="1249"/>
                    <a:pt x="404" y="852"/>
                    <a:pt x="404" y="852"/>
                  </a:cubicBezTo>
                  <a:lnTo>
                    <a:pt x="436" y="852"/>
                  </a:lnTo>
                  <a:lnTo>
                    <a:pt x="441" y="912"/>
                  </a:lnTo>
                  <a:lnTo>
                    <a:pt x="441" y="967"/>
                  </a:lnTo>
                  <a:lnTo>
                    <a:pt x="441" y="1026"/>
                  </a:lnTo>
                  <a:lnTo>
                    <a:pt x="441" y="1091"/>
                  </a:lnTo>
                  <a:lnTo>
                    <a:pt x="441" y="1159"/>
                  </a:lnTo>
                  <a:lnTo>
                    <a:pt x="441" y="1226"/>
                  </a:lnTo>
                  <a:lnTo>
                    <a:pt x="441" y="1295"/>
                  </a:lnTo>
                  <a:lnTo>
                    <a:pt x="442" y="1363"/>
                  </a:lnTo>
                  <a:lnTo>
                    <a:pt x="442" y="1431"/>
                  </a:lnTo>
                  <a:lnTo>
                    <a:pt x="442" y="1493"/>
                  </a:lnTo>
                  <a:lnTo>
                    <a:pt x="442" y="1552"/>
                  </a:lnTo>
                  <a:lnTo>
                    <a:pt x="442" y="1603"/>
                  </a:lnTo>
                  <a:lnTo>
                    <a:pt x="442" y="1647"/>
                  </a:lnTo>
                  <a:lnTo>
                    <a:pt x="442" y="1649"/>
                  </a:lnTo>
                  <a:lnTo>
                    <a:pt x="444" y="1658"/>
                  </a:lnTo>
                  <a:lnTo>
                    <a:pt x="450" y="1668"/>
                  </a:lnTo>
                  <a:lnTo>
                    <a:pt x="452" y="1682"/>
                  </a:lnTo>
                  <a:lnTo>
                    <a:pt x="460" y="1698"/>
                  </a:lnTo>
                  <a:lnTo>
                    <a:pt x="478" y="1720"/>
                  </a:lnTo>
                  <a:lnTo>
                    <a:pt x="510" y="1738"/>
                  </a:lnTo>
                  <a:lnTo>
                    <a:pt x="546" y="1742"/>
                  </a:lnTo>
                  <a:cubicBezTo>
                    <a:pt x="564" y="1738"/>
                    <a:pt x="602" y="1728"/>
                    <a:pt x="620" y="1712"/>
                  </a:cubicBezTo>
                  <a:cubicBezTo>
                    <a:pt x="638" y="1696"/>
                    <a:pt x="648" y="1670"/>
                    <a:pt x="654" y="1644"/>
                  </a:cubicBezTo>
                  <a:cubicBezTo>
                    <a:pt x="654" y="950"/>
                    <a:pt x="654" y="256"/>
                    <a:pt x="654" y="256"/>
                  </a:cubicBezTo>
                  <a:lnTo>
                    <a:pt x="676" y="257"/>
                  </a:lnTo>
                  <a:lnTo>
                    <a:pt x="676" y="773"/>
                  </a:lnTo>
                  <a:lnTo>
                    <a:pt x="679" y="777"/>
                  </a:lnTo>
                  <a:lnTo>
                    <a:pt x="680" y="787"/>
                  </a:lnTo>
                  <a:lnTo>
                    <a:pt x="685" y="799"/>
                  </a:lnTo>
                  <a:lnTo>
                    <a:pt x="692" y="814"/>
                  </a:lnTo>
                  <a:lnTo>
                    <a:pt x="700" y="830"/>
                  </a:lnTo>
                  <a:lnTo>
                    <a:pt x="715" y="842"/>
                  </a:lnTo>
                  <a:lnTo>
                    <a:pt x="732" y="852"/>
                  </a:lnTo>
                  <a:lnTo>
                    <a:pt x="754" y="856"/>
                  </a:lnTo>
                  <a:lnTo>
                    <a:pt x="777" y="852"/>
                  </a:lnTo>
                  <a:lnTo>
                    <a:pt x="795" y="842"/>
                  </a:lnTo>
                  <a:lnTo>
                    <a:pt x="808" y="830"/>
                  </a:lnTo>
                  <a:lnTo>
                    <a:pt x="816" y="814"/>
                  </a:lnTo>
                  <a:lnTo>
                    <a:pt x="827" y="799"/>
                  </a:lnTo>
                  <a:lnTo>
                    <a:pt x="831" y="788"/>
                  </a:lnTo>
                  <a:lnTo>
                    <a:pt x="831" y="785"/>
                  </a:lnTo>
                  <a:lnTo>
                    <a:pt x="831" y="122"/>
                  </a:lnTo>
                  <a:lnTo>
                    <a:pt x="830" y="105"/>
                  </a:lnTo>
                  <a:lnTo>
                    <a:pt x="814" y="73"/>
                  </a:lnTo>
                  <a:lnTo>
                    <a:pt x="792" y="43"/>
                  </a:lnTo>
                  <a:lnTo>
                    <a:pt x="766" y="22"/>
                  </a:lnTo>
                  <a:lnTo>
                    <a:pt x="734" y="6"/>
                  </a:lnTo>
                  <a:lnTo>
                    <a:pt x="703" y="0"/>
                  </a:lnTo>
                  <a:lnTo>
                    <a:pt x="136" y="0"/>
                  </a:lnTo>
                  <a:lnTo>
                    <a:pt x="193" y="57"/>
                  </a:lnTo>
                  <a:lnTo>
                    <a:pt x="136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  <a:effectLst/>
            <a:scene3d>
              <a:camera prst="legacyObliqueRight"/>
              <a:lightRig rig="legacyFlat1" dir="t"/>
            </a:scene3d>
            <a:sp3d extrusionH="11100" prstMaterial="legacyMetal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grpSp>
          <p:nvGrpSpPr>
            <p:cNvPr id="73" name="Group 17"/>
            <p:cNvGrpSpPr>
              <a:grpSpLocks/>
            </p:cNvGrpSpPr>
            <p:nvPr/>
          </p:nvGrpSpPr>
          <p:grpSpPr bwMode="auto">
            <a:xfrm>
              <a:off x="1025" y="956"/>
              <a:ext cx="659" cy="588"/>
              <a:chOff x="1025" y="956"/>
              <a:chExt cx="659" cy="588"/>
            </a:xfrm>
          </p:grpSpPr>
          <p:sp>
            <p:nvSpPr>
              <p:cNvPr id="74" name="Freeform 18"/>
              <p:cNvSpPr>
                <a:spLocks/>
              </p:cNvSpPr>
              <p:nvPr/>
            </p:nvSpPr>
            <p:spPr bwMode="gray">
              <a:xfrm>
                <a:off x="1078" y="956"/>
                <a:ext cx="111" cy="112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56078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56078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  <a:scene3d>
                <a:camera prst="legacyPerspectiveRight"/>
                <a:lightRig rig="legacyFlat1" dir="t"/>
              </a:scene3d>
              <a:sp3d extrusionH="100000" prstMaterial="legacyMetal">
                <a:bevelT w="13500" h="13500" prst="angle"/>
                <a:bevelB w="13500" h="13500" prst="angle"/>
                <a:extrusionClr>
                  <a:srgbClr val="FFFFCC"/>
                </a:extrusionClr>
              </a:sp3d>
            </p:spPr>
            <p:txBody>
              <a:bodyPr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75" name="Freeform 19"/>
              <p:cNvSpPr>
                <a:spLocks/>
              </p:cNvSpPr>
              <p:nvPr/>
            </p:nvSpPr>
            <p:spPr bwMode="gray">
              <a:xfrm>
                <a:off x="1025" y="1088"/>
                <a:ext cx="217" cy="456"/>
              </a:xfrm>
              <a:custGeom>
                <a:avLst/>
                <a:gdLst/>
                <a:ahLst/>
                <a:cxnLst>
                  <a:cxn ang="0">
                    <a:pos x="104" y="8"/>
                  </a:cxn>
                  <a:cxn ang="0">
                    <a:pos x="44" y="49"/>
                  </a:cxn>
                  <a:cxn ang="0">
                    <a:pos x="6" y="116"/>
                  </a:cxn>
                  <a:cxn ang="0">
                    <a:pos x="0" y="787"/>
                  </a:cxn>
                  <a:cxn ang="0">
                    <a:pos x="1" y="797"/>
                  </a:cxn>
                  <a:cxn ang="0">
                    <a:pos x="13" y="824"/>
                  </a:cxn>
                  <a:cxn ang="0">
                    <a:pos x="38" y="850"/>
                  </a:cxn>
                  <a:cxn ang="0">
                    <a:pos x="81" y="861"/>
                  </a:cxn>
                  <a:cxn ang="0">
                    <a:pos x="122" y="852"/>
                  </a:cxn>
                  <a:cxn ang="0">
                    <a:pos x="145" y="825"/>
                  </a:cxn>
                  <a:cxn ang="0">
                    <a:pos x="154" y="797"/>
                  </a:cxn>
                  <a:cxn ang="0">
                    <a:pos x="157" y="777"/>
                  </a:cxn>
                  <a:cxn ang="0">
                    <a:pos x="157" y="257"/>
                  </a:cxn>
                  <a:cxn ang="0">
                    <a:pos x="180" y="1654"/>
                  </a:cxn>
                  <a:cxn ang="0">
                    <a:pos x="290" y="1738"/>
                  </a:cxn>
                  <a:cxn ang="0">
                    <a:pos x="382" y="1702"/>
                  </a:cxn>
                  <a:cxn ang="0">
                    <a:pos x="404" y="852"/>
                  </a:cxn>
                  <a:cxn ang="0">
                    <a:pos x="441" y="912"/>
                  </a:cxn>
                  <a:cxn ang="0">
                    <a:pos x="441" y="1026"/>
                  </a:cxn>
                  <a:cxn ang="0">
                    <a:pos x="441" y="1159"/>
                  </a:cxn>
                  <a:cxn ang="0">
                    <a:pos x="441" y="1295"/>
                  </a:cxn>
                  <a:cxn ang="0">
                    <a:pos x="442" y="1431"/>
                  </a:cxn>
                  <a:cxn ang="0">
                    <a:pos x="442" y="1552"/>
                  </a:cxn>
                  <a:cxn ang="0">
                    <a:pos x="442" y="1647"/>
                  </a:cxn>
                  <a:cxn ang="0">
                    <a:pos x="444" y="1658"/>
                  </a:cxn>
                  <a:cxn ang="0">
                    <a:pos x="452" y="1682"/>
                  </a:cxn>
                  <a:cxn ang="0">
                    <a:pos x="478" y="1720"/>
                  </a:cxn>
                  <a:cxn ang="0">
                    <a:pos x="546" y="1742"/>
                  </a:cxn>
                  <a:cxn ang="0">
                    <a:pos x="654" y="1644"/>
                  </a:cxn>
                  <a:cxn ang="0">
                    <a:pos x="676" y="257"/>
                  </a:cxn>
                  <a:cxn ang="0">
                    <a:pos x="679" y="777"/>
                  </a:cxn>
                  <a:cxn ang="0">
                    <a:pos x="685" y="799"/>
                  </a:cxn>
                  <a:cxn ang="0">
                    <a:pos x="700" y="830"/>
                  </a:cxn>
                  <a:cxn ang="0">
                    <a:pos x="732" y="852"/>
                  </a:cxn>
                  <a:cxn ang="0">
                    <a:pos x="777" y="852"/>
                  </a:cxn>
                  <a:cxn ang="0">
                    <a:pos x="808" y="830"/>
                  </a:cxn>
                  <a:cxn ang="0">
                    <a:pos x="827" y="799"/>
                  </a:cxn>
                  <a:cxn ang="0">
                    <a:pos x="831" y="785"/>
                  </a:cxn>
                  <a:cxn ang="0">
                    <a:pos x="830" y="105"/>
                  </a:cxn>
                  <a:cxn ang="0">
                    <a:pos x="792" y="43"/>
                  </a:cxn>
                  <a:cxn ang="0">
                    <a:pos x="734" y="6"/>
                  </a:cxn>
                  <a:cxn ang="0">
                    <a:pos x="136" y="0"/>
                  </a:cxn>
                  <a:cxn ang="0">
                    <a:pos x="136" y="0"/>
                  </a:cxn>
                </a:cxnLst>
                <a:rect l="0" t="0" r="r" b="b"/>
                <a:pathLst>
                  <a:path w="831" h="1742">
                    <a:moveTo>
                      <a:pt x="136" y="0"/>
                    </a:moveTo>
                    <a:lnTo>
                      <a:pt x="104" y="8"/>
                    </a:lnTo>
                    <a:lnTo>
                      <a:pt x="73" y="25"/>
                    </a:lnTo>
                    <a:lnTo>
                      <a:pt x="44" y="49"/>
                    </a:lnTo>
                    <a:lnTo>
                      <a:pt x="22" y="82"/>
                    </a:lnTo>
                    <a:lnTo>
                      <a:pt x="6" y="116"/>
                    </a:lnTo>
                    <a:lnTo>
                      <a:pt x="0" y="153"/>
                    </a:lnTo>
                    <a:lnTo>
                      <a:pt x="0" y="787"/>
                    </a:lnTo>
                    <a:lnTo>
                      <a:pt x="0" y="790"/>
                    </a:lnTo>
                    <a:lnTo>
                      <a:pt x="1" y="797"/>
                    </a:lnTo>
                    <a:lnTo>
                      <a:pt x="6" y="811"/>
                    </a:lnTo>
                    <a:lnTo>
                      <a:pt x="13" y="824"/>
                    </a:lnTo>
                    <a:lnTo>
                      <a:pt x="23" y="839"/>
                    </a:lnTo>
                    <a:lnTo>
                      <a:pt x="38" y="850"/>
                    </a:lnTo>
                    <a:lnTo>
                      <a:pt x="57" y="859"/>
                    </a:lnTo>
                    <a:lnTo>
                      <a:pt x="81" y="861"/>
                    </a:lnTo>
                    <a:lnTo>
                      <a:pt x="104" y="859"/>
                    </a:lnTo>
                    <a:lnTo>
                      <a:pt x="122" y="852"/>
                    </a:lnTo>
                    <a:lnTo>
                      <a:pt x="133" y="839"/>
                    </a:lnTo>
                    <a:lnTo>
                      <a:pt x="145" y="825"/>
                    </a:lnTo>
                    <a:lnTo>
                      <a:pt x="149" y="811"/>
                    </a:lnTo>
                    <a:lnTo>
                      <a:pt x="154" y="797"/>
                    </a:lnTo>
                    <a:lnTo>
                      <a:pt x="155" y="785"/>
                    </a:lnTo>
                    <a:lnTo>
                      <a:pt x="157" y="777"/>
                    </a:lnTo>
                    <a:lnTo>
                      <a:pt x="157" y="773"/>
                    </a:lnTo>
                    <a:lnTo>
                      <a:pt x="157" y="257"/>
                    </a:lnTo>
                    <a:lnTo>
                      <a:pt x="182" y="254"/>
                    </a:lnTo>
                    <a:cubicBezTo>
                      <a:pt x="182" y="254"/>
                      <a:pt x="181" y="954"/>
                      <a:pt x="180" y="1654"/>
                    </a:cubicBezTo>
                    <a:cubicBezTo>
                      <a:pt x="190" y="1694"/>
                      <a:pt x="204" y="1706"/>
                      <a:pt x="222" y="1720"/>
                    </a:cubicBezTo>
                    <a:cubicBezTo>
                      <a:pt x="240" y="1734"/>
                      <a:pt x="270" y="1736"/>
                      <a:pt x="290" y="1738"/>
                    </a:cubicBezTo>
                    <a:cubicBezTo>
                      <a:pt x="310" y="1740"/>
                      <a:pt x="327" y="1736"/>
                      <a:pt x="342" y="1730"/>
                    </a:cubicBezTo>
                    <a:cubicBezTo>
                      <a:pt x="357" y="1724"/>
                      <a:pt x="372" y="1716"/>
                      <a:pt x="382" y="1702"/>
                    </a:cubicBezTo>
                    <a:cubicBezTo>
                      <a:pt x="392" y="1688"/>
                      <a:pt x="404" y="1660"/>
                      <a:pt x="405" y="1647"/>
                    </a:cubicBezTo>
                    <a:cubicBezTo>
                      <a:pt x="404" y="1249"/>
                      <a:pt x="404" y="852"/>
                      <a:pt x="404" y="852"/>
                    </a:cubicBezTo>
                    <a:lnTo>
                      <a:pt x="436" y="852"/>
                    </a:lnTo>
                    <a:lnTo>
                      <a:pt x="441" y="912"/>
                    </a:lnTo>
                    <a:lnTo>
                      <a:pt x="441" y="967"/>
                    </a:lnTo>
                    <a:lnTo>
                      <a:pt x="441" y="1026"/>
                    </a:lnTo>
                    <a:lnTo>
                      <a:pt x="441" y="1091"/>
                    </a:lnTo>
                    <a:lnTo>
                      <a:pt x="441" y="1159"/>
                    </a:lnTo>
                    <a:lnTo>
                      <a:pt x="441" y="1226"/>
                    </a:lnTo>
                    <a:lnTo>
                      <a:pt x="441" y="1295"/>
                    </a:lnTo>
                    <a:lnTo>
                      <a:pt x="442" y="1363"/>
                    </a:lnTo>
                    <a:lnTo>
                      <a:pt x="442" y="1431"/>
                    </a:lnTo>
                    <a:lnTo>
                      <a:pt x="442" y="1493"/>
                    </a:lnTo>
                    <a:lnTo>
                      <a:pt x="442" y="1552"/>
                    </a:lnTo>
                    <a:lnTo>
                      <a:pt x="442" y="1603"/>
                    </a:lnTo>
                    <a:lnTo>
                      <a:pt x="442" y="1647"/>
                    </a:lnTo>
                    <a:lnTo>
                      <a:pt x="442" y="1649"/>
                    </a:lnTo>
                    <a:lnTo>
                      <a:pt x="444" y="1658"/>
                    </a:lnTo>
                    <a:lnTo>
                      <a:pt x="450" y="1668"/>
                    </a:lnTo>
                    <a:lnTo>
                      <a:pt x="452" y="1682"/>
                    </a:lnTo>
                    <a:lnTo>
                      <a:pt x="460" y="1698"/>
                    </a:lnTo>
                    <a:lnTo>
                      <a:pt x="478" y="1720"/>
                    </a:lnTo>
                    <a:lnTo>
                      <a:pt x="510" y="1738"/>
                    </a:lnTo>
                    <a:lnTo>
                      <a:pt x="546" y="1742"/>
                    </a:lnTo>
                    <a:cubicBezTo>
                      <a:pt x="564" y="1738"/>
                      <a:pt x="602" y="1728"/>
                      <a:pt x="620" y="1712"/>
                    </a:cubicBezTo>
                    <a:cubicBezTo>
                      <a:pt x="638" y="1696"/>
                      <a:pt x="648" y="1670"/>
                      <a:pt x="654" y="1644"/>
                    </a:cubicBezTo>
                    <a:cubicBezTo>
                      <a:pt x="654" y="950"/>
                      <a:pt x="654" y="256"/>
                      <a:pt x="654" y="256"/>
                    </a:cubicBezTo>
                    <a:lnTo>
                      <a:pt x="676" y="257"/>
                    </a:lnTo>
                    <a:lnTo>
                      <a:pt x="676" y="773"/>
                    </a:lnTo>
                    <a:lnTo>
                      <a:pt x="679" y="777"/>
                    </a:lnTo>
                    <a:lnTo>
                      <a:pt x="680" y="787"/>
                    </a:lnTo>
                    <a:lnTo>
                      <a:pt x="685" y="799"/>
                    </a:lnTo>
                    <a:lnTo>
                      <a:pt x="692" y="814"/>
                    </a:lnTo>
                    <a:lnTo>
                      <a:pt x="700" y="830"/>
                    </a:lnTo>
                    <a:lnTo>
                      <a:pt x="715" y="842"/>
                    </a:lnTo>
                    <a:lnTo>
                      <a:pt x="732" y="852"/>
                    </a:lnTo>
                    <a:lnTo>
                      <a:pt x="754" y="856"/>
                    </a:lnTo>
                    <a:lnTo>
                      <a:pt x="777" y="852"/>
                    </a:lnTo>
                    <a:lnTo>
                      <a:pt x="795" y="842"/>
                    </a:lnTo>
                    <a:lnTo>
                      <a:pt x="808" y="830"/>
                    </a:lnTo>
                    <a:lnTo>
                      <a:pt x="816" y="814"/>
                    </a:lnTo>
                    <a:lnTo>
                      <a:pt x="827" y="799"/>
                    </a:lnTo>
                    <a:lnTo>
                      <a:pt x="831" y="788"/>
                    </a:lnTo>
                    <a:lnTo>
                      <a:pt x="831" y="785"/>
                    </a:lnTo>
                    <a:lnTo>
                      <a:pt x="831" y="122"/>
                    </a:lnTo>
                    <a:lnTo>
                      <a:pt x="830" y="105"/>
                    </a:lnTo>
                    <a:lnTo>
                      <a:pt x="814" y="73"/>
                    </a:lnTo>
                    <a:lnTo>
                      <a:pt x="792" y="43"/>
                    </a:lnTo>
                    <a:lnTo>
                      <a:pt x="766" y="22"/>
                    </a:lnTo>
                    <a:lnTo>
                      <a:pt x="734" y="6"/>
                    </a:lnTo>
                    <a:lnTo>
                      <a:pt x="703" y="0"/>
                    </a:lnTo>
                    <a:lnTo>
                      <a:pt x="136" y="0"/>
                    </a:lnTo>
                    <a:lnTo>
                      <a:pt x="193" y="57"/>
                    </a:lnTo>
                    <a:lnTo>
                      <a:pt x="1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4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prstShdw prst="shdw12">
                  <a:srgbClr val="000000">
                    <a:alpha val="50000"/>
                  </a:srgbClr>
                </a:prst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6" name="Oval 20"/>
              <p:cNvSpPr>
                <a:spLocks noChangeArrowheads="1"/>
              </p:cNvSpPr>
              <p:nvPr/>
            </p:nvSpPr>
            <p:spPr bwMode="gray">
              <a:xfrm rot="-1575129">
                <a:off x="1531" y="1217"/>
                <a:ext cx="153" cy="46"/>
              </a:xfrm>
              <a:prstGeom prst="ellipse">
                <a:avLst/>
              </a:prstGeom>
              <a:solidFill>
                <a:srgbClr val="080808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78" name="Text Box 11"/>
          <p:cNvSpPr txBox="1">
            <a:spLocks noChangeArrowheads="1"/>
          </p:cNvSpPr>
          <p:nvPr/>
        </p:nvSpPr>
        <p:spPr bwMode="gray">
          <a:xfrm>
            <a:off x="4768214" y="2183237"/>
            <a:ext cx="3452241" cy="33085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1600" b="1" dirty="0" smtClean="0">
                <a:latin typeface="+mn-ea"/>
                <a:ea typeface="+mn-ea"/>
              </a:rPr>
              <a:t> </a:t>
            </a:r>
            <a:r>
              <a:rPr lang="ko-KR" altLang="en-US" sz="1600" b="1" dirty="0" smtClean="0">
                <a:latin typeface="+mn-ea"/>
                <a:ea typeface="+mn-ea"/>
              </a:rPr>
              <a:t>법무법인 광장</a:t>
            </a:r>
            <a:endParaRPr lang="en-US" altLang="ko-KR" sz="1600" b="1" dirty="0" smtClean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ko-KR" altLang="en-US" sz="1600" b="1" dirty="0" smtClean="0">
                <a:latin typeface="+mn-ea"/>
                <a:ea typeface="+mn-ea"/>
              </a:rPr>
              <a:t> 해외진출 관련 법률</a:t>
            </a:r>
            <a:r>
              <a:rPr lang="en-US" altLang="ko-KR" sz="1600" b="1" dirty="0" smtClean="0">
                <a:latin typeface="+mn-ea"/>
                <a:ea typeface="+mn-ea"/>
              </a:rPr>
              <a:t>, </a:t>
            </a:r>
            <a:r>
              <a:rPr lang="ko-KR" altLang="en-US" sz="1600" b="1" dirty="0" smtClean="0">
                <a:latin typeface="+mn-ea"/>
                <a:ea typeface="+mn-ea"/>
              </a:rPr>
              <a:t>특허</a:t>
            </a:r>
            <a:r>
              <a:rPr lang="en-US" altLang="ko-KR" sz="1600" b="1" dirty="0" smtClean="0">
                <a:latin typeface="+mn-ea"/>
                <a:ea typeface="+mn-ea"/>
              </a:rPr>
              <a:t>, </a:t>
            </a:r>
            <a:r>
              <a:rPr lang="ko-KR" altLang="en-US" sz="1600" b="1" dirty="0" smtClean="0">
                <a:latin typeface="+mn-ea"/>
                <a:ea typeface="+mn-ea"/>
              </a:rPr>
              <a:t>계약</a:t>
            </a:r>
            <a:endParaRPr lang="en-US" altLang="ko-KR" sz="1600" b="1" dirty="0" smtClean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  <a:ea typeface="+mn-ea"/>
              </a:rPr>
              <a:t>  </a:t>
            </a:r>
            <a:r>
              <a:rPr lang="ko-KR" altLang="en-US" sz="1600" b="1" dirty="0" smtClean="0">
                <a:latin typeface="+mn-ea"/>
                <a:ea typeface="+mn-ea"/>
              </a:rPr>
              <a:t>관련 전문적 법률자문 제공</a:t>
            </a:r>
            <a:endParaRPr lang="en-US" altLang="ko-KR" sz="1600" b="1" dirty="0" smtClean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endParaRPr lang="en-US" altLang="ko-KR" sz="1000" b="1" dirty="0" smtClean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ko-KR" sz="1600" b="1" dirty="0" smtClean="0">
                <a:latin typeface="+mn-ea"/>
                <a:ea typeface="+mn-ea"/>
              </a:rPr>
              <a:t> </a:t>
            </a:r>
            <a:r>
              <a:rPr lang="ko-KR" altLang="en-US" sz="1600" b="1" dirty="0" err="1" smtClean="0">
                <a:latin typeface="+mn-ea"/>
                <a:ea typeface="+mn-ea"/>
              </a:rPr>
              <a:t>딜로이트안진</a:t>
            </a:r>
            <a:r>
              <a:rPr lang="ko-KR" altLang="en-US" sz="1600" b="1" dirty="0" smtClean="0">
                <a:latin typeface="+mn-ea"/>
                <a:ea typeface="+mn-ea"/>
              </a:rPr>
              <a:t> 회계법인</a:t>
            </a:r>
            <a:endParaRPr lang="en-US" altLang="ko-KR" sz="1600" b="1" dirty="0" smtClean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altLang="ko-KR" sz="1600" b="1" dirty="0" smtClean="0">
                <a:latin typeface="+mn-ea"/>
                <a:ea typeface="+mn-ea"/>
              </a:rPr>
              <a:t>-</a:t>
            </a:r>
            <a:r>
              <a:rPr lang="ko-KR" altLang="en-US" sz="1600" b="1" dirty="0" smtClean="0">
                <a:latin typeface="+mn-ea"/>
                <a:ea typeface="+mn-ea"/>
              </a:rPr>
              <a:t> 해외진출 관련 회계</a:t>
            </a:r>
            <a:r>
              <a:rPr lang="en-US" altLang="ko-KR" sz="1600" b="1" dirty="0" smtClean="0">
                <a:latin typeface="+mn-ea"/>
                <a:ea typeface="+mn-ea"/>
              </a:rPr>
              <a:t>, </a:t>
            </a:r>
            <a:r>
              <a:rPr lang="ko-KR" altLang="en-US" sz="1600" b="1" dirty="0" smtClean="0">
                <a:latin typeface="+mn-ea"/>
                <a:ea typeface="+mn-ea"/>
              </a:rPr>
              <a:t>세무</a:t>
            </a:r>
            <a:r>
              <a:rPr lang="en-US" altLang="ko-KR" sz="1600" b="1" dirty="0" smtClean="0">
                <a:latin typeface="+mn-ea"/>
                <a:ea typeface="+mn-ea"/>
              </a:rPr>
              <a:t>, </a:t>
            </a:r>
            <a:r>
              <a:rPr lang="ko-KR" altLang="en-US" sz="1600" b="1" dirty="0" smtClean="0">
                <a:latin typeface="+mn-ea"/>
                <a:ea typeface="+mn-ea"/>
              </a:rPr>
              <a:t>해외</a:t>
            </a:r>
            <a:endParaRPr lang="en-US" altLang="ko-KR" sz="1600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  <a:ea typeface="+mn-ea"/>
              </a:rPr>
              <a:t>  </a:t>
            </a:r>
            <a:r>
              <a:rPr lang="ko-KR" altLang="en-US" sz="1600" b="1" dirty="0" smtClean="0">
                <a:latin typeface="+mn-ea"/>
                <a:ea typeface="+mn-ea"/>
              </a:rPr>
              <a:t>직접투자</a:t>
            </a:r>
            <a:r>
              <a:rPr lang="en-US" altLang="ko-KR" sz="1600" b="1" dirty="0" smtClean="0">
                <a:latin typeface="+mn-ea"/>
                <a:ea typeface="+mn-ea"/>
              </a:rPr>
              <a:t>, </a:t>
            </a:r>
            <a:r>
              <a:rPr lang="ko-KR" altLang="en-US" sz="1600" b="1" dirty="0" smtClean="0">
                <a:latin typeface="+mn-ea"/>
                <a:ea typeface="+mn-ea"/>
              </a:rPr>
              <a:t>수출금융</a:t>
            </a:r>
            <a:r>
              <a:rPr lang="en-US" altLang="ko-KR" sz="1600" b="1" dirty="0" smtClean="0">
                <a:latin typeface="+mn-ea"/>
                <a:ea typeface="+mn-ea"/>
              </a:rPr>
              <a:t>, </a:t>
            </a:r>
            <a:r>
              <a:rPr lang="ko-KR" altLang="en-US" sz="1600" b="1" dirty="0" smtClean="0">
                <a:latin typeface="+mn-ea"/>
                <a:ea typeface="+mn-ea"/>
              </a:rPr>
              <a:t>수출보험 등 </a:t>
            </a:r>
            <a:endParaRPr lang="en-US" altLang="ko-KR" sz="1600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  <a:ea typeface="+mn-ea"/>
              </a:rPr>
              <a:t>  </a:t>
            </a:r>
            <a:r>
              <a:rPr lang="ko-KR" altLang="en-US" sz="1600" b="1" dirty="0" smtClean="0">
                <a:latin typeface="+mn-ea"/>
                <a:ea typeface="+mn-ea"/>
              </a:rPr>
              <a:t>회계</a:t>
            </a:r>
            <a:r>
              <a:rPr lang="en-US" altLang="ko-KR" sz="1600" b="1" dirty="0" smtClean="0">
                <a:latin typeface="+mn-ea"/>
                <a:ea typeface="+mn-ea"/>
              </a:rPr>
              <a:t>/</a:t>
            </a:r>
            <a:r>
              <a:rPr lang="ko-KR" altLang="en-US" sz="1600" b="1" dirty="0" smtClean="0">
                <a:latin typeface="+mn-ea"/>
                <a:ea typeface="+mn-ea"/>
              </a:rPr>
              <a:t>세무</a:t>
            </a:r>
            <a:r>
              <a:rPr lang="en-US" altLang="ko-KR" sz="1600" b="1" dirty="0" smtClean="0">
                <a:latin typeface="+mn-ea"/>
                <a:ea typeface="+mn-ea"/>
              </a:rPr>
              <a:t>/</a:t>
            </a:r>
            <a:r>
              <a:rPr lang="ko-KR" altLang="en-US" sz="1600" b="1" dirty="0" smtClean="0">
                <a:latin typeface="+mn-ea"/>
                <a:ea typeface="+mn-ea"/>
              </a:rPr>
              <a:t>금융자문 제공</a:t>
            </a:r>
          </a:p>
          <a:p>
            <a:pPr algn="l"/>
            <a:endParaRPr lang="en-US" altLang="ko-KR" sz="1600" b="1" dirty="0" smtClean="0">
              <a:latin typeface="+mn-ea"/>
              <a:ea typeface="+mn-ea"/>
            </a:endParaRPr>
          </a:p>
        </p:txBody>
      </p:sp>
      <p:pic>
        <p:nvPicPr>
          <p:cNvPr id="79" name="Picture 2" descr="D:\C 수출지원 컨설팅센터\해외진출 지원단\전문자격사 그룹\법무법인\법무법인 광장영문(jpg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9524">
            <a:off x="6967270" y="5628163"/>
            <a:ext cx="1589329" cy="60724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80" name="Picture 3" descr="D:\C 수출지원 컨설팅센터\해외진출 지원단\전문자격사 그룹\회계법인\딜로이트 C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7990">
            <a:off x="4797023" y="5512222"/>
            <a:ext cx="2391227" cy="8840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제목 7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5. </a:t>
            </a:r>
            <a:r>
              <a:rPr lang="ko-KR" altLang="en-US" dirty="0" smtClean="0"/>
              <a:t>향후 추진계획</a:t>
            </a:r>
            <a:endParaRPr lang="ko-KR" altLang="en-US" dirty="0"/>
          </a:p>
        </p:txBody>
      </p:sp>
      <p:pic>
        <p:nvPicPr>
          <p:cNvPr id="14" name="Picture 39" descr="90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240221" y="1141794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 bwMode="auto">
          <a:xfrm>
            <a:off x="585229" y="1101584"/>
            <a:ext cx="8222279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“</a:t>
            </a: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환경기술개발 및 지원에 관한 법률</a:t>
            </a:r>
            <a:r>
              <a:rPr kumimoji="0" lang="en-US" altLang="ko-KR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(</a:t>
            </a:r>
            <a:r>
              <a:rPr kumimoji="0" lang="ko-KR" altLang="en-US" sz="2000" b="1" dirty="0" err="1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환기법</a:t>
            </a:r>
            <a:r>
              <a:rPr kumimoji="0" lang="en-US" altLang="ko-KR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)” </a:t>
            </a: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개정 후속 조치 시행</a:t>
            </a:r>
            <a:endParaRPr kumimoji="0" lang="en-US" altLang="ko-KR" sz="2000" b="1" dirty="0">
              <a:ln w="12700">
                <a:noFill/>
                <a:prstDash val="solid"/>
              </a:ln>
              <a:gradFill flip="none" rotWithShape="1">
                <a:gsLst>
                  <a:gs pos="100000">
                    <a:srgbClr val="CCFFFF"/>
                  </a:gs>
                  <a:gs pos="100000">
                    <a:srgbClr val="67FBFF"/>
                  </a:gs>
                  <a:gs pos="0">
                    <a:srgbClr val="029EFE"/>
                  </a:gs>
                </a:gsLst>
                <a:lin ang="16200000" scaled="1"/>
                <a:tileRect/>
              </a:gradFill>
              <a:effectLst>
                <a:glow rad="101600">
                  <a:srgbClr val="000000"/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6" name="AutoShape 38"/>
          <p:cNvSpPr>
            <a:spLocks noChangeArrowheads="1"/>
          </p:cNvSpPr>
          <p:nvPr/>
        </p:nvSpPr>
        <p:spPr bwMode="auto">
          <a:xfrm>
            <a:off x="482544" y="1566838"/>
            <a:ext cx="8112379" cy="2994065"/>
          </a:xfrm>
          <a:prstGeom prst="roundRect">
            <a:avLst>
              <a:gd name="adj" fmla="val 7477"/>
            </a:avLst>
          </a:prstGeom>
          <a:gradFill rotWithShape="1">
            <a:gsLst>
              <a:gs pos="0">
                <a:srgbClr val="FFFFCC">
                  <a:alpha val="21001"/>
                </a:srgbClr>
              </a:gs>
              <a:gs pos="100000">
                <a:srgbClr val="FFFFE7">
                  <a:alpha val="62000"/>
                </a:srgbClr>
              </a:gs>
            </a:gsLst>
            <a:lin ang="2700000" scaled="1"/>
          </a:gradFill>
          <a:ln w="28575">
            <a:solidFill>
              <a:srgbClr val="000066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64"/>
          <p:cNvSpPr>
            <a:spLocks noChangeArrowheads="1"/>
          </p:cNvSpPr>
          <p:nvPr/>
        </p:nvSpPr>
        <p:spPr bwMode="auto">
          <a:xfrm>
            <a:off x="459300" y="1530324"/>
            <a:ext cx="8202156" cy="301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0602" tIns="50953" rIns="200602" bIns="50953"/>
          <a:lstStyle/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FontTx/>
              <a:buBlip>
                <a:blip r:embed="rId4"/>
              </a:buBlip>
              <a:defRPr/>
            </a:pPr>
            <a:r>
              <a:rPr kumimoji="0" lang="en-US" altLang="ko-KR" sz="1600" dirty="0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kumimoji="0" lang="ko-KR" altLang="en-US" sz="1600" dirty="0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환경기술 및 환경산업 </a:t>
            </a:r>
            <a:r>
              <a:rPr kumimoji="0" lang="ko-KR" altLang="en-US" sz="1600" dirty="0" err="1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지원법</a:t>
            </a:r>
            <a:r>
              <a:rPr kumimoji="0" lang="en-US" altLang="ko-KR" sz="1600" dirty="0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”</a:t>
            </a:r>
            <a:r>
              <a:rPr kumimoji="0" lang="ko-KR" altLang="en-US" sz="1600" dirty="0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개정 </a:t>
            </a: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(‘11.4.28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개정 공포</a:t>
            </a: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400" dirty="0" smtClean="0">
                <a:latin typeface="HY중고딕" pitchFamily="18" charset="-127"/>
                <a:ea typeface="HY중고딕" pitchFamily="18" charset="-127"/>
              </a:rPr>
              <a:t>   -“</a:t>
            </a:r>
            <a:r>
              <a:rPr kumimoji="0" lang="ko-KR" altLang="en-US" sz="1600" b="1" dirty="0" smtClean="0">
                <a:latin typeface="HY중고딕" pitchFamily="18" charset="-127"/>
                <a:ea typeface="HY중고딕" pitchFamily="18" charset="-127"/>
              </a:rPr>
              <a:t>환경기술 및 환경산업 </a:t>
            </a:r>
            <a:r>
              <a:rPr kumimoji="0" lang="ko-KR" altLang="en-US" sz="1600" b="1" dirty="0" err="1" smtClean="0">
                <a:latin typeface="HY중고딕" pitchFamily="18" charset="-127"/>
                <a:ea typeface="HY중고딕" pitchFamily="18" charset="-127"/>
              </a:rPr>
              <a:t>지원법</a:t>
            </a:r>
            <a:r>
              <a:rPr kumimoji="0" lang="en-US" altLang="ko-KR" sz="1600" b="1" dirty="0" smtClean="0">
                <a:latin typeface="HY중고딕" pitchFamily="18" charset="-127"/>
                <a:ea typeface="HY중고딕" pitchFamily="18" charset="-127"/>
              </a:rPr>
              <a:t>”</a:t>
            </a:r>
            <a:r>
              <a:rPr kumimoji="0" lang="ko-KR" altLang="en-US" sz="1600" b="1" dirty="0" smtClean="0">
                <a:latin typeface="HY중고딕" pitchFamily="18" charset="-127"/>
                <a:ea typeface="HY중고딕" pitchFamily="18" charset="-127"/>
              </a:rPr>
              <a:t>하위법령 개정 추진</a:t>
            </a:r>
            <a:r>
              <a:rPr kumimoji="0" lang="en-US" altLang="ko-KR" sz="1600" b="1" dirty="0" smtClean="0">
                <a:latin typeface="HY중고딕" pitchFamily="18" charset="-127"/>
                <a:ea typeface="HY중고딕" pitchFamily="18" charset="-127"/>
              </a:rPr>
              <a:t>(‘11.10.28)</a:t>
            </a:r>
            <a:endParaRPr kumimoji="0" lang="en-US" altLang="ko-KR" sz="16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FontTx/>
              <a:buBlip>
                <a:blip r:embed="rId4"/>
              </a:buBlip>
              <a:defRPr/>
            </a:pP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환경기술 및 환경산업 육성계획</a:t>
            </a:r>
            <a:r>
              <a:rPr kumimoji="0" lang="en-US" altLang="ko-KR" sz="1600" dirty="0" smtClean="0">
                <a:effectLst/>
                <a:latin typeface="궁서" pitchFamily="18" charset="-127"/>
                <a:ea typeface="궁서" pitchFamily="18" charset="-127"/>
              </a:rPr>
              <a:t>(‘</a:t>
            </a:r>
            <a:r>
              <a:rPr kumimoji="0" lang="en-US" altLang="ko-KR" sz="1600" dirty="0" smtClean="0">
                <a:latin typeface="궁서" pitchFamily="18" charset="-127"/>
                <a:ea typeface="궁서" pitchFamily="18" charset="-127"/>
              </a:rPr>
              <a:t>13 ~’17</a:t>
            </a:r>
            <a:r>
              <a:rPr kumimoji="0" lang="ko-KR" altLang="en-US" sz="1600" dirty="0" smtClean="0">
                <a:latin typeface="궁서" pitchFamily="18" charset="-127"/>
                <a:ea typeface="궁서" pitchFamily="18" charset="-127"/>
              </a:rPr>
              <a:t>년</a:t>
            </a:r>
            <a:r>
              <a:rPr kumimoji="0" lang="en-US" altLang="ko-KR" sz="1600" dirty="0" smtClean="0">
                <a:latin typeface="궁서" pitchFamily="18" charset="-127"/>
                <a:ea typeface="궁서" pitchFamily="18" charset="-127"/>
              </a:rPr>
              <a:t>, 5</a:t>
            </a:r>
            <a:r>
              <a:rPr kumimoji="0" lang="ko-KR" altLang="en-US" sz="1600" dirty="0" smtClean="0">
                <a:latin typeface="궁서" pitchFamily="18" charset="-127"/>
                <a:ea typeface="궁서" pitchFamily="18" charset="-127"/>
              </a:rPr>
              <a:t>개년</a:t>
            </a:r>
            <a:r>
              <a:rPr kumimoji="0" lang="en-US" altLang="ko-KR" sz="1600" dirty="0" smtClean="0">
                <a:latin typeface="궁서" pitchFamily="18" charset="-127"/>
                <a:ea typeface="궁서" pitchFamily="18" charset="-127"/>
              </a:rPr>
              <a:t>)</a:t>
            </a:r>
            <a:r>
              <a:rPr kumimoji="0" lang="en-US" altLang="ko-KR" sz="1600" dirty="0" smtClean="0">
                <a:latin typeface="HY헤드라인M" pitchFamily="18" charset="-127"/>
                <a:ea typeface="문체부 쓰기 흘림체" pitchFamily="17" charset="-127"/>
              </a:rPr>
              <a:t> 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수립 추진</a:t>
            </a:r>
            <a:endParaRPr kumimoji="0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400" dirty="0" smtClean="0">
                <a:effectLst/>
                <a:latin typeface="HY중고딕" pitchFamily="18" charset="-127"/>
                <a:ea typeface="HY중고딕" pitchFamily="18" charset="-127"/>
              </a:rPr>
              <a:t>   - </a:t>
            </a:r>
            <a:r>
              <a:rPr kumimoji="0" lang="ko-KR" altLang="en-US" sz="1600" b="1" dirty="0" smtClean="0">
                <a:effectLst/>
                <a:latin typeface="HY중고딕" pitchFamily="18" charset="-127"/>
                <a:ea typeface="HY중고딕" pitchFamily="18" charset="-127"/>
              </a:rPr>
              <a:t>환경산업 분야 육성 시책</a:t>
            </a:r>
            <a:r>
              <a:rPr kumimoji="0" lang="en-US" altLang="ko-KR" sz="1600" b="1" dirty="0" smtClean="0">
                <a:effectLst/>
                <a:latin typeface="HY중고딕" pitchFamily="18" charset="-127"/>
                <a:ea typeface="HY중고딕" pitchFamily="18" charset="-127"/>
              </a:rPr>
              <a:t>, </a:t>
            </a:r>
            <a:r>
              <a:rPr kumimoji="0" lang="ko-KR" altLang="en-US" sz="1600" b="1" dirty="0" smtClean="0">
                <a:effectLst/>
                <a:latin typeface="HY중고딕" pitchFamily="18" charset="-127"/>
                <a:ea typeface="HY중고딕" pitchFamily="18" charset="-127"/>
              </a:rPr>
              <a:t>투자 계획 등 범 정부차원의 육성 계획 마련</a:t>
            </a:r>
            <a:r>
              <a:rPr kumimoji="0" lang="en-US" altLang="ko-KR" sz="1600" b="1" dirty="0" smtClean="0">
                <a:effectLst/>
                <a:latin typeface="HY중고딕" pitchFamily="18" charset="-127"/>
                <a:ea typeface="HY중고딕" pitchFamily="18" charset="-127"/>
              </a:rPr>
              <a:t> </a:t>
            </a:r>
            <a:endParaRPr kumimoji="0" lang="en-US" altLang="ko-KR" sz="1400" b="1" dirty="0" smtClean="0">
              <a:effectLst/>
              <a:latin typeface="HY중고딕" pitchFamily="18" charset="-127"/>
              <a:ea typeface="HY중고딕" pitchFamily="18" charset="-127"/>
            </a:endParaRPr>
          </a:p>
          <a:p>
            <a:pPr lvl="0"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Blip>
                <a:blip r:embed="rId4"/>
              </a:buBlip>
              <a:defRPr/>
            </a:pP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환경산업 해외진출 지원 정책 확대</a:t>
            </a:r>
            <a:endParaRPr kumimoji="0" lang="en-US" altLang="ko-KR" sz="160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   - 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국제공동조사 연구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, 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타당성조사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, 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기술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-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인력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-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정보 교류 등을 위한 지원정책 확대</a:t>
            </a:r>
            <a:endParaRPr kumimoji="0" lang="en-US" altLang="ko-KR" sz="1600" dirty="0" smtClean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lvl="0"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Blip>
                <a:blip r:embed="rId4"/>
              </a:buBlip>
              <a:defRPr/>
            </a:pP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해외 환경협력센터 활성화 및 확대 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총괄관리기관 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환경산업기술원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160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   - 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현재 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2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개국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(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중국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, 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베트남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)→’12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년 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3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개국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(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인니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) →’13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년 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5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개국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(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중동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,</a:t>
            </a:r>
            <a:r>
              <a:rPr kumimoji="0" lang="ko-KR" altLang="en-US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중남미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)</a:t>
            </a:r>
            <a:endParaRPr kumimoji="0" lang="en-US" altLang="ko-KR" sz="1600" dirty="0">
              <a:effectLst/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23376" y="6373368"/>
            <a:ext cx="215888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19</a:t>
            </a:r>
            <a:endParaRPr lang="ko-KR" altLang="en-US" sz="12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7" name="Picture 39" descr="90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240221" y="4747165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 bwMode="auto">
          <a:xfrm>
            <a:off x="585229" y="4706955"/>
            <a:ext cx="8222279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중소환경기업을 위한 </a:t>
            </a:r>
            <a:r>
              <a:rPr kumimoji="0" lang="en-US" altLang="ko-KR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“</a:t>
            </a: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녹색환경산업복합단지</a:t>
            </a:r>
            <a:r>
              <a:rPr kumimoji="0" lang="en-US" altLang="ko-KR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”</a:t>
            </a: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 조성 추진</a:t>
            </a:r>
            <a:endParaRPr kumimoji="0" lang="en-US" altLang="ko-KR" sz="2000" b="1" dirty="0">
              <a:ln w="12700">
                <a:noFill/>
                <a:prstDash val="solid"/>
              </a:ln>
              <a:gradFill flip="none" rotWithShape="1">
                <a:gsLst>
                  <a:gs pos="100000">
                    <a:srgbClr val="CCFFFF"/>
                  </a:gs>
                  <a:gs pos="100000">
                    <a:srgbClr val="67FBFF"/>
                  </a:gs>
                  <a:gs pos="0">
                    <a:srgbClr val="029EFE"/>
                  </a:gs>
                </a:gsLst>
                <a:lin ang="16200000" scaled="1"/>
                <a:tileRect/>
              </a:gradFill>
              <a:effectLst>
                <a:glow rad="101600">
                  <a:srgbClr val="000000"/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9" name="AutoShape 38"/>
          <p:cNvSpPr>
            <a:spLocks noChangeArrowheads="1"/>
          </p:cNvSpPr>
          <p:nvPr/>
        </p:nvSpPr>
        <p:spPr bwMode="auto">
          <a:xfrm>
            <a:off x="492125" y="5208855"/>
            <a:ext cx="8112379" cy="1542828"/>
          </a:xfrm>
          <a:prstGeom prst="roundRect">
            <a:avLst>
              <a:gd name="adj" fmla="val 7477"/>
            </a:avLst>
          </a:prstGeom>
          <a:gradFill rotWithShape="1">
            <a:gsLst>
              <a:gs pos="0">
                <a:srgbClr val="FFFFCC">
                  <a:alpha val="21001"/>
                </a:srgbClr>
              </a:gs>
              <a:gs pos="100000">
                <a:srgbClr val="FFFFE7">
                  <a:alpha val="62000"/>
                </a:srgbClr>
              </a:gs>
            </a:gsLst>
            <a:lin ang="2700000" scaled="1"/>
          </a:gradFill>
          <a:ln w="28575">
            <a:solidFill>
              <a:srgbClr val="000066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Rectangle 64"/>
          <p:cNvSpPr>
            <a:spLocks noChangeArrowheads="1"/>
          </p:cNvSpPr>
          <p:nvPr/>
        </p:nvSpPr>
        <p:spPr bwMode="auto">
          <a:xfrm>
            <a:off x="459300" y="5218137"/>
            <a:ext cx="8202156" cy="155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0602" tIns="50953" rIns="200602" bIns="50953"/>
          <a:lstStyle/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FontTx/>
              <a:buBlip>
                <a:blip r:embed="rId4"/>
              </a:buBlip>
              <a:defRPr/>
            </a:pPr>
            <a:r>
              <a:rPr kumimoji="0" lang="ko-KR" altLang="en-US" sz="1600" dirty="0">
                <a:effectLst/>
                <a:latin typeface="+mn-ea"/>
                <a:ea typeface="+mn-ea"/>
              </a:rPr>
              <a:t>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중소 환경산업체의 경쟁력 확보를 위해 </a:t>
            </a: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년까지 전문 지원 단지 조성</a:t>
            </a:r>
            <a:r>
              <a:rPr kumimoji="0" lang="en-US" altLang="ko-KR" sz="16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en-US" altLang="ko-KR" sz="160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0"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400" dirty="0">
                <a:solidFill>
                  <a:prstClr val="black"/>
                </a:solidFill>
                <a:latin typeface="HY중고딕" pitchFamily="18" charset="-127"/>
                <a:ea typeface="HY중고딕" pitchFamily="18" charset="-127"/>
              </a:rPr>
              <a:t>   </a:t>
            </a:r>
            <a:r>
              <a:rPr kumimoji="0" lang="en-US" altLang="ko-KR" sz="1400" dirty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- </a:t>
            </a:r>
            <a:r>
              <a:rPr kumimoji="0" lang="ko-KR" altLang="en-US" sz="1400" b="1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현장실증실험</a:t>
            </a:r>
            <a:r>
              <a:rPr kumimoji="0" lang="en-US" altLang="ko-KR" sz="1400" b="1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 </a:t>
            </a:r>
            <a:r>
              <a:rPr kumimoji="0" lang="ko-KR" altLang="en-US" sz="1400" b="1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공동실험실 제공</a:t>
            </a:r>
            <a:r>
              <a:rPr kumimoji="0" lang="en-US" altLang="ko-KR" sz="1400" b="1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 </a:t>
            </a:r>
            <a:r>
              <a:rPr kumimoji="0" lang="ko-KR" altLang="en-US" sz="1400" b="1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시제품생산</a:t>
            </a:r>
            <a:r>
              <a:rPr kumimoji="0" lang="en-US" altLang="ko-KR" sz="1400" b="1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 </a:t>
            </a:r>
            <a:r>
              <a:rPr kumimoji="0" lang="ko-KR" altLang="en-US" sz="1400" b="1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창업</a:t>
            </a:r>
            <a:r>
              <a:rPr kumimoji="0" lang="en-US" altLang="ko-KR" sz="1400" b="1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</a:t>
            </a:r>
            <a:r>
              <a:rPr kumimoji="0" lang="ko-KR" altLang="en-US" sz="1400" b="1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보육</a:t>
            </a:r>
            <a:r>
              <a:rPr kumimoji="0" lang="en-US" altLang="ko-KR" sz="1400" b="1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 </a:t>
            </a:r>
            <a:r>
              <a:rPr kumimoji="0" lang="ko-KR" altLang="en-US" sz="1400" b="1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품질인증</a:t>
            </a:r>
            <a:r>
              <a:rPr kumimoji="0" lang="en-US" altLang="ko-KR" sz="1400" b="1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, </a:t>
            </a:r>
            <a:r>
              <a:rPr kumimoji="0" lang="ko-KR" altLang="en-US" sz="1400" b="1" dirty="0" smtClean="0">
                <a:solidFill>
                  <a:schemeClr val="tx2"/>
                </a:solidFill>
                <a:latin typeface="HY중고딕" pitchFamily="18" charset="-127"/>
                <a:ea typeface="HY중고딕" pitchFamily="18" charset="-127"/>
              </a:rPr>
              <a:t>해외 마케팅 전 과정 지원</a:t>
            </a:r>
            <a:endParaRPr kumimoji="0" lang="en-US" altLang="ko-KR" sz="1600" b="1" dirty="0">
              <a:solidFill>
                <a:schemeClr val="tx2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FontTx/>
              <a:buBlip>
                <a:blip r:embed="rId4"/>
              </a:buBlip>
              <a:defRPr/>
            </a:pP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600" dirty="0" smtClean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수도권 </a:t>
            </a:r>
            <a:r>
              <a:rPr kumimoji="0" lang="en-US" altLang="ko-KR" sz="1600" dirty="0" smtClean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kumimoji="0" lang="ko-KR" altLang="en-US" sz="1600" dirty="0" smtClean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녹색환경산업복합단지</a:t>
            </a:r>
            <a:r>
              <a:rPr kumimoji="0" lang="en-US" altLang="ko-KR" sz="1600" dirty="0" smtClean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”</a:t>
            </a: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국고 </a:t>
            </a: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1,560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억</a:t>
            </a: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,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전남 </a:t>
            </a: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kumimoji="0"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환경산업기</a:t>
            </a:r>
            <a:endParaRPr kumimoji="0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kumimoji="0"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술지원센터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”(350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억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2013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영남 </a:t>
            </a: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환경산업기술지원센터</a:t>
            </a: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”(418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억</a:t>
            </a: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, 2014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1600" dirty="0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제목 7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5. </a:t>
            </a:r>
            <a:r>
              <a:rPr lang="ko-KR" altLang="en-US" dirty="0" smtClean="0"/>
              <a:t>향후 추진계획</a:t>
            </a:r>
            <a:endParaRPr lang="ko-KR" altLang="en-US" dirty="0"/>
          </a:p>
        </p:txBody>
      </p:sp>
      <p:pic>
        <p:nvPicPr>
          <p:cNvPr id="14" name="Picture 39" descr="90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240221" y="1141794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 bwMode="auto">
          <a:xfrm>
            <a:off x="585229" y="1101584"/>
            <a:ext cx="8222279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해외 환경협력센터 확대 세부 추진 계획</a:t>
            </a:r>
            <a:endParaRPr kumimoji="0" lang="en-US" altLang="ko-KR" sz="2000" b="1" dirty="0">
              <a:ln w="12700">
                <a:noFill/>
                <a:prstDash val="solid"/>
              </a:ln>
              <a:gradFill flip="none" rotWithShape="1">
                <a:gsLst>
                  <a:gs pos="100000">
                    <a:srgbClr val="CCFFFF"/>
                  </a:gs>
                  <a:gs pos="100000">
                    <a:srgbClr val="67FBFF"/>
                  </a:gs>
                  <a:gs pos="0">
                    <a:srgbClr val="029EFE"/>
                  </a:gs>
                </a:gsLst>
                <a:lin ang="16200000" scaled="1"/>
                <a:tileRect/>
              </a:gradFill>
              <a:effectLst>
                <a:glow rad="101600">
                  <a:srgbClr val="000000"/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6" name="AutoShape 38"/>
          <p:cNvSpPr>
            <a:spLocks noChangeArrowheads="1"/>
          </p:cNvSpPr>
          <p:nvPr/>
        </p:nvSpPr>
        <p:spPr bwMode="auto">
          <a:xfrm>
            <a:off x="482544" y="1566838"/>
            <a:ext cx="8112379" cy="1789136"/>
          </a:xfrm>
          <a:prstGeom prst="roundRect">
            <a:avLst>
              <a:gd name="adj" fmla="val 7477"/>
            </a:avLst>
          </a:prstGeom>
          <a:gradFill rotWithShape="1">
            <a:gsLst>
              <a:gs pos="0">
                <a:srgbClr val="FFFFCC">
                  <a:alpha val="21001"/>
                </a:srgbClr>
              </a:gs>
              <a:gs pos="100000">
                <a:srgbClr val="FFFFE7">
                  <a:alpha val="62000"/>
                </a:srgbClr>
              </a:gs>
            </a:gsLst>
            <a:lin ang="2700000" scaled="1"/>
          </a:gradFill>
          <a:ln w="28575">
            <a:solidFill>
              <a:srgbClr val="000066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64"/>
          <p:cNvSpPr>
            <a:spLocks noChangeArrowheads="1"/>
          </p:cNvSpPr>
          <p:nvPr/>
        </p:nvSpPr>
        <p:spPr bwMode="auto">
          <a:xfrm>
            <a:off x="459300" y="1530325"/>
            <a:ext cx="8202156" cy="18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0602" tIns="50953" rIns="200602" bIns="50953"/>
          <a:lstStyle/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FontTx/>
              <a:buBlip>
                <a:blip r:embed="rId4"/>
              </a:buBlip>
              <a:defRPr/>
            </a:pP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 목적 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국내 환경기업의 해외 수주활동을 현지에서 직접 지원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수출성과 극대화</a:t>
            </a:r>
            <a:endParaRPr kumimoji="0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FontTx/>
              <a:buBlip>
                <a:blip r:embed="rId4"/>
              </a:buBlip>
              <a:defRPr/>
            </a:pP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주요 내용</a:t>
            </a:r>
            <a:endParaRPr kumimoji="0" lang="en-US" altLang="ko-KR" sz="1600" dirty="0" smtClean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600" dirty="0" smtClean="0">
                <a:latin typeface="HY중고딕" pitchFamily="18" charset="-127"/>
                <a:ea typeface="HY중고딕" pitchFamily="18" charset="-127"/>
              </a:rPr>
              <a:t>  - </a:t>
            </a:r>
            <a:r>
              <a:rPr kumimoji="0" lang="ko-KR" altLang="en-US" sz="1600" dirty="0" smtClean="0">
                <a:latin typeface="HY중고딕" pitchFamily="18" charset="-127"/>
                <a:ea typeface="HY중고딕" pitchFamily="18" charset="-127"/>
              </a:rPr>
              <a:t>국제공동연구 및 타당성 조사 등 환경부의 해외진출 지원정책과 연계한 지원 </a:t>
            </a:r>
            <a:endParaRPr kumimoji="0" lang="en-US" altLang="ko-KR" sz="1600" dirty="0" smtClean="0">
              <a:latin typeface="HY중고딕" pitchFamily="18" charset="-127"/>
              <a:ea typeface="HY중고딕" pitchFamily="18" charset="-127"/>
            </a:endParaRPr>
          </a:p>
          <a:p>
            <a:pPr defTabSz="1019175" fontAlgn="auto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600" dirty="0" smtClean="0">
                <a:latin typeface="HY중고딕" pitchFamily="18" charset="-127"/>
                <a:ea typeface="HY중고딕" pitchFamily="18" charset="-127"/>
              </a:rPr>
              <a:t>     </a:t>
            </a:r>
            <a:r>
              <a:rPr kumimoji="0" lang="ko-KR" altLang="en-US" sz="1600" dirty="0" smtClean="0">
                <a:latin typeface="HY중고딕" pitchFamily="18" charset="-127"/>
                <a:ea typeface="HY중고딕" pitchFamily="18" charset="-127"/>
              </a:rPr>
              <a:t>기능 강화로 국내 기업의 수주 가능성 제고</a:t>
            </a:r>
            <a:endParaRPr kumimoji="0" lang="en-US" altLang="ko-KR" sz="1600" dirty="0" smtClean="0">
              <a:latin typeface="HY중고딕" pitchFamily="18" charset="-127"/>
              <a:ea typeface="HY중고딕" pitchFamily="18" charset="-127"/>
            </a:endParaRPr>
          </a:p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600" dirty="0" smtClean="0">
                <a:effectLst/>
                <a:latin typeface="HY중고딕" pitchFamily="18" charset="-127"/>
                <a:ea typeface="HY중고딕" pitchFamily="18" charset="-127"/>
              </a:rPr>
              <a:t>  - </a:t>
            </a:r>
            <a:r>
              <a:rPr kumimoji="0" lang="ko-KR" altLang="en-US" sz="1600" dirty="0" smtClean="0">
                <a:latin typeface="HY중고딕" pitchFamily="18" charset="-127"/>
                <a:ea typeface="HY중고딕" pitchFamily="18" charset="-127"/>
              </a:rPr>
              <a:t>기존 중국</a:t>
            </a:r>
            <a:r>
              <a:rPr kumimoji="0" lang="en-US" altLang="ko-KR" sz="1600" dirty="0" smtClean="0">
                <a:latin typeface="HY중고딕" pitchFamily="18" charset="-127"/>
                <a:ea typeface="HY중고딕" pitchFamily="18" charset="-127"/>
              </a:rPr>
              <a:t>,</a:t>
            </a:r>
            <a:r>
              <a:rPr kumimoji="0" lang="ko-KR" altLang="en-US" sz="1600" dirty="0" smtClean="0">
                <a:latin typeface="HY중고딕" pitchFamily="18" charset="-127"/>
                <a:ea typeface="HY중고딕" pitchFamily="18" charset="-127"/>
              </a:rPr>
              <a:t>베트남 외 인도네시아 센터 개소</a:t>
            </a:r>
            <a:r>
              <a:rPr kumimoji="0" lang="en-US" altLang="ko-KR" sz="1600" dirty="0" smtClean="0">
                <a:latin typeface="HY중고딕" pitchFamily="18" charset="-127"/>
                <a:ea typeface="HY중고딕" pitchFamily="18" charset="-127"/>
              </a:rPr>
              <a:t>(8</a:t>
            </a:r>
            <a:r>
              <a:rPr kumimoji="0" lang="ko-KR" altLang="en-US" sz="1600" dirty="0" smtClean="0">
                <a:latin typeface="HY중고딕" pitchFamily="18" charset="-127"/>
                <a:ea typeface="HY중고딕" pitchFamily="18" charset="-127"/>
              </a:rPr>
              <a:t>월</a:t>
            </a:r>
            <a:r>
              <a:rPr kumimoji="0" lang="en-US" altLang="ko-KR" sz="1600" dirty="0" smtClean="0">
                <a:latin typeface="HY중고딕" pitchFamily="18" charset="-127"/>
                <a:ea typeface="HY중고딕" pitchFamily="18" charset="-127"/>
              </a:rPr>
              <a:t>) </a:t>
            </a:r>
            <a:r>
              <a:rPr kumimoji="0" lang="ko-KR" altLang="en-US" sz="1600" dirty="0" smtClean="0">
                <a:latin typeface="HY중고딕" pitchFamily="18" charset="-127"/>
                <a:ea typeface="HY중고딕" pitchFamily="18" charset="-127"/>
              </a:rPr>
              <a:t>및 중남미 등 신흥시장 개소 추진</a:t>
            </a:r>
            <a:endParaRPr kumimoji="0" lang="en-US" altLang="ko-KR" sz="1600" dirty="0">
              <a:effectLst/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23376" y="6373368"/>
            <a:ext cx="215888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</a:t>
            </a:r>
            <a:endParaRPr lang="ko-KR" altLang="en-US" sz="12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85720" y="3565244"/>
            <a:ext cx="8418561" cy="2529205"/>
            <a:chOff x="285720" y="1256985"/>
            <a:chExt cx="8418561" cy="2529205"/>
          </a:xfrm>
        </p:grpSpPr>
        <p:cxnSp>
          <p:nvCxnSpPr>
            <p:cNvPr id="13" name="직선 연결선 12"/>
            <p:cNvCxnSpPr>
              <a:stCxn id="32" idx="2"/>
              <a:endCxn id="26" idx="0"/>
            </p:cNvCxnSpPr>
            <p:nvPr/>
          </p:nvCxnSpPr>
          <p:spPr>
            <a:xfrm rot="5400000">
              <a:off x="3577164" y="2601837"/>
              <a:ext cx="1721165" cy="125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41"/>
            <p:cNvSpPr>
              <a:spLocks noChangeArrowheads="1"/>
            </p:cNvSpPr>
            <p:nvPr/>
          </p:nvSpPr>
          <p:spPr bwMode="auto">
            <a:xfrm>
              <a:off x="2011354" y="3468690"/>
              <a:ext cx="1417638" cy="3095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5F5F5F"/>
              </a:outerShdw>
            </a:effectLst>
          </p:spPr>
          <p:txBody>
            <a:bodyPr wrap="none" lIns="72000" tIns="72000" rIns="72000" bIns="72000" anchor="ctr"/>
            <a:lstStyle/>
            <a:p>
              <a:pPr algn="ctr" defTabSz="939800" latinLnBrk="0">
                <a:spcBef>
                  <a:spcPct val="50000"/>
                </a:spcBef>
                <a:buClr>
                  <a:schemeClr val="accent1"/>
                </a:buClr>
                <a:buSzPct val="50000"/>
                <a:buFont typeface="Monotype Sorts" pitchFamily="2" charset="2"/>
                <a:buNone/>
              </a:pPr>
              <a:r>
                <a:rPr lang="ko-KR" altLang="en-US" sz="1400" b="0" i="0" u="none" dirty="0" smtClean="0">
                  <a:latin typeface="HY헤드라인M" pitchFamily="18" charset="-127"/>
                  <a:ea typeface="HY헤드라인M" pitchFamily="18" charset="-127"/>
                </a:rPr>
                <a:t>베트남 센터</a:t>
              </a:r>
              <a:endParaRPr lang="ko-KR" altLang="en-US" sz="1400" b="0" i="0" u="none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4" name="Rectangle 40"/>
            <p:cNvSpPr>
              <a:spLocks noChangeArrowheads="1"/>
            </p:cNvSpPr>
            <p:nvPr/>
          </p:nvSpPr>
          <p:spPr bwMode="auto">
            <a:xfrm>
              <a:off x="285720" y="3468690"/>
              <a:ext cx="1416050" cy="3095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5F5F5F"/>
              </a:outerShdw>
            </a:effectLst>
          </p:spPr>
          <p:txBody>
            <a:bodyPr wrap="none" lIns="72000" tIns="72000" rIns="72000" bIns="72000" anchor="ctr"/>
            <a:lstStyle/>
            <a:p>
              <a:pPr algn="ctr" defTabSz="939800" latinLnBrk="0">
                <a:spcBef>
                  <a:spcPct val="50000"/>
                </a:spcBef>
                <a:buClr>
                  <a:schemeClr val="accent1"/>
                </a:buClr>
                <a:buSzPct val="50000"/>
                <a:buFont typeface="Monotype Sorts" pitchFamily="2" charset="2"/>
                <a:buNone/>
              </a:pPr>
              <a:r>
                <a:rPr lang="ko-KR" altLang="en-US" sz="1400" b="0" i="0" u="none" dirty="0" smtClean="0">
                  <a:latin typeface="HY헤드라인M" pitchFamily="18" charset="-127"/>
                  <a:ea typeface="HY헤드라인M" pitchFamily="18" charset="-127"/>
                </a:rPr>
                <a:t>중국 센터</a:t>
              </a:r>
              <a:endParaRPr lang="ko-KR" altLang="en-US" sz="1400" b="0" i="0" u="none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5786446" y="2743495"/>
              <a:ext cx="1201789" cy="360362"/>
            </a:xfrm>
            <a:prstGeom prst="rect">
              <a:avLst/>
            </a:prstGeom>
            <a:solidFill>
              <a:srgbClr val="777777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5F5F5F"/>
              </a:outerShdw>
            </a:effectLst>
          </p:spPr>
          <p:txBody>
            <a:bodyPr wrap="none" lIns="72000" tIns="72000" rIns="72000" bIns="72000" anchor="ctr"/>
            <a:lstStyle/>
            <a:p>
              <a:pPr algn="ctr" defTabSz="939800" latinLnBrk="0">
                <a:spcBef>
                  <a:spcPct val="50000"/>
                </a:spcBef>
                <a:buClr>
                  <a:schemeClr val="accent1"/>
                </a:buClr>
                <a:buSzPct val="50000"/>
                <a:buFont typeface="Monotype Sorts" pitchFamily="2" charset="2"/>
                <a:buNone/>
              </a:pPr>
              <a:r>
                <a:rPr lang="ko-KR" altLang="en-US" sz="1400" b="0" i="0" u="none" dirty="0" smtClean="0">
                  <a:solidFill>
                    <a:schemeClr val="bg1"/>
                  </a:solidFill>
                </a:rPr>
                <a:t>환경산업협회</a:t>
              </a:r>
              <a:endParaRPr lang="ko-KR" altLang="en-US" sz="1400" b="0" i="0" u="none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41"/>
            <p:cNvSpPr>
              <a:spLocks noChangeArrowheads="1"/>
            </p:cNvSpPr>
            <p:nvPr/>
          </p:nvSpPr>
          <p:spPr bwMode="auto">
            <a:xfrm>
              <a:off x="3722656" y="3468690"/>
              <a:ext cx="1417638" cy="3095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5F5F5F"/>
              </a:outerShdw>
            </a:effectLst>
          </p:spPr>
          <p:txBody>
            <a:bodyPr wrap="none" lIns="72000" tIns="72000" rIns="72000" bIns="72000" anchor="ctr"/>
            <a:lstStyle/>
            <a:p>
              <a:pPr algn="ctr" defTabSz="939800" latinLnBrk="0">
                <a:spcBef>
                  <a:spcPct val="50000"/>
                </a:spcBef>
                <a:buClr>
                  <a:schemeClr val="accent1"/>
                </a:buClr>
                <a:buSzPct val="50000"/>
                <a:buFont typeface="Monotype Sorts" pitchFamily="2" charset="2"/>
                <a:buNone/>
              </a:pPr>
              <a:r>
                <a:rPr lang="ko-KR" altLang="en-US" sz="1400" b="0" i="0" u="none" dirty="0" smtClean="0">
                  <a:latin typeface="HY헤드라인M" pitchFamily="18" charset="-127"/>
                  <a:ea typeface="HY헤드라인M" pitchFamily="18" charset="-127"/>
                </a:rPr>
                <a:t>인도네시아 센터</a:t>
              </a:r>
              <a:endParaRPr lang="ko-KR" altLang="en-US" sz="1400" b="0" i="0" u="none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7" name="Rectangle 39"/>
            <p:cNvSpPr>
              <a:spLocks noChangeArrowheads="1"/>
            </p:cNvSpPr>
            <p:nvPr/>
          </p:nvSpPr>
          <p:spPr bwMode="auto">
            <a:xfrm>
              <a:off x="1401732" y="2191918"/>
              <a:ext cx="1312880" cy="5556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5F5F5F"/>
              </a:outerShdw>
            </a:effectLst>
          </p:spPr>
          <p:txBody>
            <a:bodyPr wrap="none" lIns="72000" tIns="72000" rIns="72000" bIns="72000" anchor="ctr"/>
            <a:lstStyle/>
            <a:p>
              <a:pPr algn="ctr" defTabSz="939800" latinLnBrk="0">
                <a:spcBef>
                  <a:spcPct val="50000"/>
                </a:spcBef>
                <a:buClr>
                  <a:schemeClr val="accent1"/>
                </a:buClr>
                <a:buSzPct val="50000"/>
                <a:buFont typeface="Monotype Sorts" pitchFamily="2" charset="2"/>
                <a:buNone/>
              </a:pPr>
              <a:r>
                <a:rPr lang="ko-KR" altLang="en-US" sz="1400" b="0" i="0" u="none" dirty="0" smtClean="0">
                  <a:solidFill>
                    <a:schemeClr val="bg1"/>
                  </a:solidFill>
                </a:rPr>
                <a:t>한국환경공단</a:t>
              </a:r>
              <a:endParaRPr lang="en-US" altLang="ko-KR" sz="1400" b="0" i="0" u="none" dirty="0" smtClean="0">
                <a:solidFill>
                  <a:schemeClr val="bg1"/>
                </a:solidFill>
              </a:endParaRPr>
            </a:p>
            <a:p>
              <a:pPr algn="ctr" defTabSz="939800" latinLnBrk="0">
                <a:spcBef>
                  <a:spcPct val="50000"/>
                </a:spcBef>
                <a:buClr>
                  <a:schemeClr val="accent1"/>
                </a:buClr>
                <a:buSzPct val="50000"/>
                <a:buFont typeface="Monotype Sorts" pitchFamily="2" charset="2"/>
                <a:buNone/>
              </a:pPr>
              <a:r>
                <a:rPr lang="ko-KR" altLang="en-US" sz="1400" b="0" i="0" u="none" dirty="0" smtClean="0">
                  <a:solidFill>
                    <a:schemeClr val="bg1"/>
                  </a:solidFill>
                </a:rPr>
                <a:t>매립공사</a:t>
              </a:r>
              <a:endParaRPr lang="ko-KR" altLang="en-US" sz="1400" b="0" i="0" u="none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41"/>
            <p:cNvSpPr>
              <a:spLocks noChangeArrowheads="1"/>
            </p:cNvSpPr>
            <p:nvPr/>
          </p:nvSpPr>
          <p:spPr bwMode="auto">
            <a:xfrm>
              <a:off x="5500694" y="3476628"/>
              <a:ext cx="1417638" cy="3095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5F5F5F"/>
              </a:outerShdw>
            </a:effectLst>
          </p:spPr>
          <p:txBody>
            <a:bodyPr wrap="none" lIns="72000" tIns="72000" rIns="72000" bIns="72000" anchor="ctr"/>
            <a:lstStyle/>
            <a:p>
              <a:pPr algn="ctr" defTabSz="939800" latinLnBrk="0">
                <a:spcBef>
                  <a:spcPct val="50000"/>
                </a:spcBef>
                <a:buClr>
                  <a:schemeClr val="accent1"/>
                </a:buClr>
                <a:buSzPct val="50000"/>
                <a:buFont typeface="Monotype Sorts" pitchFamily="2" charset="2"/>
                <a:buNone/>
              </a:pPr>
              <a:r>
                <a:rPr lang="ko-KR" altLang="en-US" sz="1400" dirty="0" smtClean="0">
                  <a:latin typeface="HY헤드라인M" pitchFamily="18" charset="-127"/>
                  <a:ea typeface="HY헤드라인M" pitchFamily="18" charset="-127"/>
                </a:rPr>
                <a:t>중남미 센터</a:t>
              </a:r>
              <a:endParaRPr lang="en-US" altLang="ko-KR" sz="1400" b="0" i="0" u="none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9" name="Rectangle 41"/>
            <p:cNvSpPr>
              <a:spLocks noChangeArrowheads="1"/>
            </p:cNvSpPr>
            <p:nvPr/>
          </p:nvSpPr>
          <p:spPr bwMode="auto">
            <a:xfrm>
              <a:off x="7286644" y="3476628"/>
              <a:ext cx="1417637" cy="3095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5F5F5F"/>
              </a:outerShdw>
            </a:effectLst>
          </p:spPr>
          <p:txBody>
            <a:bodyPr wrap="none" lIns="72000" tIns="72000" rIns="72000" bIns="72000" anchor="ctr"/>
            <a:lstStyle/>
            <a:p>
              <a:pPr algn="ctr" defTabSz="939800" latinLnBrk="0">
                <a:spcBef>
                  <a:spcPct val="50000"/>
                </a:spcBef>
                <a:buClr>
                  <a:schemeClr val="accent1"/>
                </a:buClr>
                <a:buSzPct val="50000"/>
                <a:buFont typeface="Monotype Sorts" pitchFamily="2" charset="2"/>
                <a:buNone/>
              </a:pPr>
              <a:r>
                <a:rPr lang="ko-KR" altLang="en-US" sz="1400" b="0" i="0" u="none" dirty="0" smtClean="0">
                  <a:latin typeface="HY헤드라인M" pitchFamily="18" charset="-127"/>
                  <a:ea typeface="HY헤드라인M" pitchFamily="18" charset="-127"/>
                </a:rPr>
                <a:t>중동</a:t>
              </a:r>
              <a:r>
                <a:rPr lang="en-US" altLang="ko-KR" sz="1400" b="0" i="0" u="none" dirty="0" smtClean="0">
                  <a:latin typeface="HY헤드라인M" pitchFamily="18" charset="-127"/>
                  <a:ea typeface="HY헤드라인M" pitchFamily="18" charset="-127"/>
                </a:rPr>
                <a:t>/</a:t>
              </a:r>
              <a:r>
                <a:rPr lang="ko-KR" altLang="en-US" sz="1400" b="0" i="0" u="none" dirty="0" smtClean="0">
                  <a:latin typeface="HY헤드라인M" pitchFamily="18" charset="-127"/>
                  <a:ea typeface="HY헤드라인M" pitchFamily="18" charset="-127"/>
                </a:rPr>
                <a:t>동유럽 센터</a:t>
              </a:r>
              <a:endParaRPr lang="ko-KR" altLang="en-US" sz="1400" b="0" i="0" u="none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30" name="Group 39"/>
            <p:cNvGrpSpPr>
              <a:grpSpLocks/>
            </p:cNvGrpSpPr>
            <p:nvPr/>
          </p:nvGrpSpPr>
          <p:grpSpPr bwMode="auto">
            <a:xfrm>
              <a:off x="3666141" y="1285860"/>
              <a:ext cx="1535113" cy="461963"/>
              <a:chOff x="124" y="5433"/>
              <a:chExt cx="2452" cy="302"/>
            </a:xfrm>
          </p:grpSpPr>
          <p:sp>
            <p:nvSpPr>
              <p:cNvPr id="53" name="AutoShape 40"/>
              <p:cNvSpPr>
                <a:spLocks noChangeArrowheads="1"/>
              </p:cNvSpPr>
              <p:nvPr/>
            </p:nvSpPr>
            <p:spPr bwMode="auto">
              <a:xfrm rot="5400000" flipV="1">
                <a:off x="1199" y="4358"/>
                <a:ext cx="302" cy="245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2A9CE"/>
                  </a:gs>
                  <a:gs pos="100000">
                    <a:srgbClr val="E8F5F9"/>
                  </a:gs>
                </a:gsLst>
                <a:lin ang="0" scaled="1"/>
              </a:gradFill>
              <a:ln w="28575">
                <a:solidFill>
                  <a:srgbClr val="79C3DD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54" name="AutoShape 41"/>
              <p:cNvSpPr>
                <a:spLocks noChangeArrowheads="1"/>
              </p:cNvSpPr>
              <p:nvPr/>
            </p:nvSpPr>
            <p:spPr bwMode="auto">
              <a:xfrm rot="5400000" flipV="1">
                <a:off x="1295" y="4323"/>
                <a:ext cx="100" cy="235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B9DFED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31" name="Group 71"/>
            <p:cNvGrpSpPr>
              <a:grpSpLocks/>
            </p:cNvGrpSpPr>
            <p:nvPr/>
          </p:nvGrpSpPr>
          <p:grpSpPr bwMode="auto">
            <a:xfrm>
              <a:off x="3386429" y="2214555"/>
              <a:ext cx="2143140" cy="500066"/>
              <a:chOff x="3161" y="4761"/>
              <a:chExt cx="793" cy="175"/>
            </a:xfrm>
          </p:grpSpPr>
          <p:sp>
            <p:nvSpPr>
              <p:cNvPr id="51" name="AutoShape 72"/>
              <p:cNvSpPr>
                <a:spLocks noChangeArrowheads="1"/>
              </p:cNvSpPr>
              <p:nvPr/>
            </p:nvSpPr>
            <p:spPr bwMode="auto">
              <a:xfrm>
                <a:off x="3161" y="4761"/>
                <a:ext cx="793" cy="175"/>
              </a:xfrm>
              <a:prstGeom prst="roundRect">
                <a:avLst>
                  <a:gd name="adj" fmla="val 48569"/>
                </a:avLst>
              </a:prstGeom>
              <a:gradFill rotWithShape="0">
                <a:gsLst>
                  <a:gs pos="0">
                    <a:srgbClr val="274E9B"/>
                  </a:gs>
                  <a:gs pos="50000">
                    <a:srgbClr val="FFFFFF"/>
                  </a:gs>
                  <a:gs pos="100000">
                    <a:srgbClr val="274E9B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52" name="AutoShape 73"/>
              <p:cNvSpPr>
                <a:spLocks noChangeArrowheads="1"/>
              </p:cNvSpPr>
              <p:nvPr/>
            </p:nvSpPr>
            <p:spPr bwMode="auto">
              <a:xfrm>
                <a:off x="3181" y="4787"/>
                <a:ext cx="753" cy="128"/>
              </a:xfrm>
              <a:prstGeom prst="roundRect">
                <a:avLst>
                  <a:gd name="adj" fmla="val 50000"/>
                </a:avLst>
              </a:prstGeom>
              <a:solidFill>
                <a:srgbClr val="C0D0F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3758216" y="1285860"/>
              <a:ext cx="1371600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</a:pPr>
              <a:r>
                <a:rPr kumimoji="0" lang="ko-KR" altLang="en-US" sz="2400" dirty="0" smtClean="0">
                  <a:latin typeface="HY헤드라인M" pitchFamily="18" charset="-127"/>
                  <a:ea typeface="HY헤드라인M" pitchFamily="18" charset="-127"/>
                </a:rPr>
                <a:t>환경부</a:t>
              </a:r>
              <a:endParaRPr kumimoji="0" lang="en-US" altLang="ko-KR" sz="14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3571868" y="2295617"/>
              <a:ext cx="1824450" cy="36933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</a:pPr>
              <a:r>
                <a:rPr kumimoji="0" lang="ko-KR" altLang="en-US" dirty="0" smtClean="0">
                  <a:latin typeface="HY헤드라인M" pitchFamily="18" charset="-127"/>
                  <a:ea typeface="HY헤드라인M" pitchFamily="18" charset="-127"/>
                </a:rPr>
                <a:t>환경산업기술원</a:t>
              </a:r>
              <a:endParaRPr kumimoji="0" lang="en-US" altLang="ko-KR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34" name="직선 연결선 33"/>
            <p:cNvCxnSpPr>
              <a:stCxn id="52" idx="1"/>
              <a:endCxn id="27" idx="3"/>
            </p:cNvCxnSpPr>
            <p:nvPr/>
          </p:nvCxnSpPr>
          <p:spPr>
            <a:xfrm rot="10800000">
              <a:off x="2714612" y="2469739"/>
              <a:ext cx="725868" cy="19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 rot="10800000" flipV="1">
              <a:off x="4429124" y="2928932"/>
              <a:ext cx="1368000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1000100" y="3214686"/>
              <a:ext cx="6929486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>
              <a:endCxn id="24" idx="0"/>
            </p:cNvCxnSpPr>
            <p:nvPr/>
          </p:nvCxnSpPr>
          <p:spPr>
            <a:xfrm rot="5400000">
              <a:off x="869922" y="3338512"/>
              <a:ext cx="254002" cy="63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 rot="5400000">
              <a:off x="2662226" y="3338510"/>
              <a:ext cx="254002" cy="63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 rot="5400000">
              <a:off x="6019813" y="3338510"/>
              <a:ext cx="254002" cy="63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 rot="5400000">
              <a:off x="7799412" y="3332160"/>
              <a:ext cx="254002" cy="63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1" name="Picture 5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57818" y="1357298"/>
              <a:ext cx="131763" cy="131762"/>
            </a:xfrm>
            <a:prstGeom prst="rect">
              <a:avLst/>
            </a:prstGeom>
            <a:solidFill>
              <a:srgbClr val="A2FCC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27"/>
            <p:cNvSpPr txBox="1">
              <a:spLocks noChangeArrowheads="1"/>
            </p:cNvSpPr>
            <p:nvPr/>
          </p:nvSpPr>
          <p:spPr bwMode="auto">
            <a:xfrm>
              <a:off x="5500694" y="1256985"/>
              <a:ext cx="1017579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BBE0E3">
                  <a:gamma/>
                  <a:shade val="60000"/>
                  <a:invGamma/>
                </a:srgbClr>
              </a:prst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총괄 감독</a:t>
              </a:r>
              <a:endPara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  <p:pic>
          <p:nvPicPr>
            <p:cNvPr id="43" name="Picture 5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57818" y="1571612"/>
              <a:ext cx="131763" cy="131762"/>
            </a:xfrm>
            <a:prstGeom prst="rect">
              <a:avLst/>
            </a:prstGeom>
            <a:solidFill>
              <a:srgbClr val="A2FCC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5500694" y="1480924"/>
              <a:ext cx="1017579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BBE0E3">
                  <a:gamma/>
                  <a:shade val="60000"/>
                  <a:invGamma/>
                </a:srgbClr>
              </a:prst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300" kern="0" dirty="0" smtClea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예산 지원</a:t>
              </a:r>
              <a:endPara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  <p:pic>
          <p:nvPicPr>
            <p:cNvPr id="45" name="Picture 5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72132" y="2386305"/>
              <a:ext cx="131763" cy="131762"/>
            </a:xfrm>
            <a:prstGeom prst="rect">
              <a:avLst/>
            </a:prstGeom>
            <a:solidFill>
              <a:srgbClr val="A2FCC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 Box 27"/>
            <p:cNvSpPr txBox="1">
              <a:spLocks noChangeArrowheads="1"/>
            </p:cNvSpPr>
            <p:nvPr/>
          </p:nvSpPr>
          <p:spPr bwMode="auto">
            <a:xfrm>
              <a:off x="5715008" y="2285992"/>
              <a:ext cx="135732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BBE0E3">
                  <a:gamma/>
                  <a:shade val="60000"/>
                  <a:invGamma/>
                </a:srgbClr>
              </a:prst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300" kern="0" dirty="0" smtClea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총괄 운영</a:t>
              </a:r>
              <a:r>
                <a:rPr lang="en-US" altLang="ko-KR" sz="1300" kern="0" dirty="0" smtClea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/</a:t>
              </a:r>
              <a:r>
                <a:rPr lang="ko-KR" altLang="en-US" sz="1300" kern="0" dirty="0" smtClea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관리</a:t>
              </a:r>
              <a:endPara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  <p:pic>
          <p:nvPicPr>
            <p:cNvPr id="47" name="Picture 5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72330" y="2879735"/>
              <a:ext cx="131763" cy="131762"/>
            </a:xfrm>
            <a:prstGeom prst="rect">
              <a:avLst/>
            </a:prstGeom>
            <a:solidFill>
              <a:srgbClr val="A2FCC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 Box 27"/>
            <p:cNvSpPr txBox="1">
              <a:spLocks noChangeArrowheads="1"/>
            </p:cNvSpPr>
            <p:nvPr/>
          </p:nvSpPr>
          <p:spPr bwMode="auto">
            <a:xfrm>
              <a:off x="7215206" y="2779422"/>
              <a:ext cx="92869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BBE0E3">
                  <a:gamma/>
                  <a:shade val="60000"/>
                  <a:invGamma/>
                </a:srgbClr>
              </a:prst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정보 관리</a:t>
              </a:r>
            </a:p>
          </p:txBody>
        </p:sp>
        <p:pic>
          <p:nvPicPr>
            <p:cNvPr id="49" name="Picture 5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0100" y="2886371"/>
              <a:ext cx="131763" cy="131762"/>
            </a:xfrm>
            <a:prstGeom prst="rect">
              <a:avLst/>
            </a:prstGeom>
            <a:solidFill>
              <a:srgbClr val="A2FCC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1142976" y="2786058"/>
              <a:ext cx="192882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BBE0E3">
                  <a:gamma/>
                  <a:shade val="60000"/>
                  <a:invGamma/>
                </a:srgbClr>
              </a:prst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기술 지원 및 사업 개발</a:t>
              </a:r>
              <a:endParaRPr kumimoji="0" lang="ko-KR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제목 7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ko-KR" altLang="en-US" dirty="0" smtClean="0"/>
              <a:t>참고 자료 </a:t>
            </a:r>
            <a:r>
              <a:rPr lang="en-US" altLang="ko-KR" sz="2800" dirty="0" smtClean="0"/>
              <a:t>: </a:t>
            </a:r>
            <a:r>
              <a:rPr lang="ko-KR" altLang="en-US" sz="2800" dirty="0" err="1" smtClean="0"/>
              <a:t>공적개발원조</a:t>
            </a:r>
            <a:r>
              <a:rPr lang="en-US" altLang="ko-KR" sz="2800" dirty="0" smtClean="0"/>
              <a:t>(ODA) </a:t>
            </a:r>
            <a:r>
              <a:rPr lang="ko-KR" altLang="en-US" sz="2800" dirty="0" smtClean="0"/>
              <a:t>현황</a:t>
            </a:r>
            <a:endParaRPr lang="ko-KR" altLang="en-US" dirty="0"/>
          </a:p>
        </p:txBody>
      </p:sp>
      <p:pic>
        <p:nvPicPr>
          <p:cNvPr id="14" name="Picture 39" descr="90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240221" y="2081716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 bwMode="auto">
          <a:xfrm>
            <a:off x="585229" y="2041506"/>
            <a:ext cx="8222279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환경분야 양자간 </a:t>
            </a:r>
            <a:r>
              <a:rPr kumimoji="0" lang="en-US" altLang="ko-KR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ODA </a:t>
            </a: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실적</a:t>
            </a:r>
            <a:endParaRPr kumimoji="0" lang="en-US" altLang="ko-KR" sz="2000" b="1" dirty="0">
              <a:ln w="12700">
                <a:noFill/>
                <a:prstDash val="solid"/>
              </a:ln>
              <a:gradFill flip="none" rotWithShape="1">
                <a:gsLst>
                  <a:gs pos="100000">
                    <a:srgbClr val="CCFFFF"/>
                  </a:gs>
                  <a:gs pos="100000">
                    <a:srgbClr val="67FBFF"/>
                  </a:gs>
                  <a:gs pos="0">
                    <a:srgbClr val="029EFE"/>
                  </a:gs>
                </a:gsLst>
                <a:lin ang="16200000" scaled="1"/>
                <a:tileRect/>
              </a:gradFill>
              <a:effectLst>
                <a:glow rad="101600">
                  <a:srgbClr val="000000"/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6" name="AutoShape 38"/>
          <p:cNvSpPr>
            <a:spLocks noChangeArrowheads="1"/>
          </p:cNvSpPr>
          <p:nvPr/>
        </p:nvSpPr>
        <p:spPr bwMode="auto">
          <a:xfrm>
            <a:off x="482544" y="1092168"/>
            <a:ext cx="8112379" cy="803287"/>
          </a:xfrm>
          <a:prstGeom prst="roundRect">
            <a:avLst>
              <a:gd name="adj" fmla="val 747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66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Rectangle 64"/>
          <p:cNvSpPr>
            <a:spLocks noChangeArrowheads="1"/>
          </p:cNvSpPr>
          <p:nvPr/>
        </p:nvSpPr>
        <p:spPr bwMode="auto">
          <a:xfrm>
            <a:off x="459300" y="1055656"/>
            <a:ext cx="8202156" cy="80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0602" tIns="50953" rIns="200602" bIns="50953"/>
          <a:lstStyle/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FontTx/>
              <a:buBlip>
                <a:blip r:embed="rId4"/>
              </a:buBlip>
              <a:defRPr/>
            </a:pP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한국국제협력단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(KOICA) 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등이 실시하는 </a:t>
            </a:r>
            <a:r>
              <a:rPr kumimoji="0" lang="ko-KR" altLang="en-US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무상원조</a:t>
            </a:r>
            <a:r>
              <a:rPr kumimoji="0" lang="en-US" altLang="ko-KR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외교통상부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와 한국수출입은행의 </a:t>
            </a:r>
            <a:endParaRPr kumimoji="0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kumimoji="0"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양허성차관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(EDCF, 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대외경제협력기금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등 </a:t>
            </a:r>
            <a:r>
              <a:rPr kumimoji="0" lang="ko-KR" altLang="en-US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유상원조</a:t>
            </a:r>
            <a:r>
              <a:rPr kumimoji="0" lang="en-US" altLang="ko-KR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재정경제부</a:t>
            </a:r>
            <a:r>
              <a:rPr kumimoji="0" lang="en-US" altLang="ko-KR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로 대별</a:t>
            </a:r>
            <a:endParaRPr kumimoji="0" lang="en-US" altLang="ko-KR" sz="1600" dirty="0">
              <a:effectLst/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23376" y="6373368"/>
            <a:ext cx="215888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21</a:t>
            </a:r>
            <a:endParaRPr lang="ko-KR" altLang="en-US" sz="12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6" name="AutoShape 38"/>
          <p:cNvSpPr>
            <a:spLocks noChangeArrowheads="1"/>
          </p:cNvSpPr>
          <p:nvPr/>
        </p:nvSpPr>
        <p:spPr bwMode="auto">
          <a:xfrm>
            <a:off x="492125" y="2479662"/>
            <a:ext cx="8194675" cy="2884527"/>
          </a:xfrm>
          <a:prstGeom prst="roundRect">
            <a:avLst>
              <a:gd name="adj" fmla="val 7477"/>
            </a:avLst>
          </a:prstGeom>
          <a:gradFill rotWithShape="1">
            <a:gsLst>
              <a:gs pos="0">
                <a:srgbClr val="FFFFCC">
                  <a:alpha val="21001"/>
                </a:srgbClr>
              </a:gs>
              <a:gs pos="100000">
                <a:srgbClr val="FFFFE7">
                  <a:alpha val="62000"/>
                </a:srgbClr>
              </a:gs>
            </a:gsLst>
            <a:lin ang="2700000" scaled="1"/>
          </a:gradFill>
          <a:ln w="28575">
            <a:solidFill>
              <a:srgbClr val="000066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Rectangle 64"/>
          <p:cNvSpPr>
            <a:spLocks noChangeArrowheads="1"/>
          </p:cNvSpPr>
          <p:nvPr/>
        </p:nvSpPr>
        <p:spPr bwMode="auto">
          <a:xfrm>
            <a:off x="367860" y="2516175"/>
            <a:ext cx="8346372" cy="288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0602" tIns="50953" rIns="200602" bIns="50953"/>
          <a:lstStyle/>
          <a:p>
            <a:pPr defTabSz="1019175" fontAlgn="auto">
              <a:spcBef>
                <a:spcPts val="0"/>
              </a:spcBef>
              <a:spcAft>
                <a:spcPts val="600"/>
              </a:spcAft>
              <a:buClr>
                <a:srgbClr val="0099FF"/>
              </a:buClr>
              <a:buFontTx/>
              <a:buBlip>
                <a:blip r:embed="rId4"/>
              </a:buBlip>
              <a:defRPr/>
            </a:pPr>
            <a:r>
              <a:rPr kumimoji="0" lang="ko-KR" altLang="en-US" sz="1600" dirty="0">
                <a:effectLst/>
                <a:latin typeface="+mn-ea"/>
                <a:ea typeface="+mn-ea"/>
              </a:rPr>
              <a:t> </a:t>
            </a:r>
            <a:r>
              <a:rPr kumimoji="0" lang="ko-KR" altLang="en-US" sz="1600" dirty="0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무상원조</a:t>
            </a:r>
            <a:r>
              <a:rPr kumimoji="0" lang="en-US" altLang="ko-KR" sz="1600" dirty="0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(KOICA) :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최근 </a:t>
            </a: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년간</a:t>
            </a: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(‘08~’10)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총 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조 </a:t>
            </a: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4,300</a:t>
            </a:r>
            <a:r>
              <a:rPr kumimoji="0" lang="ko-KR" altLang="en-US" sz="1600" dirty="0" err="1" smtClean="0">
                <a:effectLst/>
                <a:latin typeface="HY헤드라인M" pitchFamily="18" charset="-127"/>
                <a:ea typeface="HY헤드라인M" pitchFamily="18" charset="-127"/>
              </a:rPr>
              <a:t>억원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 중 </a:t>
            </a:r>
            <a:r>
              <a:rPr kumimoji="0" lang="en-US" altLang="ko-KR" sz="1600" dirty="0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1,203</a:t>
            </a:r>
            <a:r>
              <a:rPr kumimoji="0" lang="ko-KR" altLang="en-US" sz="1600" dirty="0" err="1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억원</a:t>
            </a:r>
            <a:r>
              <a:rPr kumimoji="0" lang="en-US" altLang="ko-KR" sz="1600" dirty="0" smtClean="0">
                <a:solidFill>
                  <a:srgbClr val="C0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(8.42%)</a:t>
            </a:r>
          </a:p>
          <a:p>
            <a:pPr defTabSz="1019175" fontAlgn="auto">
              <a:spcBef>
                <a:spcPts val="0"/>
              </a:spcBef>
              <a:spcAft>
                <a:spcPts val="1200"/>
              </a:spcAft>
              <a:buClr>
                <a:srgbClr val="0099FF"/>
              </a:buClr>
              <a:defRPr/>
            </a:pP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환경분야에 지원</a:t>
            </a:r>
            <a:endParaRPr kumimoji="0" lang="en-US" altLang="ko-KR" sz="1600" dirty="0" smtClean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400" dirty="0" smtClean="0">
                <a:effectLst/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kumimoji="0"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지원비율 </a:t>
            </a:r>
            <a:r>
              <a:rPr kumimoji="0" lang="en-US" altLang="ko-KR" sz="1400" dirty="0" smtClean="0">
                <a:effectLst/>
                <a:latin typeface="HY헤드라인M" pitchFamily="18" charset="-127"/>
                <a:ea typeface="HY헤드라인M" pitchFamily="18" charset="-127"/>
              </a:rPr>
              <a:t>: ‘08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년 이후 평균 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5%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이상으로 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‘07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년 이전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(1~2%)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보다 증가하는 추세</a:t>
            </a:r>
            <a:endParaRPr kumimoji="0"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endParaRPr kumimoji="0"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spcBef>
                <a:spcPts val="0"/>
              </a:spcBef>
              <a:spcAft>
                <a:spcPts val="600"/>
              </a:spcAft>
              <a:buClr>
                <a:srgbClr val="0099FF"/>
              </a:buClr>
              <a:buFontTx/>
              <a:buBlip>
                <a:blip r:embed="rId4"/>
              </a:buBlip>
              <a:defRPr/>
            </a:pPr>
            <a:r>
              <a:rPr kumimoji="0" lang="ko-KR" altLang="en-US" sz="1600" dirty="0" smtClean="0">
                <a:latin typeface="+mn-ea"/>
              </a:rPr>
              <a:t> </a:t>
            </a:r>
            <a:r>
              <a:rPr kumimoji="0" lang="ko-KR" altLang="en-US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유상원조</a:t>
            </a:r>
            <a:r>
              <a:rPr kumimoji="0" lang="en-US" altLang="ko-KR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(EDCF) : 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최근 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년간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(‘08~’10) 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총 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조 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5,000</a:t>
            </a:r>
            <a:r>
              <a:rPr kumimoji="0"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억원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 중 </a:t>
            </a:r>
            <a:r>
              <a:rPr kumimoji="0" lang="en-US" altLang="ko-KR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5,140</a:t>
            </a:r>
            <a:r>
              <a:rPr kumimoji="0" lang="ko-KR" altLang="en-US" sz="1600" dirty="0" err="1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억원</a:t>
            </a:r>
            <a:r>
              <a:rPr kumimoji="0" lang="en-US" altLang="ko-KR" sz="16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(14.7%)</a:t>
            </a:r>
          </a:p>
          <a:p>
            <a:pPr defTabSz="1019175" fontAlgn="auto">
              <a:spcBef>
                <a:spcPts val="0"/>
              </a:spcBef>
              <a:spcAft>
                <a:spcPts val="1200"/>
              </a:spcAft>
              <a:buClr>
                <a:srgbClr val="0099FF"/>
              </a:buClr>
              <a:defRPr/>
            </a:pP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환경분야에 지원</a:t>
            </a:r>
            <a:endParaRPr kumimoji="0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개도국 환경개선 마스터플랜 지원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타당성조사 등 환경산업 수출 지원 사업과 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KOICA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지원 </a:t>
            </a:r>
            <a:endParaRPr kumimoji="0"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     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프로그램을 제외한 국제협력초청연수 프로그램은 공식 포함되지 않음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4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kumimoji="0" lang="ko-KR" altLang="en-US" sz="1400" dirty="0" err="1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신재생에너지</a:t>
            </a:r>
            <a:r>
              <a:rPr kumimoji="0" lang="ko-KR" altLang="en-US" sz="14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 분야를 포함할 경우 </a:t>
            </a:r>
            <a:r>
              <a:rPr kumimoji="0" lang="en-US" altLang="ko-KR" sz="14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’10</a:t>
            </a:r>
            <a:r>
              <a:rPr kumimoji="0" lang="ko-KR" altLang="en-US" sz="14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년도 환경분야는 약 </a:t>
            </a:r>
            <a:r>
              <a:rPr kumimoji="0" lang="en-US" altLang="ko-KR" sz="14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1,200</a:t>
            </a:r>
            <a:r>
              <a:rPr kumimoji="0" lang="ko-KR" altLang="en-US" sz="1400" dirty="0" err="1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억원</a:t>
            </a:r>
            <a:r>
              <a:rPr kumimoji="0" lang="en-US" altLang="ko-KR" sz="14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(16%)</a:t>
            </a:r>
            <a:r>
              <a:rPr kumimoji="0" lang="ko-KR" altLang="en-US" sz="1400" dirty="0" smtClean="0">
                <a:solidFill>
                  <a:srgbClr val="008000"/>
                </a:solidFill>
                <a:latin typeface="HY헤드라인M" pitchFamily="18" charset="-127"/>
                <a:ea typeface="HY헤드라인M" pitchFamily="18" charset="-127"/>
              </a:rPr>
              <a:t>에 해당</a:t>
            </a:r>
            <a:endParaRPr kumimoji="0" lang="en-US" altLang="ko-KR" sz="1400" dirty="0" smtClean="0">
              <a:solidFill>
                <a:srgbClr val="008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endParaRPr kumimoji="0" lang="en-US" altLang="ko-KR" sz="1400" dirty="0">
              <a:solidFill>
                <a:srgbClr val="008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8" name="Picture 39" descr="90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226953" y="5513938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9" name="직사각형 58"/>
          <p:cNvSpPr/>
          <p:nvPr/>
        </p:nvSpPr>
        <p:spPr bwMode="auto">
          <a:xfrm>
            <a:off x="571961" y="5473728"/>
            <a:ext cx="8222279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환경분야  </a:t>
            </a:r>
            <a:r>
              <a:rPr kumimoji="0" lang="en-US" altLang="ko-KR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ODA </a:t>
            </a:r>
            <a:r>
              <a:rPr kumimoji="0" lang="ko-KR" altLang="en-US" sz="2000" b="1" dirty="0" smtClean="0">
                <a:ln w="12700">
                  <a:noFill/>
                  <a:prstDash val="solid"/>
                </a:ln>
                <a:gradFill flip="none" rotWithShape="1">
                  <a:gsLst>
                    <a:gs pos="100000">
                      <a:srgbClr val="CCFFFF"/>
                    </a:gs>
                    <a:gs pos="100000">
                      <a:srgbClr val="67FBFF"/>
                    </a:gs>
                    <a:gs pos="0">
                      <a:srgbClr val="029EFE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000000"/>
                  </a:glow>
                  <a:outerShdw blurRad="50800" dist="38100" dir="2700000" algn="tl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+mn-ea"/>
                <a:ea typeface="+mn-ea"/>
              </a:rPr>
              <a:t>확대 계획</a:t>
            </a:r>
            <a:endParaRPr kumimoji="0" lang="en-US" altLang="ko-KR" sz="2000" b="1" dirty="0">
              <a:ln w="12700">
                <a:noFill/>
                <a:prstDash val="solid"/>
              </a:ln>
              <a:gradFill flip="none" rotWithShape="1">
                <a:gsLst>
                  <a:gs pos="100000">
                    <a:srgbClr val="CCFFFF"/>
                  </a:gs>
                  <a:gs pos="100000">
                    <a:srgbClr val="67FBFF"/>
                  </a:gs>
                  <a:gs pos="0">
                    <a:srgbClr val="029EFE"/>
                  </a:gs>
                </a:gsLst>
                <a:lin ang="16200000" scaled="1"/>
                <a:tileRect/>
              </a:gradFill>
              <a:effectLst>
                <a:glow rad="101600">
                  <a:srgbClr val="000000"/>
                </a:glow>
                <a:outerShdw blurRad="50800" dist="38100" dir="2700000" algn="tl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1" name="AutoShape 38"/>
          <p:cNvSpPr>
            <a:spLocks noChangeArrowheads="1"/>
          </p:cNvSpPr>
          <p:nvPr/>
        </p:nvSpPr>
        <p:spPr bwMode="auto">
          <a:xfrm>
            <a:off x="482544" y="5948396"/>
            <a:ext cx="8112379" cy="803287"/>
          </a:xfrm>
          <a:prstGeom prst="roundRect">
            <a:avLst>
              <a:gd name="adj" fmla="val 747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66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Rectangle 64"/>
          <p:cNvSpPr>
            <a:spLocks noChangeArrowheads="1"/>
          </p:cNvSpPr>
          <p:nvPr/>
        </p:nvSpPr>
        <p:spPr bwMode="auto">
          <a:xfrm>
            <a:off x="459300" y="5911884"/>
            <a:ext cx="8202156" cy="80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0602" tIns="50953" rIns="200602" bIns="50953"/>
          <a:lstStyle/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FontTx/>
              <a:buBlip>
                <a:blip r:embed="rId4"/>
              </a:buBlip>
              <a:defRPr/>
            </a:pP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 정부는 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’15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년까지 전체 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ODA 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지원 금액 중 </a:t>
            </a:r>
            <a:r>
              <a:rPr kumimoji="0" lang="ko-KR" altLang="en-US" sz="160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녹색 </a:t>
            </a:r>
            <a:r>
              <a:rPr kumimoji="0" lang="en-US" altLang="ko-KR" sz="160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ODA </a:t>
            </a:r>
            <a:r>
              <a:rPr kumimoji="0" lang="ko-KR" altLang="en-US" sz="160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분야 지원 규모를 </a:t>
            </a:r>
            <a:r>
              <a:rPr kumimoji="0" lang="en-US" altLang="ko-KR" sz="1600" dirty="0" smtClean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20%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까지 </a:t>
            </a:r>
            <a:endParaRPr kumimoji="0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defTabSz="1019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defRPr/>
            </a:pPr>
            <a:r>
              <a:rPr kumimoji="0" lang="en-US" altLang="ko-KR" sz="1600" dirty="0" smtClean="0">
                <a:effectLst/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kumimoji="0" lang="ko-KR" altLang="en-US" sz="1600" dirty="0" smtClean="0">
                <a:effectLst/>
                <a:latin typeface="HY헤드라인M" pitchFamily="18" charset="-127"/>
                <a:ea typeface="HY헤드라인M" pitchFamily="18" charset="-127"/>
              </a:rPr>
              <a:t>확대하여 추진할 예정</a:t>
            </a:r>
            <a:endParaRPr kumimoji="0" lang="en-US" altLang="ko-KR" sz="1600" dirty="0">
              <a:effectLst/>
              <a:latin typeface="HY중고딕" pitchFamily="18" charset="-127"/>
              <a:ea typeface="HY중고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7573" y="1808820"/>
            <a:ext cx="8047456" cy="887422"/>
          </a:xfrm>
          <a:prstGeom prst="rect">
            <a:avLst/>
          </a:prstGeom>
          <a:noFill/>
          <a:effectLst/>
        </p:spPr>
        <p:txBody>
          <a:bodyPr anchor="ctr">
            <a:spAutoFit/>
          </a:bodyPr>
          <a:lstStyle/>
          <a:p>
            <a:pPr algn="ctr" fontAlgn="auto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HY견고딕" pitchFamily="18" charset="-127"/>
                <a:cs typeface="Arial" pitchFamily="34" charset="0"/>
              </a:rPr>
              <a:t>감사합니다</a:t>
            </a:r>
            <a:endParaRPr kumimoji="0" lang="en-US" altLang="ko-KR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 descr="11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5"/>
            <a:ext cx="9144000" cy="6857523"/>
          </a:xfrm>
          <a:prstGeom prst="rect">
            <a:avLst/>
          </a:prstGeom>
        </p:spPr>
      </p:pic>
      <p:pic>
        <p:nvPicPr>
          <p:cNvPr id="15" name="그림 17" descr="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05153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자유형 16"/>
          <p:cNvSpPr/>
          <p:nvPr/>
        </p:nvSpPr>
        <p:spPr>
          <a:xfrm>
            <a:off x="10049" y="2917371"/>
            <a:ext cx="9144000" cy="3940629"/>
          </a:xfrm>
          <a:custGeom>
            <a:avLst/>
            <a:gdLst>
              <a:gd name="connsiteX0" fmla="*/ 0 w 9159766"/>
              <a:gd name="connsiteY0" fmla="*/ 551793 h 3373821"/>
              <a:gd name="connsiteX1" fmla="*/ 0 w 9159766"/>
              <a:gd name="connsiteY1" fmla="*/ 3373821 h 3373821"/>
              <a:gd name="connsiteX2" fmla="*/ 9159766 w 9159766"/>
              <a:gd name="connsiteY2" fmla="*/ 3373821 h 3373821"/>
              <a:gd name="connsiteX3" fmla="*/ 9159766 w 9159766"/>
              <a:gd name="connsiteY3" fmla="*/ 0 h 3373821"/>
              <a:gd name="connsiteX4" fmla="*/ 0 w 9159766"/>
              <a:gd name="connsiteY4" fmla="*/ 551793 h 3373821"/>
              <a:gd name="connsiteX0" fmla="*/ 0 w 9159766"/>
              <a:gd name="connsiteY0" fmla="*/ 551793 h 3373821"/>
              <a:gd name="connsiteX1" fmla="*/ 0 w 9159766"/>
              <a:gd name="connsiteY1" fmla="*/ 3373821 h 3373821"/>
              <a:gd name="connsiteX2" fmla="*/ 9159766 w 9159766"/>
              <a:gd name="connsiteY2" fmla="*/ 3373821 h 3373821"/>
              <a:gd name="connsiteX3" fmla="*/ 9159766 w 9159766"/>
              <a:gd name="connsiteY3" fmla="*/ 0 h 3373821"/>
              <a:gd name="connsiteX4" fmla="*/ 0 w 9159766"/>
              <a:gd name="connsiteY4" fmla="*/ 551793 h 3373821"/>
              <a:gd name="connsiteX0" fmla="*/ 0 w 9159766"/>
              <a:gd name="connsiteY0" fmla="*/ 551793 h 3373821"/>
              <a:gd name="connsiteX1" fmla="*/ 0 w 9159766"/>
              <a:gd name="connsiteY1" fmla="*/ 3373821 h 3373821"/>
              <a:gd name="connsiteX2" fmla="*/ 9159766 w 9159766"/>
              <a:gd name="connsiteY2" fmla="*/ 3373821 h 3373821"/>
              <a:gd name="connsiteX3" fmla="*/ 9159766 w 9159766"/>
              <a:gd name="connsiteY3" fmla="*/ 0 h 3373821"/>
              <a:gd name="connsiteX4" fmla="*/ 0 w 9159766"/>
              <a:gd name="connsiteY4" fmla="*/ 551793 h 3373821"/>
              <a:gd name="connsiteX0" fmla="*/ 0 w 9159766"/>
              <a:gd name="connsiteY0" fmla="*/ 551793 h 3373821"/>
              <a:gd name="connsiteX1" fmla="*/ 0 w 9159766"/>
              <a:gd name="connsiteY1" fmla="*/ 3373821 h 3373821"/>
              <a:gd name="connsiteX2" fmla="*/ 9159766 w 9159766"/>
              <a:gd name="connsiteY2" fmla="*/ 3373821 h 3373821"/>
              <a:gd name="connsiteX3" fmla="*/ 9159766 w 9159766"/>
              <a:gd name="connsiteY3" fmla="*/ 0 h 3373821"/>
              <a:gd name="connsiteX4" fmla="*/ 0 w 9159766"/>
              <a:gd name="connsiteY4" fmla="*/ 551793 h 3373821"/>
              <a:gd name="connsiteX0" fmla="*/ 0 w 9159766"/>
              <a:gd name="connsiteY0" fmla="*/ 551793 h 3373821"/>
              <a:gd name="connsiteX1" fmla="*/ 0 w 9159766"/>
              <a:gd name="connsiteY1" fmla="*/ 3373821 h 3373821"/>
              <a:gd name="connsiteX2" fmla="*/ 9159766 w 9159766"/>
              <a:gd name="connsiteY2" fmla="*/ 3373821 h 3373821"/>
              <a:gd name="connsiteX3" fmla="*/ 9159766 w 9159766"/>
              <a:gd name="connsiteY3" fmla="*/ 0 h 3373821"/>
              <a:gd name="connsiteX4" fmla="*/ 0 w 9159766"/>
              <a:gd name="connsiteY4" fmla="*/ 551793 h 3373821"/>
              <a:gd name="connsiteX0" fmla="*/ 0 w 9159766"/>
              <a:gd name="connsiteY0" fmla="*/ 1420448 h 4242476"/>
              <a:gd name="connsiteX1" fmla="*/ 0 w 9159766"/>
              <a:gd name="connsiteY1" fmla="*/ 4242476 h 4242476"/>
              <a:gd name="connsiteX2" fmla="*/ 9159766 w 9159766"/>
              <a:gd name="connsiteY2" fmla="*/ 4242476 h 4242476"/>
              <a:gd name="connsiteX3" fmla="*/ 9159766 w 9159766"/>
              <a:gd name="connsiteY3" fmla="*/ 0 h 4242476"/>
              <a:gd name="connsiteX4" fmla="*/ 0 w 9159766"/>
              <a:gd name="connsiteY4" fmla="*/ 1420448 h 4242476"/>
              <a:gd name="connsiteX0" fmla="*/ 0 w 9159766"/>
              <a:gd name="connsiteY0" fmla="*/ 1420448 h 4242476"/>
              <a:gd name="connsiteX1" fmla="*/ 0 w 9159766"/>
              <a:gd name="connsiteY1" fmla="*/ 4242476 h 4242476"/>
              <a:gd name="connsiteX2" fmla="*/ 9159766 w 9159766"/>
              <a:gd name="connsiteY2" fmla="*/ 4242476 h 4242476"/>
              <a:gd name="connsiteX3" fmla="*/ 9159766 w 9159766"/>
              <a:gd name="connsiteY3" fmla="*/ 0 h 4242476"/>
              <a:gd name="connsiteX4" fmla="*/ 0 w 9159766"/>
              <a:gd name="connsiteY4" fmla="*/ 1420448 h 4242476"/>
              <a:gd name="connsiteX0" fmla="*/ 0 w 9159766"/>
              <a:gd name="connsiteY0" fmla="*/ 1420448 h 4242476"/>
              <a:gd name="connsiteX1" fmla="*/ 0 w 9159766"/>
              <a:gd name="connsiteY1" fmla="*/ 4242476 h 4242476"/>
              <a:gd name="connsiteX2" fmla="*/ 9159766 w 9159766"/>
              <a:gd name="connsiteY2" fmla="*/ 4242476 h 4242476"/>
              <a:gd name="connsiteX3" fmla="*/ 9159766 w 9159766"/>
              <a:gd name="connsiteY3" fmla="*/ 0 h 4242476"/>
              <a:gd name="connsiteX4" fmla="*/ 0 w 9159766"/>
              <a:gd name="connsiteY4" fmla="*/ 1420448 h 4242476"/>
              <a:gd name="connsiteX0" fmla="*/ 0 w 9159766"/>
              <a:gd name="connsiteY0" fmla="*/ 1048168 h 4242476"/>
              <a:gd name="connsiteX1" fmla="*/ 0 w 9159766"/>
              <a:gd name="connsiteY1" fmla="*/ 4242476 h 4242476"/>
              <a:gd name="connsiteX2" fmla="*/ 9159766 w 9159766"/>
              <a:gd name="connsiteY2" fmla="*/ 4242476 h 4242476"/>
              <a:gd name="connsiteX3" fmla="*/ 9159766 w 9159766"/>
              <a:gd name="connsiteY3" fmla="*/ 0 h 4242476"/>
              <a:gd name="connsiteX4" fmla="*/ 0 w 9159766"/>
              <a:gd name="connsiteY4" fmla="*/ 1048168 h 4242476"/>
              <a:gd name="connsiteX0" fmla="*/ 0 w 9159766"/>
              <a:gd name="connsiteY0" fmla="*/ 1249821 h 4444129"/>
              <a:gd name="connsiteX1" fmla="*/ 0 w 9159766"/>
              <a:gd name="connsiteY1" fmla="*/ 4444129 h 4444129"/>
              <a:gd name="connsiteX2" fmla="*/ 9159766 w 9159766"/>
              <a:gd name="connsiteY2" fmla="*/ 4444129 h 4444129"/>
              <a:gd name="connsiteX3" fmla="*/ 9159766 w 9159766"/>
              <a:gd name="connsiteY3" fmla="*/ 0 h 4444129"/>
              <a:gd name="connsiteX4" fmla="*/ 0 w 9159766"/>
              <a:gd name="connsiteY4" fmla="*/ 1249821 h 4444129"/>
              <a:gd name="connsiteX0" fmla="*/ 0 w 9159766"/>
              <a:gd name="connsiteY0" fmla="*/ 1451473 h 4444129"/>
              <a:gd name="connsiteX1" fmla="*/ 0 w 9159766"/>
              <a:gd name="connsiteY1" fmla="*/ 4444129 h 4444129"/>
              <a:gd name="connsiteX2" fmla="*/ 9159766 w 9159766"/>
              <a:gd name="connsiteY2" fmla="*/ 4444129 h 4444129"/>
              <a:gd name="connsiteX3" fmla="*/ 9159766 w 9159766"/>
              <a:gd name="connsiteY3" fmla="*/ 0 h 4444129"/>
              <a:gd name="connsiteX4" fmla="*/ 0 w 9159766"/>
              <a:gd name="connsiteY4" fmla="*/ 1451473 h 4444129"/>
              <a:gd name="connsiteX0" fmla="*/ 0 w 9159766"/>
              <a:gd name="connsiteY0" fmla="*/ 1792730 h 4785386"/>
              <a:gd name="connsiteX1" fmla="*/ 0 w 9159766"/>
              <a:gd name="connsiteY1" fmla="*/ 4785386 h 4785386"/>
              <a:gd name="connsiteX2" fmla="*/ 9159766 w 9159766"/>
              <a:gd name="connsiteY2" fmla="*/ 4785386 h 4785386"/>
              <a:gd name="connsiteX3" fmla="*/ 9159766 w 9159766"/>
              <a:gd name="connsiteY3" fmla="*/ 0 h 4785386"/>
              <a:gd name="connsiteX4" fmla="*/ 0 w 9159766"/>
              <a:gd name="connsiteY4" fmla="*/ 1792730 h 4785386"/>
              <a:gd name="connsiteX0" fmla="*/ 0 w 9159766"/>
              <a:gd name="connsiteY0" fmla="*/ 1792730 h 4785386"/>
              <a:gd name="connsiteX1" fmla="*/ 0 w 9159766"/>
              <a:gd name="connsiteY1" fmla="*/ 4785386 h 4785386"/>
              <a:gd name="connsiteX2" fmla="*/ 9159766 w 9159766"/>
              <a:gd name="connsiteY2" fmla="*/ 4785386 h 4785386"/>
              <a:gd name="connsiteX3" fmla="*/ 9159766 w 9159766"/>
              <a:gd name="connsiteY3" fmla="*/ 0 h 4785386"/>
              <a:gd name="connsiteX4" fmla="*/ 0 w 9159766"/>
              <a:gd name="connsiteY4" fmla="*/ 1792730 h 4785386"/>
              <a:gd name="connsiteX0" fmla="*/ 0 w 9159766"/>
              <a:gd name="connsiteY0" fmla="*/ 1792730 h 4785386"/>
              <a:gd name="connsiteX1" fmla="*/ 0 w 9159766"/>
              <a:gd name="connsiteY1" fmla="*/ 4785386 h 4785386"/>
              <a:gd name="connsiteX2" fmla="*/ 9159766 w 9159766"/>
              <a:gd name="connsiteY2" fmla="*/ 4785386 h 4785386"/>
              <a:gd name="connsiteX3" fmla="*/ 9159766 w 9159766"/>
              <a:gd name="connsiteY3" fmla="*/ 0 h 4785386"/>
              <a:gd name="connsiteX4" fmla="*/ 0 w 9159766"/>
              <a:gd name="connsiteY4" fmla="*/ 1792730 h 4785386"/>
              <a:gd name="connsiteX0" fmla="*/ 0 w 9159766"/>
              <a:gd name="connsiteY0" fmla="*/ 1792730 h 4785386"/>
              <a:gd name="connsiteX1" fmla="*/ 0 w 9159766"/>
              <a:gd name="connsiteY1" fmla="*/ 4785386 h 4785386"/>
              <a:gd name="connsiteX2" fmla="*/ 9159766 w 9159766"/>
              <a:gd name="connsiteY2" fmla="*/ 4785386 h 4785386"/>
              <a:gd name="connsiteX3" fmla="*/ 9159766 w 9159766"/>
              <a:gd name="connsiteY3" fmla="*/ 0 h 4785386"/>
              <a:gd name="connsiteX4" fmla="*/ 0 w 9159766"/>
              <a:gd name="connsiteY4" fmla="*/ 1792730 h 4785386"/>
              <a:gd name="connsiteX0" fmla="*/ 0 w 9159766"/>
              <a:gd name="connsiteY0" fmla="*/ 739933 h 3732589"/>
              <a:gd name="connsiteX1" fmla="*/ 0 w 9159766"/>
              <a:gd name="connsiteY1" fmla="*/ 3732589 h 3732589"/>
              <a:gd name="connsiteX2" fmla="*/ 9159766 w 9159766"/>
              <a:gd name="connsiteY2" fmla="*/ 3732589 h 3732589"/>
              <a:gd name="connsiteX3" fmla="*/ 9159766 w 9159766"/>
              <a:gd name="connsiteY3" fmla="*/ 0 h 3732589"/>
              <a:gd name="connsiteX4" fmla="*/ 0 w 9159766"/>
              <a:gd name="connsiteY4" fmla="*/ 739933 h 3732589"/>
              <a:gd name="connsiteX0" fmla="*/ 0 w 9159766"/>
              <a:gd name="connsiteY0" fmla="*/ 739933 h 3732589"/>
              <a:gd name="connsiteX1" fmla="*/ 0 w 9159766"/>
              <a:gd name="connsiteY1" fmla="*/ 3732589 h 3732589"/>
              <a:gd name="connsiteX2" fmla="*/ 9159766 w 9159766"/>
              <a:gd name="connsiteY2" fmla="*/ 3732589 h 3732589"/>
              <a:gd name="connsiteX3" fmla="*/ 9159766 w 9159766"/>
              <a:gd name="connsiteY3" fmla="*/ 0 h 3732589"/>
              <a:gd name="connsiteX4" fmla="*/ 0 w 9159766"/>
              <a:gd name="connsiteY4" fmla="*/ 739933 h 3732589"/>
              <a:gd name="connsiteX0" fmla="*/ 0 w 9159766"/>
              <a:gd name="connsiteY0" fmla="*/ 739933 h 3732589"/>
              <a:gd name="connsiteX1" fmla="*/ 0 w 9159766"/>
              <a:gd name="connsiteY1" fmla="*/ 3732589 h 3732589"/>
              <a:gd name="connsiteX2" fmla="*/ 9159766 w 9159766"/>
              <a:gd name="connsiteY2" fmla="*/ 3732589 h 3732589"/>
              <a:gd name="connsiteX3" fmla="*/ 9159766 w 9159766"/>
              <a:gd name="connsiteY3" fmla="*/ 0 h 3732589"/>
              <a:gd name="connsiteX4" fmla="*/ 0 w 9159766"/>
              <a:gd name="connsiteY4" fmla="*/ 739933 h 3732589"/>
              <a:gd name="connsiteX0" fmla="*/ 0 w 9159766"/>
              <a:gd name="connsiteY0" fmla="*/ 739933 h 3732589"/>
              <a:gd name="connsiteX1" fmla="*/ 0 w 9159766"/>
              <a:gd name="connsiteY1" fmla="*/ 3732589 h 3732589"/>
              <a:gd name="connsiteX2" fmla="*/ 9159766 w 9159766"/>
              <a:gd name="connsiteY2" fmla="*/ 3732589 h 3732589"/>
              <a:gd name="connsiteX3" fmla="*/ 9159766 w 9159766"/>
              <a:gd name="connsiteY3" fmla="*/ 0 h 3732589"/>
              <a:gd name="connsiteX4" fmla="*/ 0 w 9159766"/>
              <a:gd name="connsiteY4" fmla="*/ 739933 h 3732589"/>
              <a:gd name="connsiteX0" fmla="*/ 0 w 9159766"/>
              <a:gd name="connsiteY0" fmla="*/ 1099884 h 4092540"/>
              <a:gd name="connsiteX1" fmla="*/ 0 w 9159766"/>
              <a:gd name="connsiteY1" fmla="*/ 4092540 h 4092540"/>
              <a:gd name="connsiteX2" fmla="*/ 9159766 w 9159766"/>
              <a:gd name="connsiteY2" fmla="*/ 4092540 h 4092540"/>
              <a:gd name="connsiteX3" fmla="*/ 9159766 w 9159766"/>
              <a:gd name="connsiteY3" fmla="*/ 359951 h 4092540"/>
              <a:gd name="connsiteX4" fmla="*/ 0 w 9159766"/>
              <a:gd name="connsiteY4" fmla="*/ 1099884 h 4092540"/>
              <a:gd name="connsiteX0" fmla="*/ 0 w 9159766"/>
              <a:gd name="connsiteY0" fmla="*/ 691655 h 3684311"/>
              <a:gd name="connsiteX1" fmla="*/ 0 w 9159766"/>
              <a:gd name="connsiteY1" fmla="*/ 3684311 h 3684311"/>
              <a:gd name="connsiteX2" fmla="*/ 9159766 w 9159766"/>
              <a:gd name="connsiteY2" fmla="*/ 3684311 h 3684311"/>
              <a:gd name="connsiteX3" fmla="*/ 9159766 w 9159766"/>
              <a:gd name="connsiteY3" fmla="*/ 359951 h 3684311"/>
              <a:gd name="connsiteX4" fmla="*/ 0 w 9159766"/>
              <a:gd name="connsiteY4" fmla="*/ 691655 h 3684311"/>
              <a:gd name="connsiteX0" fmla="*/ 0 w 9159766"/>
              <a:gd name="connsiteY0" fmla="*/ 1916337 h 4908993"/>
              <a:gd name="connsiteX1" fmla="*/ 0 w 9159766"/>
              <a:gd name="connsiteY1" fmla="*/ 4908993 h 4908993"/>
              <a:gd name="connsiteX2" fmla="*/ 9159766 w 9159766"/>
              <a:gd name="connsiteY2" fmla="*/ 4908993 h 4908993"/>
              <a:gd name="connsiteX3" fmla="*/ 9159766 w 9159766"/>
              <a:gd name="connsiteY3" fmla="*/ 1584633 h 4908993"/>
              <a:gd name="connsiteX4" fmla="*/ 0 w 9159766"/>
              <a:gd name="connsiteY4" fmla="*/ 1916337 h 4908993"/>
              <a:gd name="connsiteX0" fmla="*/ 0 w 9159766"/>
              <a:gd name="connsiteY0" fmla="*/ 2174165 h 5166821"/>
              <a:gd name="connsiteX1" fmla="*/ 0 w 9159766"/>
              <a:gd name="connsiteY1" fmla="*/ 5166821 h 5166821"/>
              <a:gd name="connsiteX2" fmla="*/ 9159766 w 9159766"/>
              <a:gd name="connsiteY2" fmla="*/ 5166821 h 5166821"/>
              <a:gd name="connsiteX3" fmla="*/ 9159766 w 9159766"/>
              <a:gd name="connsiteY3" fmla="*/ 1584633 h 5166821"/>
              <a:gd name="connsiteX4" fmla="*/ 0 w 9159766"/>
              <a:gd name="connsiteY4" fmla="*/ 2174165 h 5166821"/>
              <a:gd name="connsiteX0" fmla="*/ 0 w 9159766"/>
              <a:gd name="connsiteY0" fmla="*/ 1658508 h 4651164"/>
              <a:gd name="connsiteX1" fmla="*/ 0 w 9159766"/>
              <a:gd name="connsiteY1" fmla="*/ 4651164 h 4651164"/>
              <a:gd name="connsiteX2" fmla="*/ 9159766 w 9159766"/>
              <a:gd name="connsiteY2" fmla="*/ 4651164 h 4651164"/>
              <a:gd name="connsiteX3" fmla="*/ 9159766 w 9159766"/>
              <a:gd name="connsiteY3" fmla="*/ 1068976 h 4651164"/>
              <a:gd name="connsiteX4" fmla="*/ 0 w 9159766"/>
              <a:gd name="connsiteY4" fmla="*/ 1658508 h 4651164"/>
              <a:gd name="connsiteX0" fmla="*/ 0 w 9159766"/>
              <a:gd name="connsiteY0" fmla="*/ 1551079 h 4543735"/>
              <a:gd name="connsiteX1" fmla="*/ 0 w 9159766"/>
              <a:gd name="connsiteY1" fmla="*/ 4543735 h 4543735"/>
              <a:gd name="connsiteX2" fmla="*/ 9159766 w 9159766"/>
              <a:gd name="connsiteY2" fmla="*/ 4543735 h 4543735"/>
              <a:gd name="connsiteX3" fmla="*/ 9159766 w 9159766"/>
              <a:gd name="connsiteY3" fmla="*/ 961547 h 4543735"/>
              <a:gd name="connsiteX4" fmla="*/ 0 w 9159766"/>
              <a:gd name="connsiteY4" fmla="*/ 1551079 h 4543735"/>
              <a:gd name="connsiteX0" fmla="*/ 0 w 9159766"/>
              <a:gd name="connsiteY0" fmla="*/ 1551079 h 5320767"/>
              <a:gd name="connsiteX1" fmla="*/ 0 w 9159766"/>
              <a:gd name="connsiteY1" fmla="*/ 4543735 h 5320767"/>
              <a:gd name="connsiteX2" fmla="*/ 9159766 w 9159766"/>
              <a:gd name="connsiteY2" fmla="*/ 4543735 h 5320767"/>
              <a:gd name="connsiteX3" fmla="*/ 9159766 w 9159766"/>
              <a:gd name="connsiteY3" fmla="*/ 961547 h 5320767"/>
              <a:gd name="connsiteX4" fmla="*/ 0 w 9159766"/>
              <a:gd name="connsiteY4" fmla="*/ 1551079 h 5320767"/>
              <a:gd name="connsiteX0" fmla="*/ 0 w 9159766"/>
              <a:gd name="connsiteY0" fmla="*/ 1551079 h 5685439"/>
              <a:gd name="connsiteX1" fmla="*/ 0 w 9159766"/>
              <a:gd name="connsiteY1" fmla="*/ 4543735 h 5685439"/>
              <a:gd name="connsiteX2" fmla="*/ 9159766 w 9159766"/>
              <a:gd name="connsiteY2" fmla="*/ 5685439 h 5685439"/>
              <a:gd name="connsiteX3" fmla="*/ 9159766 w 9159766"/>
              <a:gd name="connsiteY3" fmla="*/ 961547 h 5685439"/>
              <a:gd name="connsiteX4" fmla="*/ 0 w 9159766"/>
              <a:gd name="connsiteY4" fmla="*/ 1551079 h 5685439"/>
              <a:gd name="connsiteX0" fmla="*/ 0 w 9159766"/>
              <a:gd name="connsiteY0" fmla="*/ 1551079 h 5685439"/>
              <a:gd name="connsiteX1" fmla="*/ 0 w 9159766"/>
              <a:gd name="connsiteY1" fmla="*/ 5660619 h 5685439"/>
              <a:gd name="connsiteX2" fmla="*/ 9159766 w 9159766"/>
              <a:gd name="connsiteY2" fmla="*/ 5685439 h 5685439"/>
              <a:gd name="connsiteX3" fmla="*/ 9159766 w 9159766"/>
              <a:gd name="connsiteY3" fmla="*/ 961547 h 5685439"/>
              <a:gd name="connsiteX4" fmla="*/ 0 w 9159766"/>
              <a:gd name="connsiteY4" fmla="*/ 1551079 h 5685439"/>
              <a:gd name="connsiteX0" fmla="*/ 0 w 9159766"/>
              <a:gd name="connsiteY0" fmla="*/ 1551079 h 9160189"/>
              <a:gd name="connsiteX1" fmla="*/ 0 w 9159766"/>
              <a:gd name="connsiteY1" fmla="*/ 9160189 h 9160189"/>
              <a:gd name="connsiteX2" fmla="*/ 9159766 w 9159766"/>
              <a:gd name="connsiteY2" fmla="*/ 5685439 h 9160189"/>
              <a:gd name="connsiteX3" fmla="*/ 9159766 w 9159766"/>
              <a:gd name="connsiteY3" fmla="*/ 961547 h 9160189"/>
              <a:gd name="connsiteX4" fmla="*/ 0 w 9159766"/>
              <a:gd name="connsiteY4" fmla="*/ 1551079 h 9160189"/>
              <a:gd name="connsiteX0" fmla="*/ 0 w 9159766"/>
              <a:gd name="connsiteY0" fmla="*/ 1551079 h 9160189"/>
              <a:gd name="connsiteX1" fmla="*/ 0 w 9159766"/>
              <a:gd name="connsiteY1" fmla="*/ 9160189 h 9160189"/>
              <a:gd name="connsiteX2" fmla="*/ 9159766 w 9159766"/>
              <a:gd name="connsiteY2" fmla="*/ 9135370 h 9160189"/>
              <a:gd name="connsiteX3" fmla="*/ 9159766 w 9159766"/>
              <a:gd name="connsiteY3" fmla="*/ 961547 h 9160189"/>
              <a:gd name="connsiteX4" fmla="*/ 0 w 9159766"/>
              <a:gd name="connsiteY4" fmla="*/ 1551079 h 9160189"/>
              <a:gd name="connsiteX0" fmla="*/ 0 w 9159766"/>
              <a:gd name="connsiteY0" fmla="*/ 1142342 h 8751452"/>
              <a:gd name="connsiteX1" fmla="*/ 0 w 9159766"/>
              <a:gd name="connsiteY1" fmla="*/ 8751452 h 8751452"/>
              <a:gd name="connsiteX2" fmla="*/ 9159766 w 9159766"/>
              <a:gd name="connsiteY2" fmla="*/ 8726633 h 8751452"/>
              <a:gd name="connsiteX3" fmla="*/ 9159766 w 9159766"/>
              <a:gd name="connsiteY3" fmla="*/ 961547 h 8751452"/>
              <a:gd name="connsiteX4" fmla="*/ 0 w 9159766"/>
              <a:gd name="connsiteY4" fmla="*/ 1142342 h 8751452"/>
              <a:gd name="connsiteX0" fmla="*/ 0 w 9159766"/>
              <a:gd name="connsiteY0" fmla="*/ 1214471 h 8823581"/>
              <a:gd name="connsiteX1" fmla="*/ 0 w 9159766"/>
              <a:gd name="connsiteY1" fmla="*/ 8823581 h 8823581"/>
              <a:gd name="connsiteX2" fmla="*/ 9159766 w 9159766"/>
              <a:gd name="connsiteY2" fmla="*/ 8798762 h 8823581"/>
              <a:gd name="connsiteX3" fmla="*/ 9159766 w 9159766"/>
              <a:gd name="connsiteY3" fmla="*/ 1033676 h 8823581"/>
              <a:gd name="connsiteX4" fmla="*/ 0 w 9159766"/>
              <a:gd name="connsiteY4" fmla="*/ 1214471 h 882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766" h="8823581">
                <a:moveTo>
                  <a:pt x="0" y="1214471"/>
                </a:moveTo>
                <a:lnTo>
                  <a:pt x="0" y="8823581"/>
                </a:lnTo>
                <a:lnTo>
                  <a:pt x="9159766" y="8798762"/>
                </a:lnTo>
                <a:lnTo>
                  <a:pt x="9159766" y="1033676"/>
                </a:lnTo>
                <a:cubicBezTo>
                  <a:pt x="5178791" y="0"/>
                  <a:pt x="3641978" y="4984159"/>
                  <a:pt x="0" y="1214471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5EC6B5">
                  <a:alpha val="5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pSp>
        <p:nvGrpSpPr>
          <p:cNvPr id="2" name="그룹 67"/>
          <p:cNvGrpSpPr/>
          <p:nvPr/>
        </p:nvGrpSpPr>
        <p:grpSpPr>
          <a:xfrm>
            <a:off x="1853650" y="2187558"/>
            <a:ext cx="5728386" cy="772886"/>
            <a:chOff x="3368017" y="2245664"/>
            <a:chExt cx="6379832" cy="772886"/>
          </a:xfrm>
        </p:grpSpPr>
        <p:pic>
          <p:nvPicPr>
            <p:cNvPr id="32" name="Picture 17" descr="목차바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8017" y="2245664"/>
              <a:ext cx="6379832" cy="772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2" descr="볼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5837" y="2332750"/>
              <a:ext cx="604542" cy="58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3467599" y="2358554"/>
              <a:ext cx="414548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700" b="1" dirty="0" smtClean="0">
                  <a:solidFill>
                    <a:srgbClr val="FCE06A"/>
                  </a:solidFill>
                  <a:latin typeface="휴먼모음T" pitchFamily="18" charset="-127"/>
                  <a:ea typeface="휴먼모음T" pitchFamily="18" charset="-127"/>
                </a:rPr>
                <a:t>1</a:t>
              </a:r>
              <a:endParaRPr lang="en-US" altLang="ko-KR" sz="2700" b="1" dirty="0">
                <a:solidFill>
                  <a:srgbClr val="FCE06A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4103935" y="2407815"/>
              <a:ext cx="41148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500"/>
                </a:spcBef>
                <a:buClr>
                  <a:srgbClr val="3E7F15"/>
                </a:buClr>
                <a:buSzPts val="900"/>
                <a:buFont typeface="Arial" charset="0"/>
                <a:buNone/>
                <a:defRPr/>
              </a:pPr>
              <a:r>
                <a:rPr lang="ko-KR" altLang="en-US" sz="2500" b="1" dirty="0" smtClean="0">
                  <a:effectLst>
                    <a:glow rad="63500">
                      <a:schemeClr val="bg1">
                        <a:lumMod val="85000"/>
                        <a:alpha val="40000"/>
                      </a:schemeClr>
                    </a:glow>
                    <a:outerShdw blurRad="228600" sx="104000" sy="104000" algn="ctr" rotWithShape="0">
                      <a:schemeClr val="bg1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추 진 배 경</a:t>
              </a:r>
              <a:endParaRPr lang="en-US" altLang="ko-KR" sz="2500" b="1" dirty="0">
                <a:effectLst>
                  <a:glow rad="63500">
                    <a:schemeClr val="bg1">
                      <a:lumMod val="85000"/>
                      <a:alpha val="40000"/>
                    </a:schemeClr>
                  </a:glow>
                  <a:outerShdw blurRad="228600" sx="104000" sy="104000" algn="ctr" rotWithShape="0">
                    <a:schemeClr val="bg1"/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" name="그룹 35"/>
          <p:cNvGrpSpPr/>
          <p:nvPr/>
        </p:nvGrpSpPr>
        <p:grpSpPr>
          <a:xfrm>
            <a:off x="1833533" y="3805413"/>
            <a:ext cx="5773824" cy="772886"/>
            <a:chOff x="1452111" y="1240972"/>
            <a:chExt cx="6254976" cy="772886"/>
          </a:xfrm>
        </p:grpSpPr>
        <p:pic>
          <p:nvPicPr>
            <p:cNvPr id="37" name="Picture 17" descr="목차바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52111" y="1240972"/>
              <a:ext cx="6254976" cy="772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2" descr="볼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09931" y="1328058"/>
              <a:ext cx="604542" cy="58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1563091" y="1375520"/>
              <a:ext cx="403236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700" b="1" dirty="0" smtClean="0">
                  <a:solidFill>
                    <a:srgbClr val="FCE06A"/>
                  </a:solidFill>
                  <a:latin typeface="휴먼모음T" pitchFamily="18" charset="-127"/>
                  <a:ea typeface="휴먼모음T" pitchFamily="18" charset="-127"/>
                </a:rPr>
                <a:t>3</a:t>
              </a:r>
              <a:endParaRPr lang="en-US" altLang="ko-KR" sz="2700" b="1" dirty="0">
                <a:solidFill>
                  <a:srgbClr val="FCE06A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2512841" y="3967564"/>
            <a:ext cx="494699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buClr>
                <a:srgbClr val="3E7F15"/>
              </a:buClr>
              <a:buSzPts val="900"/>
              <a:buFont typeface="Arial" charset="0"/>
              <a:buNone/>
              <a:defRPr/>
            </a:pPr>
            <a:r>
              <a:rPr lang="ko-KR" altLang="en-US" sz="2500" b="1" dirty="0" smtClean="0">
                <a:effectLst>
                  <a:glow rad="63500">
                    <a:schemeClr val="bg1">
                      <a:lumMod val="85000"/>
                      <a:alpha val="40000"/>
                    </a:schemeClr>
                  </a:glow>
                  <a:outerShdw blurRad="228600" sx="104000" sy="104000" algn="ctr" rotWithShape="0">
                    <a:schemeClr val="bg1"/>
                  </a:outerShdw>
                </a:effectLst>
                <a:latin typeface="맑은 고딕" pitchFamily="50" charset="-127"/>
                <a:ea typeface="맑은 고딕" pitchFamily="50" charset="-127"/>
              </a:rPr>
              <a:t>문제점 및 애로사항</a:t>
            </a:r>
            <a:endParaRPr lang="en-US" altLang="ko-KR" sz="2500" b="1" dirty="0">
              <a:effectLst>
                <a:glow rad="63500">
                  <a:schemeClr val="bg1">
                    <a:lumMod val="85000"/>
                    <a:alpha val="40000"/>
                  </a:schemeClr>
                </a:glow>
                <a:outerShdw blurRad="228600" sx="104000" sy="104000" algn="ctr" rotWithShape="0">
                  <a:schemeClr val="bg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" name="그룹 45"/>
          <p:cNvGrpSpPr/>
          <p:nvPr/>
        </p:nvGrpSpPr>
        <p:grpSpPr>
          <a:xfrm>
            <a:off x="1833525" y="4579875"/>
            <a:ext cx="5773824" cy="772886"/>
            <a:chOff x="1452111" y="1240972"/>
            <a:chExt cx="6254976" cy="772886"/>
          </a:xfrm>
        </p:grpSpPr>
        <p:pic>
          <p:nvPicPr>
            <p:cNvPr id="47" name="Picture 17" descr="목차바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52111" y="1240972"/>
              <a:ext cx="6254976" cy="772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2" descr="볼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09931" y="1328058"/>
              <a:ext cx="604542" cy="58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13"/>
            <p:cNvSpPr txBox="1">
              <a:spLocks noChangeArrowheads="1"/>
            </p:cNvSpPr>
            <p:nvPr/>
          </p:nvSpPr>
          <p:spPr bwMode="auto">
            <a:xfrm>
              <a:off x="1570778" y="1375520"/>
              <a:ext cx="403236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700" b="1" dirty="0" smtClean="0">
                  <a:solidFill>
                    <a:srgbClr val="FCE06A"/>
                  </a:solidFill>
                  <a:latin typeface="휴먼모음T" pitchFamily="18" charset="-127"/>
                  <a:ea typeface="휴먼모음T" pitchFamily="18" charset="-127"/>
                </a:rPr>
                <a:t>4</a:t>
              </a:r>
              <a:endParaRPr lang="en-US" altLang="ko-KR" sz="2700" b="1" dirty="0">
                <a:solidFill>
                  <a:srgbClr val="FCE06A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2512834" y="4743578"/>
            <a:ext cx="466973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buClr>
                <a:srgbClr val="3E7F15"/>
              </a:buClr>
              <a:buSzPts val="900"/>
              <a:buFont typeface="Arial" charset="0"/>
              <a:buNone/>
              <a:defRPr/>
            </a:pPr>
            <a:r>
              <a:rPr lang="ko-KR" altLang="en-US" sz="2500" b="1" dirty="0" smtClean="0">
                <a:effectLst>
                  <a:glow rad="63500">
                    <a:schemeClr val="bg1">
                      <a:lumMod val="85000"/>
                      <a:alpha val="40000"/>
                    </a:schemeClr>
                  </a:glow>
                  <a:outerShdw blurRad="228600" sx="104000" sy="104000" algn="ctr" rotWithShape="0">
                    <a:schemeClr val="bg1"/>
                  </a:outerShdw>
                </a:effectLst>
                <a:latin typeface="맑은 고딕" pitchFamily="50" charset="-127"/>
                <a:ea typeface="맑은 고딕" pitchFamily="50" charset="-127"/>
              </a:rPr>
              <a:t>해외진출 지원 사업</a:t>
            </a:r>
            <a:endParaRPr lang="en-US" altLang="ko-KR" sz="2500" b="1" dirty="0" smtClean="0">
              <a:effectLst>
                <a:glow rad="63500">
                  <a:schemeClr val="bg1">
                    <a:lumMod val="85000"/>
                    <a:alpha val="40000"/>
                  </a:schemeClr>
                </a:glow>
                <a:outerShdw blurRad="228600" sx="104000" sy="104000" algn="ctr" rotWithShape="0">
                  <a:schemeClr val="bg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" name="그룹 20"/>
          <p:cNvGrpSpPr/>
          <p:nvPr/>
        </p:nvGrpSpPr>
        <p:grpSpPr>
          <a:xfrm>
            <a:off x="1833955" y="3025758"/>
            <a:ext cx="5728386" cy="772886"/>
            <a:chOff x="3368017" y="2245664"/>
            <a:chExt cx="6379832" cy="772886"/>
          </a:xfrm>
        </p:grpSpPr>
        <p:pic>
          <p:nvPicPr>
            <p:cNvPr id="22" name="Picture 17" descr="목차바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8017" y="2245664"/>
              <a:ext cx="6379832" cy="772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2" descr="볼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5837" y="2332750"/>
              <a:ext cx="604542" cy="58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3496604" y="2345708"/>
              <a:ext cx="414548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700" b="1" dirty="0" smtClean="0">
                  <a:solidFill>
                    <a:srgbClr val="FCE06A"/>
                  </a:solidFill>
                  <a:latin typeface="휴먼모음T" pitchFamily="18" charset="-127"/>
                  <a:ea typeface="휴먼모음T" pitchFamily="18" charset="-127"/>
                </a:rPr>
                <a:t>2</a:t>
              </a:r>
              <a:endParaRPr lang="en-US" altLang="ko-KR" sz="2700" b="1" dirty="0">
                <a:solidFill>
                  <a:srgbClr val="FCE06A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4103935" y="2407815"/>
              <a:ext cx="41148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500"/>
                </a:spcBef>
                <a:buClr>
                  <a:srgbClr val="3E7F15"/>
                </a:buClr>
                <a:buSzPts val="900"/>
                <a:buFont typeface="Arial" charset="0"/>
                <a:buNone/>
                <a:defRPr/>
              </a:pPr>
              <a:r>
                <a:rPr lang="ko-KR" altLang="en-US" sz="2500" b="1" dirty="0" smtClean="0">
                  <a:effectLst>
                    <a:glow rad="63500">
                      <a:schemeClr val="bg1">
                        <a:lumMod val="85000"/>
                        <a:alpha val="40000"/>
                      </a:schemeClr>
                    </a:glow>
                    <a:outerShdw blurRad="228600" sx="104000" sy="104000" algn="ctr" rotWithShape="0">
                      <a:schemeClr val="bg1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해외진출 현황</a:t>
              </a:r>
              <a:endParaRPr lang="en-US" altLang="ko-KR" sz="2500" b="1" dirty="0">
                <a:effectLst>
                  <a:glow rad="63500">
                    <a:schemeClr val="bg1">
                      <a:lumMod val="85000"/>
                      <a:alpha val="40000"/>
                    </a:schemeClr>
                  </a:glow>
                  <a:outerShdw blurRad="228600" sx="104000" sy="104000" algn="ctr" rotWithShape="0">
                    <a:schemeClr val="bg1"/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8" name="WordArt 4"/>
          <p:cNvSpPr>
            <a:spLocks noChangeArrowheads="1" noChangeShapeType="1" noTextEdit="1"/>
          </p:cNvSpPr>
          <p:nvPr/>
        </p:nvSpPr>
        <p:spPr bwMode="auto">
          <a:xfrm>
            <a:off x="285720" y="819136"/>
            <a:ext cx="280828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Right"/>
              <a:lightRig rig="legacyFlat1" dir="t"/>
            </a:scene3d>
            <a:sp3d extrusionH="100000" prstMaterial="legacyMatte">
              <a:extrusionClr>
                <a:srgbClr val="5F5F5F"/>
              </a:extrusionClr>
            </a:sp3d>
          </a:bodyPr>
          <a:lstStyle/>
          <a:p>
            <a:pPr algn="ctr"/>
            <a:r>
              <a:rPr lang="ko-KR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9900"/>
                    </a:gs>
                  </a:gsLst>
                  <a:path path="rect">
                    <a:fillToRect r="100000" b="100000"/>
                  </a:path>
                </a:gradFill>
                <a:latin typeface="휴먼모음T"/>
                <a:ea typeface="휴먼모음T"/>
              </a:rPr>
              <a:t>발 표 순 </a:t>
            </a:r>
            <a:r>
              <a:rPr lang="ko-KR" alt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9900"/>
                    </a:gs>
                  </a:gsLst>
                  <a:path path="rect">
                    <a:fillToRect r="100000" b="100000"/>
                  </a:path>
                </a:gradFill>
                <a:latin typeface="휴먼모음T"/>
                <a:ea typeface="휴먼모음T"/>
              </a:rPr>
              <a:t>서</a:t>
            </a:r>
            <a:endParaRPr lang="ko-KR" alt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66"/>
                  </a:gs>
                  <a:gs pos="100000">
                    <a:srgbClr val="FF9900"/>
                  </a:gs>
                </a:gsLst>
                <a:path path="rect">
                  <a:fillToRect r="100000" b="100000"/>
                </a:path>
              </a:gradFill>
              <a:latin typeface="휴먼모음T"/>
              <a:ea typeface="휴먼모음T"/>
            </a:endParaRPr>
          </a:p>
        </p:txBody>
      </p:sp>
      <p:grpSp>
        <p:nvGrpSpPr>
          <p:cNvPr id="29" name="그룹 45"/>
          <p:cNvGrpSpPr/>
          <p:nvPr/>
        </p:nvGrpSpPr>
        <p:grpSpPr>
          <a:xfrm>
            <a:off x="1797012" y="5400702"/>
            <a:ext cx="5810337" cy="772886"/>
            <a:chOff x="1412555" y="1240972"/>
            <a:chExt cx="6294532" cy="772886"/>
          </a:xfrm>
        </p:grpSpPr>
        <p:pic>
          <p:nvPicPr>
            <p:cNvPr id="30" name="Picture 17" descr="목차바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52111" y="1240972"/>
              <a:ext cx="6254976" cy="772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2" descr="볼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09931" y="1328058"/>
              <a:ext cx="604542" cy="58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1412555" y="1375520"/>
              <a:ext cx="630581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2700" b="1" dirty="0" smtClean="0">
                  <a:solidFill>
                    <a:srgbClr val="FCE06A"/>
                  </a:solidFill>
                  <a:latin typeface="휴먼모음T" pitchFamily="18" charset="-127"/>
                  <a:ea typeface="휴먼모음T" pitchFamily="18" charset="-127"/>
                </a:rPr>
                <a:t> 5 </a:t>
              </a:r>
              <a:endParaRPr lang="en-US" altLang="ko-KR" sz="2700" b="1" dirty="0">
                <a:solidFill>
                  <a:srgbClr val="FCE06A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512834" y="5564405"/>
            <a:ext cx="466973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buClr>
                <a:srgbClr val="3E7F15"/>
              </a:buClr>
              <a:buSzPts val="900"/>
              <a:buFont typeface="Arial" charset="0"/>
              <a:buNone/>
              <a:defRPr/>
            </a:pPr>
            <a:r>
              <a:rPr lang="ko-KR" altLang="en-US" sz="2500" b="1" dirty="0" smtClean="0">
                <a:effectLst>
                  <a:glow rad="63500">
                    <a:schemeClr val="bg1">
                      <a:lumMod val="85000"/>
                      <a:alpha val="40000"/>
                    </a:schemeClr>
                  </a:glow>
                  <a:outerShdw blurRad="228600" sx="104000" sy="104000" algn="ctr" rotWithShape="0">
                    <a:schemeClr val="bg1"/>
                  </a:outerShdw>
                </a:effectLst>
                <a:latin typeface="맑은 고딕" pitchFamily="50" charset="-127"/>
                <a:ea typeface="맑은 고딕" pitchFamily="50" charset="-127"/>
              </a:rPr>
              <a:t>향후 추진계획</a:t>
            </a:r>
            <a:endParaRPr lang="en-US" altLang="ko-KR" sz="2500" b="1" dirty="0" smtClean="0">
              <a:effectLst>
                <a:glow rad="63500">
                  <a:schemeClr val="bg1">
                    <a:lumMod val="85000"/>
                    <a:alpha val="40000"/>
                  </a:schemeClr>
                </a:glow>
                <a:outerShdw blurRad="228600" sx="104000" sy="104000" algn="ctr" rotWithShape="0">
                  <a:schemeClr val="bg1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제목 7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1. </a:t>
            </a:r>
            <a:r>
              <a:rPr lang="ko-KR" altLang="en-US" dirty="0" smtClean="0"/>
              <a:t>추진 배경</a:t>
            </a:r>
            <a:endParaRPr lang="ko-KR" altLang="en-US" dirty="0"/>
          </a:p>
        </p:txBody>
      </p:sp>
      <p:pic>
        <p:nvPicPr>
          <p:cNvPr id="7171" name="Picture 5" descr="p29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2663"/>
            <a:ext cx="9144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직사각형 26"/>
          <p:cNvSpPr/>
          <p:nvPr/>
        </p:nvSpPr>
        <p:spPr>
          <a:xfrm>
            <a:off x="73026" y="1234018"/>
            <a:ext cx="9026586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환경기업체의 약 </a:t>
            </a:r>
            <a:r>
              <a:rPr kumimoji="0" lang="en-US" altLang="ko-KR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97%, 08</a:t>
            </a:r>
            <a:r>
              <a:rPr kumimoji="0" lang="ko-KR" altLang="en-US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년 평균매출액 </a:t>
            </a:r>
            <a:r>
              <a:rPr kumimoji="0" lang="en-US" altLang="ko-KR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13.5</a:t>
            </a:r>
            <a:r>
              <a:rPr kumimoji="0" lang="ko-KR" altLang="en-US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억</a:t>
            </a:r>
            <a:r>
              <a:rPr kumimoji="0" lang="en-US" altLang="ko-KR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종업원수 </a:t>
            </a:r>
            <a:r>
              <a:rPr kumimoji="0" lang="en-US" altLang="ko-KR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6.1</a:t>
            </a:r>
            <a:r>
              <a:rPr kumimoji="0" lang="ko-KR" altLang="en-US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명 이하 중소환경기업</a:t>
            </a:r>
            <a:endParaRPr kumimoji="0" lang="en-US" altLang="ko-KR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0901" y="1676376"/>
            <a:ext cx="9026586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kumimoji="0" lang="ko-KR" altLang="en-US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신기술 사업화</a:t>
            </a:r>
            <a:r>
              <a:rPr kumimoji="0" lang="en-US" altLang="ko-KR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브랜드</a:t>
            </a:r>
            <a:r>
              <a:rPr kumimoji="0" lang="en-US" altLang="ko-KR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정보</a:t>
            </a:r>
            <a:r>
              <a:rPr kumimoji="0" lang="en-US" altLang="ko-KR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자금운영</a:t>
            </a:r>
            <a:r>
              <a:rPr kumimoji="0" lang="en-US" altLang="ko-KR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”</a:t>
            </a:r>
            <a:r>
              <a:rPr kumimoji="0" lang="ko-KR" altLang="en-US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등  대기업에 비해 상대적으로 취약</a:t>
            </a:r>
            <a:endParaRPr kumimoji="0" lang="en-US" altLang="ko-KR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" name="WordArt 69"/>
          <p:cNvSpPr>
            <a:spLocks noChangeArrowheads="1" noChangeShapeType="1" noTextEdit="1"/>
          </p:cNvSpPr>
          <p:nvPr/>
        </p:nvSpPr>
        <p:spPr bwMode="auto">
          <a:xfrm>
            <a:off x="1468395" y="6021423"/>
            <a:ext cx="620721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sz="2800" kern="1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00808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HY견고딕"/>
                <a:ea typeface="HY견고딕"/>
              </a:rPr>
              <a:t>“</a:t>
            </a:r>
            <a:r>
              <a:rPr lang="ko-KR" altLang="en-US" sz="2800" kern="1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00808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HY견고딕"/>
                <a:ea typeface="HY견고딕"/>
              </a:rPr>
              <a:t>低 성장의 악순환 고리</a:t>
            </a:r>
            <a:r>
              <a:rPr lang="en-US" altLang="ko-KR" sz="2800" kern="1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FF33"/>
                    </a:gs>
                    <a:gs pos="100000">
                      <a:srgbClr val="00808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HY견고딕"/>
                <a:ea typeface="HY견고딕"/>
              </a:rPr>
              <a:t>”</a:t>
            </a:r>
            <a:endParaRPr lang="ko-KR" altLang="en-US" sz="2800" kern="10" dirty="0">
              <a:ln w="12700">
                <a:noFill/>
                <a:round/>
                <a:headEnd/>
                <a:tailEnd/>
              </a:ln>
              <a:gradFill rotWithShape="1">
                <a:gsLst>
                  <a:gs pos="0">
                    <a:srgbClr val="CCFF33"/>
                  </a:gs>
                  <a:gs pos="100000">
                    <a:srgbClr val="008080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tx1"/>
                </a:outerShdw>
              </a:effectLst>
              <a:latin typeface="HY견고딕"/>
              <a:ea typeface="HY견고딕"/>
            </a:endParaRPr>
          </a:p>
        </p:txBody>
      </p:sp>
      <p:grpSp>
        <p:nvGrpSpPr>
          <p:cNvPr id="7175" name="그룹 29"/>
          <p:cNvGrpSpPr>
            <a:grpSpLocks/>
          </p:cNvGrpSpPr>
          <p:nvPr/>
        </p:nvGrpSpPr>
        <p:grpSpPr bwMode="auto">
          <a:xfrm>
            <a:off x="168275" y="2728913"/>
            <a:ext cx="8807450" cy="3255962"/>
            <a:chOff x="142854" y="1857364"/>
            <a:chExt cx="8806104" cy="3256599"/>
          </a:xfrm>
        </p:grpSpPr>
        <p:pic>
          <p:nvPicPr>
            <p:cNvPr id="7183" name="그림 40" descr="075.png"/>
            <p:cNvPicPr>
              <a:picLocks noChangeAspect="1"/>
            </p:cNvPicPr>
            <p:nvPr/>
          </p:nvPicPr>
          <p:blipFill>
            <a:blip r:embed="rId4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5857885" y="1857364"/>
              <a:ext cx="235745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Picture 11" descr="01장_02-5-4"/>
            <p:cNvPicPr>
              <a:picLocks noChangeAspect="1" noChangeArrowheads="1"/>
            </p:cNvPicPr>
            <p:nvPr/>
          </p:nvPicPr>
          <p:blipFill>
            <a:blip r:embed="rId5" cstate="print">
              <a:lum bright="-40000" contrast="60000"/>
            </a:blip>
            <a:srcRect/>
            <a:stretch>
              <a:fillRect/>
            </a:stretch>
          </p:blipFill>
          <p:spPr bwMode="auto">
            <a:xfrm>
              <a:off x="142854" y="2714630"/>
              <a:ext cx="14287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5" name="Oval 12"/>
            <p:cNvSpPr>
              <a:spLocks noChangeArrowheads="1"/>
            </p:cNvSpPr>
            <p:nvPr/>
          </p:nvSpPr>
          <p:spPr bwMode="auto">
            <a:xfrm>
              <a:off x="255567" y="2921014"/>
              <a:ext cx="1209675" cy="1079500"/>
            </a:xfrm>
            <a:prstGeom prst="ellipse">
              <a:avLst/>
            </a:prstGeom>
            <a:noFill/>
            <a:ln w="6350" algn="ctr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新기술 개발</a:t>
              </a:r>
              <a:endParaRPr lang="en-US" altLang="ko-KR">
                <a:solidFill>
                  <a:srgbClr val="000066"/>
                </a:solidFill>
                <a:latin typeface="Arial" charset="0"/>
                <a:ea typeface="HY헤드라인M" pitchFamily="18" charset="-127"/>
              </a:endParaRPr>
            </a:p>
            <a:p>
              <a:pPr algn="ctr"/>
              <a:r>
                <a:rPr lang="en-US" altLang="ko-KR" sz="1100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(</a:t>
              </a:r>
              <a:r>
                <a:rPr lang="ko-KR" altLang="en-US" sz="1100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중소환경기업</a:t>
              </a:r>
              <a:r>
                <a:rPr lang="en-US" altLang="ko-KR" sz="1100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)</a:t>
              </a:r>
              <a:endParaRPr lang="en-US" altLang="ko-KR">
                <a:solidFill>
                  <a:srgbClr val="000066"/>
                </a:solidFill>
                <a:latin typeface="Arial" charset="0"/>
                <a:ea typeface="HY헤드라인M" pitchFamily="18" charset="-127"/>
              </a:endParaRPr>
            </a:p>
          </p:txBody>
        </p:sp>
        <p:pic>
          <p:nvPicPr>
            <p:cNvPr id="7186" name="Picture 23" descr="01장_02-5-5"/>
            <p:cNvPicPr>
              <a:picLocks noChangeAspect="1" noChangeArrowheads="1"/>
            </p:cNvPicPr>
            <p:nvPr/>
          </p:nvPicPr>
          <p:blipFill>
            <a:blip r:embed="rId6" cstate="print">
              <a:lum bright="-40000" contrast="60000"/>
            </a:blip>
            <a:srcRect/>
            <a:stretch>
              <a:fillRect/>
            </a:stretch>
          </p:blipFill>
          <p:spPr bwMode="auto">
            <a:xfrm>
              <a:off x="2643174" y="2714630"/>
              <a:ext cx="14287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7" name="Oval 12"/>
            <p:cNvSpPr>
              <a:spLocks noChangeArrowheads="1"/>
            </p:cNvSpPr>
            <p:nvPr/>
          </p:nvSpPr>
          <p:spPr bwMode="auto">
            <a:xfrm>
              <a:off x="2748258" y="2889250"/>
              <a:ext cx="1209675" cy="1079500"/>
            </a:xfrm>
            <a:prstGeom prst="ellipse">
              <a:avLst/>
            </a:prstGeom>
            <a:noFill/>
            <a:ln w="6350" algn="ctr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주요 수요처</a:t>
              </a:r>
              <a:endParaRPr lang="en-US" altLang="ko-KR">
                <a:solidFill>
                  <a:srgbClr val="000066"/>
                </a:solidFill>
                <a:latin typeface="Arial" charset="0"/>
                <a:ea typeface="HY헤드라인M" pitchFamily="18" charset="-127"/>
              </a:endParaRPr>
            </a:p>
            <a:p>
              <a:pPr algn="ctr"/>
              <a:r>
                <a:rPr lang="en-US" altLang="ko-KR" sz="1100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(</a:t>
              </a:r>
              <a:r>
                <a:rPr lang="ko-KR" altLang="en-US" sz="1100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지자체</a:t>
              </a:r>
              <a:r>
                <a:rPr lang="en-US" altLang="ko-KR" sz="1100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/</a:t>
              </a:r>
              <a:r>
                <a:rPr lang="ko-KR" altLang="en-US" sz="1100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공공기관</a:t>
              </a:r>
              <a:r>
                <a:rPr lang="en-US" altLang="ko-KR" sz="1100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)</a:t>
              </a:r>
            </a:p>
          </p:txBody>
        </p:sp>
        <p:pic>
          <p:nvPicPr>
            <p:cNvPr id="7188" name="Picture 27" descr="01장_02-5-1"/>
            <p:cNvPicPr>
              <a:picLocks noChangeAspect="1" noChangeArrowheads="1"/>
            </p:cNvPicPr>
            <p:nvPr/>
          </p:nvPicPr>
          <p:blipFill>
            <a:blip r:embed="rId7" cstate="print">
              <a:lum bright="-40000" contrast="60000"/>
            </a:blip>
            <a:srcRect/>
            <a:stretch>
              <a:fillRect/>
            </a:stretch>
          </p:blipFill>
          <p:spPr bwMode="auto">
            <a:xfrm>
              <a:off x="5072066" y="2719387"/>
              <a:ext cx="1419225" cy="141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9" name="Picture 15" descr="01장_02-5-3"/>
            <p:cNvPicPr>
              <a:picLocks noChangeAspect="1" noChangeArrowheads="1"/>
            </p:cNvPicPr>
            <p:nvPr/>
          </p:nvPicPr>
          <p:blipFill>
            <a:blip r:embed="rId8" cstate="print">
              <a:lum bright="-40000" contrast="60000"/>
            </a:blip>
            <a:srcRect/>
            <a:stretch>
              <a:fillRect/>
            </a:stretch>
          </p:blipFill>
          <p:spPr bwMode="auto">
            <a:xfrm>
              <a:off x="7520208" y="2714625"/>
              <a:ext cx="14287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0" name="Oval 12"/>
            <p:cNvSpPr>
              <a:spLocks noChangeArrowheads="1"/>
            </p:cNvSpPr>
            <p:nvPr/>
          </p:nvSpPr>
          <p:spPr bwMode="auto">
            <a:xfrm>
              <a:off x="5162754" y="2898875"/>
              <a:ext cx="1209675" cy="1079500"/>
            </a:xfrm>
            <a:prstGeom prst="ellipse">
              <a:avLst/>
            </a:prstGeom>
            <a:noFill/>
            <a:ln w="6350" algn="ctr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국내 시장</a:t>
              </a:r>
              <a:endParaRPr lang="en-US" altLang="ko-KR">
                <a:solidFill>
                  <a:srgbClr val="000066"/>
                </a:solidFill>
                <a:latin typeface="Arial" charset="0"/>
                <a:ea typeface="HY헤드라인M" pitchFamily="18" charset="-127"/>
              </a:endParaRPr>
            </a:p>
            <a:p>
              <a:pPr algn="ctr"/>
              <a:r>
                <a:rPr lang="ko-KR" altLang="en-US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진 출</a:t>
              </a:r>
              <a:endParaRPr lang="en-US" altLang="ko-KR" sz="1100">
                <a:solidFill>
                  <a:srgbClr val="000066"/>
                </a:solidFill>
                <a:latin typeface="Arial" charset="0"/>
                <a:ea typeface="HY헤드라인M" pitchFamily="18" charset="-127"/>
              </a:endParaRPr>
            </a:p>
          </p:txBody>
        </p:sp>
        <p:sp>
          <p:nvSpPr>
            <p:cNvPr id="7191" name="Oval 12"/>
            <p:cNvSpPr>
              <a:spLocks noChangeArrowheads="1"/>
            </p:cNvSpPr>
            <p:nvPr/>
          </p:nvSpPr>
          <p:spPr bwMode="auto">
            <a:xfrm>
              <a:off x="7596407" y="2889250"/>
              <a:ext cx="1209675" cy="1079500"/>
            </a:xfrm>
            <a:prstGeom prst="ellipse">
              <a:avLst/>
            </a:prstGeom>
            <a:noFill/>
            <a:ln w="6350" algn="ctr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해외 시장</a:t>
              </a:r>
              <a:endParaRPr lang="en-US" altLang="ko-KR">
                <a:solidFill>
                  <a:srgbClr val="000066"/>
                </a:solidFill>
                <a:latin typeface="Arial" charset="0"/>
                <a:ea typeface="HY헤드라인M" pitchFamily="18" charset="-127"/>
              </a:endParaRPr>
            </a:p>
            <a:p>
              <a:pPr algn="ctr"/>
              <a:r>
                <a:rPr lang="ko-KR" altLang="en-US">
                  <a:solidFill>
                    <a:srgbClr val="000066"/>
                  </a:solidFill>
                  <a:latin typeface="Arial" charset="0"/>
                  <a:ea typeface="HY헤드라인M" pitchFamily="18" charset="-127"/>
                </a:rPr>
                <a:t>진 출</a:t>
              </a:r>
              <a:endParaRPr lang="en-US" altLang="ko-KR" sz="1100">
                <a:solidFill>
                  <a:srgbClr val="000066"/>
                </a:solidFill>
                <a:latin typeface="Arial" charset="0"/>
                <a:ea typeface="HY헤드라인M" pitchFamily="18" charset="-127"/>
              </a:endParaRPr>
            </a:p>
          </p:txBody>
        </p:sp>
        <p:sp>
          <p:nvSpPr>
            <p:cNvPr id="7192" name="AutoShape 10"/>
            <p:cNvSpPr>
              <a:spLocks noChangeArrowheads="1"/>
            </p:cNvSpPr>
            <p:nvPr/>
          </p:nvSpPr>
          <p:spPr bwMode="auto">
            <a:xfrm rot="5400000" flipV="1">
              <a:off x="2029216" y="2919416"/>
              <a:ext cx="203993" cy="1023926"/>
            </a:xfrm>
            <a:prstGeom prst="downArrow">
              <a:avLst>
                <a:gd name="adj1" fmla="val 41676"/>
                <a:gd name="adj2" fmla="val 155207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9933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7193" name="AutoShape 10"/>
            <p:cNvSpPr>
              <a:spLocks noChangeArrowheads="1"/>
            </p:cNvSpPr>
            <p:nvPr/>
          </p:nvSpPr>
          <p:spPr bwMode="auto">
            <a:xfrm rot="5400000" flipV="1">
              <a:off x="4477142" y="2917037"/>
              <a:ext cx="203993" cy="1023926"/>
            </a:xfrm>
            <a:prstGeom prst="downArrow">
              <a:avLst>
                <a:gd name="adj1" fmla="val 41676"/>
                <a:gd name="adj2" fmla="val 155207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9933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7194" name="AutoShape 10"/>
            <p:cNvSpPr>
              <a:spLocks noChangeArrowheads="1"/>
            </p:cNvSpPr>
            <p:nvPr/>
          </p:nvSpPr>
          <p:spPr bwMode="auto">
            <a:xfrm rot="5400000" flipV="1">
              <a:off x="6910793" y="2917037"/>
              <a:ext cx="203993" cy="1023926"/>
            </a:xfrm>
            <a:prstGeom prst="downArrow">
              <a:avLst>
                <a:gd name="adj1" fmla="val 41676"/>
                <a:gd name="adj2" fmla="val 155207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9933"/>
                </a:gs>
              </a:gsLst>
              <a:lin ang="0" scaled="1"/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7195" name="AutoShape 5"/>
            <p:cNvSpPr>
              <a:spLocks noChangeArrowheads="1"/>
            </p:cNvSpPr>
            <p:nvPr/>
          </p:nvSpPr>
          <p:spPr bwMode="auto">
            <a:xfrm rot="-5400000" flipH="1" flipV="1">
              <a:off x="3178957" y="1750208"/>
              <a:ext cx="428629" cy="5072097"/>
            </a:xfrm>
            <a:prstGeom prst="curvedLeftArrow">
              <a:avLst>
                <a:gd name="adj1" fmla="val 35116"/>
                <a:gd name="adj2" fmla="val 85298"/>
                <a:gd name="adj3" fmla="val 26449"/>
              </a:avLst>
            </a:prstGeom>
            <a:gradFill rotWithShape="0">
              <a:gsLst>
                <a:gs pos="0">
                  <a:srgbClr val="474776"/>
                </a:gs>
                <a:gs pos="50000">
                  <a:srgbClr val="9999FF"/>
                </a:gs>
                <a:gs pos="100000">
                  <a:srgbClr val="474776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196" name="AutoShape 8"/>
            <p:cNvSpPr>
              <a:spLocks noChangeArrowheads="1"/>
            </p:cNvSpPr>
            <p:nvPr/>
          </p:nvSpPr>
          <p:spPr bwMode="auto">
            <a:xfrm rot="-5400000" flipH="1" flipV="1">
              <a:off x="4143371" y="500041"/>
              <a:ext cx="714380" cy="7858181"/>
            </a:xfrm>
            <a:prstGeom prst="curvedLeftArrow">
              <a:avLst>
                <a:gd name="adj1" fmla="val 35190"/>
                <a:gd name="adj2" fmla="val 85301"/>
                <a:gd name="adj3" fmla="val 21208"/>
              </a:avLst>
            </a:prstGeom>
            <a:gradFill rotWithShape="0">
              <a:gsLst>
                <a:gs pos="0">
                  <a:srgbClr val="477618"/>
                </a:gs>
                <a:gs pos="50000">
                  <a:srgbClr val="99FF33"/>
                </a:gs>
                <a:gs pos="100000">
                  <a:srgbClr val="477618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3" name="Group 74"/>
            <p:cNvGrpSpPr>
              <a:grpSpLocks/>
            </p:cNvGrpSpPr>
            <p:nvPr/>
          </p:nvGrpSpPr>
          <p:grpSpPr bwMode="auto">
            <a:xfrm rot="17237856">
              <a:off x="1720312" y="3214686"/>
              <a:ext cx="666734" cy="428628"/>
              <a:chOff x="747" y="3942"/>
              <a:chExt cx="1529" cy="489"/>
            </a:xfrm>
            <a:solidFill>
              <a:schemeClr val="bg2">
                <a:lumMod val="25000"/>
              </a:schemeClr>
            </a:solidFill>
          </p:grpSpPr>
          <p:sp>
            <p:nvSpPr>
              <p:cNvPr id="69" name="AutoShape 75"/>
              <p:cNvSpPr>
                <a:spLocks noChangeArrowheads="1"/>
              </p:cNvSpPr>
              <p:nvPr/>
            </p:nvSpPr>
            <p:spPr bwMode="auto">
              <a:xfrm>
                <a:off x="755" y="3975"/>
                <a:ext cx="1521" cy="456"/>
              </a:xfrm>
              <a:prstGeom prst="irregularSeal1">
                <a:avLst/>
              </a:prstGeom>
              <a:grpFill/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0" name="AutoShape 76"/>
              <p:cNvSpPr>
                <a:spLocks noChangeArrowheads="1"/>
              </p:cNvSpPr>
              <p:nvPr/>
            </p:nvSpPr>
            <p:spPr bwMode="auto">
              <a:xfrm>
                <a:off x="747" y="3942"/>
                <a:ext cx="1521" cy="456"/>
              </a:xfrm>
              <a:prstGeom prst="irregularSeal1">
                <a:avLst/>
              </a:prstGeom>
              <a:solidFill>
                <a:schemeClr val="accent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pic>
          <p:nvPicPr>
            <p:cNvPr id="7198" name="그림 39" descr="076.png"/>
            <p:cNvPicPr>
              <a:picLocks noChangeAspect="1"/>
            </p:cNvPicPr>
            <p:nvPr/>
          </p:nvPicPr>
          <p:blipFill>
            <a:blip r:embed="rId9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131863" y="1857364"/>
              <a:ext cx="207170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928547" y="1978038"/>
              <a:ext cx="2403108" cy="276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25400" dir="5400000" algn="ctr" rotWithShape="0">
                <a:schemeClr val="tx1">
                  <a:lumMod val="95000"/>
                  <a:lumOff val="5000"/>
                </a:scheme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44463" indent="-144463" algn="ctr" latinLnBrk="0">
                <a:buSzPct val="87000"/>
                <a:defRPr/>
              </a:pPr>
              <a:r>
                <a:rPr kumimoji="0" lang="ko-KR" altLang="en-US" dirty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無 실적 </a:t>
              </a:r>
              <a:r>
                <a:rPr kumimoji="0" lang="en-US" altLang="ko-KR" dirty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/ </a:t>
              </a:r>
              <a:r>
                <a:rPr kumimoji="0" lang="ko-KR" altLang="en-US" dirty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無 자금</a:t>
              </a:r>
            </a:p>
          </p:txBody>
        </p:sp>
        <p:grpSp>
          <p:nvGrpSpPr>
            <p:cNvPr id="4" name="Group 74"/>
            <p:cNvGrpSpPr>
              <a:grpSpLocks/>
            </p:cNvGrpSpPr>
            <p:nvPr/>
          </p:nvGrpSpPr>
          <p:grpSpPr bwMode="auto">
            <a:xfrm rot="17237856">
              <a:off x="6614078" y="3214686"/>
              <a:ext cx="666734" cy="428628"/>
              <a:chOff x="747" y="3942"/>
              <a:chExt cx="1529" cy="489"/>
            </a:xfrm>
            <a:solidFill>
              <a:schemeClr val="bg2">
                <a:lumMod val="25000"/>
              </a:schemeClr>
            </a:solidFill>
          </p:grpSpPr>
          <p:sp>
            <p:nvSpPr>
              <p:cNvPr id="67" name="AutoShape 75"/>
              <p:cNvSpPr>
                <a:spLocks noChangeArrowheads="1"/>
              </p:cNvSpPr>
              <p:nvPr/>
            </p:nvSpPr>
            <p:spPr bwMode="auto">
              <a:xfrm>
                <a:off x="755" y="3975"/>
                <a:ext cx="1521" cy="456"/>
              </a:xfrm>
              <a:prstGeom prst="irregularSeal1">
                <a:avLst/>
              </a:prstGeom>
              <a:grpFill/>
              <a:ln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8" name="AutoShape 76"/>
              <p:cNvSpPr>
                <a:spLocks noChangeArrowheads="1"/>
              </p:cNvSpPr>
              <p:nvPr/>
            </p:nvSpPr>
            <p:spPr bwMode="auto">
              <a:xfrm>
                <a:off x="747" y="3942"/>
                <a:ext cx="1521" cy="456"/>
              </a:xfrm>
              <a:prstGeom prst="irregularSeal1">
                <a:avLst/>
              </a:prstGeom>
              <a:solidFill>
                <a:schemeClr val="accent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grpSp>
          <p:nvGrpSpPr>
            <p:cNvPr id="7201" name="Group 9"/>
            <p:cNvGrpSpPr>
              <a:grpSpLocks/>
            </p:cNvGrpSpPr>
            <p:nvPr/>
          </p:nvGrpSpPr>
          <p:grpSpPr bwMode="auto">
            <a:xfrm>
              <a:off x="1909544" y="2380742"/>
              <a:ext cx="357189" cy="743255"/>
              <a:chOff x="1817" y="4472"/>
              <a:chExt cx="734" cy="433"/>
            </a:xfrm>
          </p:grpSpPr>
          <p:sp>
            <p:nvSpPr>
              <p:cNvPr id="7213" name="AutoShape 10"/>
              <p:cNvSpPr>
                <a:spLocks noChangeArrowheads="1"/>
              </p:cNvSpPr>
              <p:nvPr/>
            </p:nvSpPr>
            <p:spPr bwMode="auto">
              <a:xfrm rot="-5400000">
                <a:off x="1970" y="4325"/>
                <a:ext cx="427" cy="734"/>
              </a:xfrm>
              <a:prstGeom prst="homePlate">
                <a:avLst>
                  <a:gd name="adj" fmla="val 45671"/>
                </a:avLst>
              </a:prstGeom>
              <a:gradFill rotWithShape="0">
                <a:gsLst>
                  <a:gs pos="0">
                    <a:srgbClr val="156B13"/>
                  </a:gs>
                  <a:gs pos="50000">
                    <a:srgbClr val="9CB86E"/>
                  </a:gs>
                  <a:gs pos="100000">
                    <a:srgbClr val="DDEBC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214" name="AutoShape 11"/>
              <p:cNvSpPr>
                <a:spLocks noChangeArrowheads="1"/>
              </p:cNvSpPr>
              <p:nvPr/>
            </p:nvSpPr>
            <p:spPr bwMode="auto">
              <a:xfrm rot="16200000" flipV="1">
                <a:off x="1998" y="4402"/>
                <a:ext cx="366" cy="608"/>
              </a:xfrm>
              <a:prstGeom prst="homePlate">
                <a:avLst>
                  <a:gd name="adj" fmla="val 43171"/>
                </a:avLst>
              </a:prstGeom>
              <a:gradFill rotWithShape="0">
                <a:gsLst>
                  <a:gs pos="0">
                    <a:srgbClr val="156B13"/>
                  </a:gs>
                  <a:gs pos="50000">
                    <a:srgbClr val="9CB86E"/>
                  </a:gs>
                  <a:gs pos="100000">
                    <a:srgbClr val="DDEBCF"/>
                  </a:gs>
                </a:gsLst>
                <a:lin ang="5400000" scaled="1"/>
              </a:gradFill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rot="10800000" vert="eaVert" wrap="none" lIns="92075" tIns="46038" rIns="92075" bIns="46038" anchor="ctr"/>
              <a:lstStyle/>
              <a:p>
                <a:pPr algn="ctr"/>
                <a:endParaRPr lang="ko-KR" altLang="ko-KR" sz="1000">
                  <a:latin typeface="Times New Roman" pitchFamily="18" charset="0"/>
                  <a:ea typeface="바탕체" pitchFamily="17" charset="-127"/>
                </a:endParaRPr>
              </a:p>
            </p:txBody>
          </p:sp>
          <p:grpSp>
            <p:nvGrpSpPr>
              <p:cNvPr id="7215" name="Group 12"/>
              <p:cNvGrpSpPr>
                <a:grpSpLocks/>
              </p:cNvGrpSpPr>
              <p:nvPr/>
            </p:nvGrpSpPr>
            <p:grpSpPr bwMode="auto">
              <a:xfrm flipV="1">
                <a:off x="2020" y="4472"/>
                <a:ext cx="394" cy="423"/>
                <a:chOff x="2083" y="5288"/>
                <a:chExt cx="274" cy="314"/>
              </a:xfrm>
            </p:grpSpPr>
            <p:sp>
              <p:nvSpPr>
                <p:cNvPr id="7216" name="Rectangle 13"/>
                <p:cNvSpPr>
                  <a:spLocks noChangeArrowheads="1"/>
                </p:cNvSpPr>
                <p:nvPr/>
              </p:nvSpPr>
              <p:spPr bwMode="auto">
                <a:xfrm rot="5400000">
                  <a:off x="2062" y="5425"/>
                  <a:ext cx="314" cy="3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7217" name="Rectangle 14"/>
                <p:cNvSpPr>
                  <a:spLocks noChangeArrowheads="1"/>
                </p:cNvSpPr>
                <p:nvPr/>
              </p:nvSpPr>
              <p:spPr bwMode="auto">
                <a:xfrm rot="5400000">
                  <a:off x="2181" y="5425"/>
                  <a:ext cx="314" cy="3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7218" name="Rectangle 15"/>
                <p:cNvSpPr>
                  <a:spLocks noChangeArrowheads="1"/>
                </p:cNvSpPr>
                <p:nvPr/>
              </p:nvSpPr>
              <p:spPr bwMode="auto">
                <a:xfrm rot="5400000">
                  <a:off x="1945" y="5426"/>
                  <a:ext cx="314" cy="3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5787141" y="1978038"/>
              <a:ext cx="2403108" cy="276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25400" dir="5400000" algn="ctr" rotWithShape="0">
                <a:schemeClr val="tx1">
                  <a:lumMod val="95000"/>
                  <a:lumOff val="5000"/>
                </a:scheme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44463" indent="-144463" algn="ctr" latinLnBrk="0">
                <a:buSzPct val="87000"/>
                <a:defRPr/>
              </a:pPr>
              <a:r>
                <a:rPr kumimoji="0" lang="ko-KR" altLang="en-US" dirty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低 브랜드 </a:t>
              </a:r>
              <a:r>
                <a:rPr kumimoji="0" lang="en-US" altLang="ko-KR" dirty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/</a:t>
              </a:r>
              <a:r>
                <a:rPr kumimoji="0" lang="ko-KR" altLang="en-US" dirty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低 정보</a:t>
              </a:r>
            </a:p>
          </p:txBody>
        </p:sp>
        <p:grpSp>
          <p:nvGrpSpPr>
            <p:cNvPr id="7203" name="Group 9"/>
            <p:cNvGrpSpPr>
              <a:grpSpLocks/>
            </p:cNvGrpSpPr>
            <p:nvPr/>
          </p:nvGrpSpPr>
          <p:grpSpPr bwMode="auto">
            <a:xfrm>
              <a:off x="6797691" y="2380742"/>
              <a:ext cx="357189" cy="743255"/>
              <a:chOff x="1817" y="4472"/>
              <a:chExt cx="734" cy="433"/>
            </a:xfrm>
          </p:grpSpPr>
          <p:sp>
            <p:nvSpPr>
              <p:cNvPr id="7207" name="AutoShape 10"/>
              <p:cNvSpPr>
                <a:spLocks noChangeArrowheads="1"/>
              </p:cNvSpPr>
              <p:nvPr/>
            </p:nvSpPr>
            <p:spPr bwMode="auto">
              <a:xfrm rot="-5400000">
                <a:off x="1970" y="4325"/>
                <a:ext cx="427" cy="734"/>
              </a:xfrm>
              <a:prstGeom prst="homePlate">
                <a:avLst>
                  <a:gd name="adj" fmla="val 45671"/>
                </a:avLst>
              </a:prstGeom>
              <a:gradFill rotWithShape="0">
                <a:gsLst>
                  <a:gs pos="0">
                    <a:srgbClr val="156B13"/>
                  </a:gs>
                  <a:gs pos="50000">
                    <a:srgbClr val="9CB86E"/>
                  </a:gs>
                  <a:gs pos="100000">
                    <a:srgbClr val="DDEBC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208" name="AutoShape 11"/>
              <p:cNvSpPr>
                <a:spLocks noChangeArrowheads="1"/>
              </p:cNvSpPr>
              <p:nvPr/>
            </p:nvSpPr>
            <p:spPr bwMode="auto">
              <a:xfrm rot="16200000" flipV="1">
                <a:off x="1998" y="4402"/>
                <a:ext cx="366" cy="608"/>
              </a:xfrm>
              <a:prstGeom prst="homePlate">
                <a:avLst>
                  <a:gd name="adj" fmla="val 43171"/>
                </a:avLst>
              </a:prstGeom>
              <a:gradFill rotWithShape="0">
                <a:gsLst>
                  <a:gs pos="0">
                    <a:srgbClr val="156B13"/>
                  </a:gs>
                  <a:gs pos="50000">
                    <a:srgbClr val="9CB86E"/>
                  </a:gs>
                  <a:gs pos="100000">
                    <a:srgbClr val="DDEBCF"/>
                  </a:gs>
                </a:gsLst>
                <a:lin ang="5400000" scaled="1"/>
              </a:gradFill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rot="10800000" vert="eaVert" wrap="none" lIns="92075" tIns="46038" rIns="92075" bIns="46038" anchor="ctr"/>
              <a:lstStyle/>
              <a:p>
                <a:pPr algn="ctr"/>
                <a:endParaRPr lang="ko-KR" altLang="ko-KR" sz="1000">
                  <a:latin typeface="Times New Roman" pitchFamily="18" charset="0"/>
                  <a:ea typeface="바탕체" pitchFamily="17" charset="-127"/>
                </a:endParaRPr>
              </a:p>
            </p:txBody>
          </p:sp>
          <p:grpSp>
            <p:nvGrpSpPr>
              <p:cNvPr id="7209" name="Group 12"/>
              <p:cNvGrpSpPr>
                <a:grpSpLocks/>
              </p:cNvGrpSpPr>
              <p:nvPr/>
            </p:nvGrpSpPr>
            <p:grpSpPr bwMode="auto">
              <a:xfrm flipV="1">
                <a:off x="2020" y="4472"/>
                <a:ext cx="394" cy="423"/>
                <a:chOff x="2083" y="5288"/>
                <a:chExt cx="274" cy="314"/>
              </a:xfrm>
            </p:grpSpPr>
            <p:sp>
              <p:nvSpPr>
                <p:cNvPr id="7210" name="Rectangle 13"/>
                <p:cNvSpPr>
                  <a:spLocks noChangeArrowheads="1"/>
                </p:cNvSpPr>
                <p:nvPr/>
              </p:nvSpPr>
              <p:spPr bwMode="auto">
                <a:xfrm rot="5400000">
                  <a:off x="2062" y="5425"/>
                  <a:ext cx="314" cy="3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7211" name="Rectangle 14"/>
                <p:cNvSpPr>
                  <a:spLocks noChangeArrowheads="1"/>
                </p:cNvSpPr>
                <p:nvPr/>
              </p:nvSpPr>
              <p:spPr bwMode="auto">
                <a:xfrm rot="5400000">
                  <a:off x="2181" y="5425"/>
                  <a:ext cx="314" cy="3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7212" name="Rectangle 15"/>
                <p:cNvSpPr>
                  <a:spLocks noChangeArrowheads="1"/>
                </p:cNvSpPr>
                <p:nvPr/>
              </p:nvSpPr>
              <p:spPr bwMode="auto">
                <a:xfrm rot="5400000">
                  <a:off x="1945" y="5426"/>
                  <a:ext cx="314" cy="3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7204" name="그룹 34"/>
            <p:cNvGrpSpPr>
              <a:grpSpLocks/>
            </p:cNvGrpSpPr>
            <p:nvPr/>
          </p:nvGrpSpPr>
          <p:grpSpPr bwMode="auto">
            <a:xfrm>
              <a:off x="3357554" y="4143380"/>
              <a:ext cx="2000264" cy="970583"/>
              <a:chOff x="359137" y="4509649"/>
              <a:chExt cx="2750820" cy="1175155"/>
            </a:xfrm>
          </p:grpSpPr>
          <p:pic>
            <p:nvPicPr>
              <p:cNvPr id="7205" name="Picture 32" descr="Untitled-21 copy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55625" y="4618038"/>
                <a:ext cx="2393950" cy="952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" name="Rectangle 30"/>
              <p:cNvSpPr>
                <a:spLocks noChangeArrowheads="1"/>
              </p:cNvSpPr>
              <p:nvPr/>
            </p:nvSpPr>
            <p:spPr bwMode="auto">
              <a:xfrm>
                <a:off x="358445" y="4510171"/>
                <a:ext cx="2752562" cy="117463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bg1"/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latinLnBrk="0">
                  <a:defRPr/>
                </a:pPr>
                <a:r>
                  <a:rPr lang="ko-KR" altLang="en-US" dirty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  <a:t>기술개발</a:t>
                </a:r>
                <a:endParaRPr lang="en-US" altLang="ko-KR" dirty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endParaRPr>
              </a:p>
              <a:p>
                <a:pPr algn="ctr" latinLnBrk="0">
                  <a:defRPr/>
                </a:pPr>
                <a:r>
                  <a:rPr lang="ko-KR" altLang="en-US" dirty="0">
                    <a:solidFill>
                      <a:srgbClr val="000000"/>
                    </a:solidFill>
                    <a:latin typeface="HY헤드라인M" pitchFamily="18" charset="-127"/>
                    <a:ea typeface="HY헤드라인M" pitchFamily="18" charset="-127"/>
                  </a:rPr>
                  <a:t>재투자</a:t>
                </a:r>
              </a:p>
            </p:txBody>
          </p:sp>
        </p:grpSp>
      </p:grpSp>
      <p:sp>
        <p:nvSpPr>
          <p:cNvPr id="71" name="직사각형 70"/>
          <p:cNvSpPr/>
          <p:nvPr/>
        </p:nvSpPr>
        <p:spPr>
          <a:xfrm>
            <a:off x="58707" y="2114532"/>
            <a:ext cx="9026586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기술인력 중심의 조직 구성</a:t>
            </a:r>
            <a:r>
              <a:rPr kumimoji="0" lang="en-US" altLang="ko-KR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</a:t>
            </a:r>
            <a:r>
              <a:rPr kumimoji="0" lang="ko-KR" altLang="en-US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시장변화에 능동적 대처를 위한 전문인력 및 조직 부족</a:t>
            </a:r>
            <a:endParaRPr kumimoji="0" lang="en-US" altLang="ko-KR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23376" y="6373368"/>
            <a:ext cx="126120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endParaRPr lang="ko-KR" altLang="en-US" sz="12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제목 7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2. </a:t>
            </a:r>
            <a:r>
              <a:rPr lang="ko-KR" altLang="en-US" dirty="0" smtClean="0"/>
              <a:t>해외진출 현황</a:t>
            </a:r>
            <a:endParaRPr lang="ko-KR" altLang="en-US" dirty="0"/>
          </a:p>
        </p:txBody>
      </p:sp>
      <p:graphicFrame>
        <p:nvGraphicFramePr>
          <p:cNvPr id="55" name="차트 54"/>
          <p:cNvGraphicFramePr/>
          <p:nvPr/>
        </p:nvGraphicFramePr>
        <p:xfrm>
          <a:off x="402302" y="1538467"/>
          <a:ext cx="7717570" cy="4716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직사각형 55"/>
          <p:cNvSpPr/>
          <p:nvPr/>
        </p:nvSpPr>
        <p:spPr>
          <a:xfrm>
            <a:off x="1060292" y="6358905"/>
            <a:ext cx="38957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 smtClean="0"/>
              <a:t>출처 </a:t>
            </a:r>
            <a:r>
              <a:rPr lang="en-US" altLang="ko-KR" sz="1000" dirty="0" smtClean="0"/>
              <a:t>: </a:t>
            </a:r>
            <a:r>
              <a:rPr lang="en-US" sz="1000" dirty="0" smtClean="0"/>
              <a:t>Environmental Business International Inc. (2009)</a:t>
            </a:r>
            <a:endParaRPr lang="en-US" sz="1000" dirty="0"/>
          </a:p>
        </p:txBody>
      </p:sp>
      <p:sp>
        <p:nvSpPr>
          <p:cNvPr id="57" name="타원 56"/>
          <p:cNvSpPr/>
          <p:nvPr/>
        </p:nvSpPr>
        <p:spPr>
          <a:xfrm>
            <a:off x="4232183" y="2657501"/>
            <a:ext cx="707384" cy="435936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6712808" y="1376949"/>
            <a:ext cx="1491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2"/>
                </a:solidFill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1200" b="1" dirty="0" smtClean="0">
                <a:solidFill>
                  <a:schemeClr val="tx2"/>
                </a:solidFill>
                <a:latin typeface="돋움" pitchFamily="50" charset="-127"/>
                <a:ea typeface="돋움" pitchFamily="50" charset="-127"/>
              </a:rPr>
              <a:t>단위 </a:t>
            </a:r>
            <a:r>
              <a:rPr lang="en-US" altLang="ko-KR" sz="1200" b="1" dirty="0" smtClean="0">
                <a:solidFill>
                  <a:schemeClr val="tx2"/>
                </a:solidFill>
                <a:latin typeface="돋움" pitchFamily="50" charset="-127"/>
                <a:ea typeface="돋움" pitchFamily="50" charset="-127"/>
              </a:rPr>
              <a:t>: 10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돋움" pitchFamily="50" charset="-127"/>
                <a:ea typeface="돋움" pitchFamily="50" charset="-127"/>
              </a:rPr>
              <a:t>억달러</a:t>
            </a:r>
            <a:r>
              <a:rPr lang="en-US" altLang="ko-KR" sz="1200" b="1" dirty="0" smtClean="0">
                <a:solidFill>
                  <a:schemeClr val="tx2"/>
                </a:solidFill>
                <a:latin typeface="돋움" pitchFamily="50" charset="-127"/>
                <a:ea typeface="돋움" pitchFamily="50" charset="-127"/>
              </a:rPr>
              <a:t>)</a:t>
            </a:r>
            <a:endParaRPr lang="en-US" sz="1200" b="1" dirty="0">
              <a:solidFill>
                <a:schemeClr val="tx2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9" name="오른쪽 화살표 58"/>
          <p:cNvSpPr/>
          <p:nvPr/>
        </p:nvSpPr>
        <p:spPr>
          <a:xfrm rot="20651766">
            <a:off x="1611743" y="3133335"/>
            <a:ext cx="2351675" cy="16067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>
              <a:rot lat="0" lon="0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오른쪽 화살표 59"/>
          <p:cNvSpPr/>
          <p:nvPr/>
        </p:nvSpPr>
        <p:spPr>
          <a:xfrm rot="20651766">
            <a:off x="5124670" y="2208657"/>
            <a:ext cx="2351675" cy="16067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 rot="20665202">
            <a:off x="1723362" y="2896011"/>
            <a:ext cx="1890261" cy="261610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ko-KR" sz="11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CAGR(2000-2010) : 3.9% </a:t>
            </a:r>
            <a:endParaRPr lang="ko-KR" altLang="en-US" sz="1100" dirty="0"/>
          </a:p>
        </p:txBody>
      </p:sp>
      <p:sp>
        <p:nvSpPr>
          <p:cNvPr id="62" name="직사각형 61"/>
          <p:cNvSpPr/>
          <p:nvPr/>
        </p:nvSpPr>
        <p:spPr>
          <a:xfrm rot="20665202">
            <a:off x="5147828" y="1959210"/>
            <a:ext cx="18902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CAGR(2011-2020) : 2.8% </a:t>
            </a:r>
            <a:endParaRPr lang="ko-KR" altLang="en-US" sz="1100" dirty="0"/>
          </a:p>
        </p:txBody>
      </p:sp>
      <p:sp>
        <p:nvSpPr>
          <p:cNvPr id="63" name="TextBox 62"/>
          <p:cNvSpPr txBox="1"/>
          <p:nvPr/>
        </p:nvSpPr>
        <p:spPr>
          <a:xfrm>
            <a:off x="685800" y="1133856"/>
            <a:ext cx="2806341" cy="313350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ko-KR" altLang="en-US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■ 세계 환경산업 시장규모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723376" y="6373368"/>
            <a:ext cx="126120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endParaRPr lang="ko-KR" altLang="en-US" sz="12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5" name="Picture 39" descr="90"/>
          <p:cNvPicPr>
            <a:picLocks noChangeAspect="1" noChangeArrowheads="1"/>
          </p:cNvPicPr>
          <p:nvPr/>
        </p:nvPicPr>
        <p:blipFill>
          <a:blip r:embed="rId4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605981" y="1141794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제목 7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2. </a:t>
            </a:r>
            <a:r>
              <a:rPr lang="ko-KR" altLang="en-US" dirty="0" smtClean="0"/>
              <a:t>해외진출 현황</a:t>
            </a:r>
            <a:endParaRPr lang="ko-KR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8723376" y="6373368"/>
            <a:ext cx="126120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endParaRPr lang="ko-KR" altLang="en-US" sz="12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150" y="1697546"/>
            <a:ext cx="7439026" cy="431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85800" y="1133856"/>
            <a:ext cx="3652726" cy="313350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ko-KR" altLang="en-US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■ 주요 국가별 환경산업 시장 규모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9616" y="1965960"/>
            <a:ext cx="422676" cy="205629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1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19.8%</a:t>
            </a:r>
            <a:endParaRPr lang="ko-KR" altLang="en-US" sz="11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3976" y="2999232"/>
            <a:ext cx="422676" cy="205629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1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13.1%</a:t>
            </a:r>
            <a:endParaRPr lang="ko-KR" altLang="en-US" sz="11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4912" y="4014216"/>
            <a:ext cx="340922" cy="205629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1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6.2%</a:t>
            </a:r>
            <a:endParaRPr lang="ko-KR" altLang="en-US" sz="11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37560" y="4041648"/>
            <a:ext cx="340922" cy="205629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1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6.1%</a:t>
            </a:r>
            <a:endParaRPr lang="ko-KR" altLang="en-US" sz="11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2776" y="4370832"/>
            <a:ext cx="340922" cy="205629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1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4.1%</a:t>
            </a:r>
            <a:endParaRPr lang="ko-KR" altLang="en-US" sz="11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35424" y="4453128"/>
            <a:ext cx="340922" cy="205629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1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3.5%</a:t>
            </a:r>
            <a:endParaRPr lang="ko-KR" altLang="en-US" sz="11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11496" y="4517136"/>
            <a:ext cx="340922" cy="205629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1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3.0%</a:t>
            </a:r>
            <a:endParaRPr lang="ko-KR" altLang="en-US" sz="11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78424" y="4526280"/>
            <a:ext cx="340922" cy="205629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1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2.7%</a:t>
            </a:r>
            <a:endParaRPr lang="ko-KR" altLang="en-US" sz="11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72784" y="4517136"/>
            <a:ext cx="340922" cy="205629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1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2.6%</a:t>
            </a:r>
            <a:endParaRPr lang="ko-KR" altLang="en-US" sz="11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03720" y="4517136"/>
            <a:ext cx="340922" cy="205629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1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2.6%</a:t>
            </a:r>
            <a:endParaRPr lang="ko-KR" altLang="en-US" sz="11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79792" y="4535424"/>
            <a:ext cx="340922" cy="205629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1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2.5%</a:t>
            </a:r>
            <a:endParaRPr lang="ko-KR" altLang="en-US" sz="11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32320" y="1389888"/>
            <a:ext cx="1174484" cy="205629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100" b="1" dirty="0" smtClean="0">
                <a:solidFill>
                  <a:schemeClr val="accent1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1100" b="1" dirty="0" smtClean="0">
                <a:solidFill>
                  <a:schemeClr val="accent1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단위 </a:t>
            </a:r>
            <a:r>
              <a:rPr lang="en-US" altLang="ko-KR" sz="1100" b="1" dirty="0" smtClean="0">
                <a:solidFill>
                  <a:schemeClr val="accent1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: 10</a:t>
            </a:r>
            <a:r>
              <a:rPr lang="ko-KR" altLang="en-US" sz="1100" b="1" dirty="0" smtClean="0">
                <a:solidFill>
                  <a:schemeClr val="accent1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억 달러</a:t>
            </a:r>
            <a:r>
              <a:rPr lang="en-US" altLang="ko-KR" sz="1100" b="1" dirty="0" smtClean="0">
                <a:solidFill>
                  <a:schemeClr val="accent1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)</a:t>
            </a:r>
            <a:endParaRPr lang="ko-KR" altLang="en-US" sz="1100" b="1" dirty="0" err="1" smtClean="0">
              <a:solidFill>
                <a:schemeClr val="accent1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22548" y="6130305"/>
            <a:ext cx="51850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 smtClean="0"/>
              <a:t>출처 </a:t>
            </a:r>
            <a:r>
              <a:rPr lang="en-US" altLang="ko-KR" sz="1000" dirty="0" smtClean="0"/>
              <a:t>: British Industrial Standards </a:t>
            </a:r>
            <a:r>
              <a:rPr lang="en-US" sz="1000" dirty="0" smtClean="0"/>
              <a:t>(2010.3) : </a:t>
            </a:r>
            <a:r>
              <a:rPr lang="ko-KR" altLang="en-US" sz="1000" dirty="0" err="1" smtClean="0"/>
              <a:t>신재생에너지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청정생산분야</a:t>
            </a:r>
            <a:r>
              <a:rPr lang="en-US" sz="1000" dirty="0" smtClean="0"/>
              <a:t> </a:t>
            </a:r>
            <a:r>
              <a:rPr lang="ko-KR" altLang="en-US" sz="1000" dirty="0" smtClean="0"/>
              <a:t>포함</a:t>
            </a:r>
            <a:endParaRPr lang="en-US" sz="1000" dirty="0"/>
          </a:p>
        </p:txBody>
      </p:sp>
      <p:pic>
        <p:nvPicPr>
          <p:cNvPr id="29" name="Picture 39" descr="90"/>
          <p:cNvPicPr>
            <a:picLocks noChangeAspect="1" noChangeArrowheads="1"/>
          </p:cNvPicPr>
          <p:nvPr/>
        </p:nvPicPr>
        <p:blipFill>
          <a:blip r:embed="rId4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605981" y="1141794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제목 7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2. </a:t>
            </a:r>
            <a:r>
              <a:rPr lang="ko-KR" altLang="en-US" dirty="0" smtClean="0"/>
              <a:t>해외진출 현황</a:t>
            </a:r>
            <a:endParaRPr lang="ko-KR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8723376" y="6373368"/>
            <a:ext cx="126120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endParaRPr lang="ko-KR" altLang="en-US" sz="12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" y="1133856"/>
            <a:ext cx="2883285" cy="313350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ko-KR" altLang="en-US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■ 국내 환경산업 시장 규모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18299" y="1384272"/>
            <a:ext cx="1051053" cy="251795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1400" b="1" dirty="0" smtClean="0">
                <a:solidFill>
                  <a:schemeClr val="accent1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단위 </a:t>
            </a:r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1400" b="1" dirty="0" smtClean="0">
                <a:solidFill>
                  <a:schemeClr val="accent1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조원</a:t>
            </a:r>
            <a:r>
              <a:rPr lang="en-US" altLang="ko-KR" sz="1400" b="1" dirty="0" smtClean="0">
                <a:solidFill>
                  <a:schemeClr val="accent1">
                    <a:lumMod val="75000"/>
                  </a:schemeClr>
                </a:solidFill>
                <a:latin typeface="돋움" pitchFamily="50" charset="-127"/>
                <a:ea typeface="돋움" pitchFamily="50" charset="-127"/>
              </a:rPr>
              <a:t>)</a:t>
            </a:r>
            <a:endParaRPr lang="ko-KR" altLang="en-US" sz="1400" b="1" dirty="0" err="1" smtClean="0">
              <a:solidFill>
                <a:schemeClr val="accent1">
                  <a:lumMod val="75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36" name="Picture 39" descr="90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605981" y="1141794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907" y="1716656"/>
            <a:ext cx="6521345" cy="42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직사각형 49"/>
          <p:cNvSpPr/>
          <p:nvPr/>
        </p:nvSpPr>
        <p:spPr>
          <a:xfrm>
            <a:off x="1015530" y="5984910"/>
            <a:ext cx="47846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출처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환경부 환경산업통계조사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(2009), ’09~’10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년은 평균성장률 반영 추정치</a:t>
            </a:r>
            <a:endParaRPr 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 flipV="1">
            <a:off x="2036200" y="1964414"/>
            <a:ext cx="4792130" cy="1332595"/>
          </a:xfrm>
          <a:prstGeom prst="line">
            <a:avLst/>
          </a:prstGeom>
          <a:noFill/>
          <a:ln w="66675">
            <a:solidFill>
              <a:srgbClr val="FF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 rot="20680988">
            <a:off x="3085107" y="2200943"/>
            <a:ext cx="262805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ko-KR" altLang="en-US" sz="1600" b="1" i="0" dirty="0" smtClean="0">
                <a:solidFill>
                  <a:srgbClr val="FF0000"/>
                </a:solidFill>
                <a:latin typeface="HY헤드라인M"/>
                <a:cs typeface="+mn-cs"/>
              </a:rPr>
              <a:t>연평균 </a:t>
            </a:r>
            <a:r>
              <a:rPr lang="ko-KR" altLang="en-US" sz="1600" b="1" i="0" dirty="0" err="1" smtClean="0">
                <a:solidFill>
                  <a:srgbClr val="FF0000"/>
                </a:solidFill>
                <a:latin typeface="HY헤드라인M"/>
                <a:cs typeface="+mn-cs"/>
              </a:rPr>
              <a:t>성장율</a:t>
            </a:r>
            <a:r>
              <a:rPr lang="en-US" sz="1600" b="1" i="0" dirty="0" smtClean="0">
                <a:solidFill>
                  <a:srgbClr val="FF0000"/>
                </a:solidFill>
                <a:latin typeface="HY헤드라인M"/>
                <a:cs typeface="+mn-cs"/>
              </a:rPr>
              <a:t> </a:t>
            </a:r>
            <a:r>
              <a:rPr sz="1600" b="1" i="0" smtClean="0">
                <a:solidFill>
                  <a:srgbClr val="FF0000"/>
                </a:solidFill>
                <a:latin typeface="HY헤드라인M"/>
                <a:cs typeface="+mn-cs"/>
              </a:rPr>
              <a:t>: 1</a:t>
            </a:r>
            <a:r>
              <a:rPr lang="en-US" sz="1600" b="1" i="0" dirty="0" smtClean="0">
                <a:solidFill>
                  <a:srgbClr val="FF0000"/>
                </a:solidFill>
                <a:latin typeface="HY헤드라인M"/>
                <a:cs typeface="+mn-cs"/>
              </a:rPr>
              <a:t>6</a:t>
            </a:r>
            <a:r>
              <a:rPr sz="1600" b="1" i="0" smtClean="0">
                <a:solidFill>
                  <a:srgbClr val="FF0000"/>
                </a:solidFill>
                <a:latin typeface="HY헤드라인M"/>
                <a:cs typeface="+mn-cs"/>
              </a:rPr>
              <a:t>.5</a:t>
            </a:r>
            <a:r>
              <a:rPr sz="1600" b="1" i="0" dirty="0">
                <a:solidFill>
                  <a:srgbClr val="FF0000"/>
                </a:solidFill>
                <a:latin typeface="HY헤드라인M"/>
                <a:cs typeface="+mn-cs"/>
              </a:rPr>
              <a:t>%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7605832" y="1699404"/>
            <a:ext cx="131121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ko-KR" altLang="en-US" sz="2200" dirty="0">
              <a:ln w="12700">
                <a:noFill/>
                <a:prstDash val="solid"/>
              </a:ln>
              <a:gradFill flip="none" rotWithShape="1">
                <a:gsLst>
                  <a:gs pos="50000">
                    <a:srgbClr val="FDDA59"/>
                  </a:gs>
                  <a:gs pos="15000">
                    <a:srgbClr val="FFEC9B"/>
                  </a:gs>
                </a:gsLst>
                <a:lin ang="16200000" scaled="1"/>
                <a:tileRect/>
              </a:gradFill>
              <a:effectLst>
                <a:glow rad="101600">
                  <a:srgbClr val="361B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소망B" pitchFamily="18" charset="-127"/>
              <a:ea typeface="-소망B" pitchFamily="18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7200392" y="1708030"/>
            <a:ext cx="1630392" cy="4226944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altLang="ko-KR" sz="2200" dirty="0" smtClean="0">
              <a:ln w="12700">
                <a:noFill/>
                <a:prstDash val="solid"/>
              </a:ln>
              <a:gradFill flip="none" rotWithShape="1">
                <a:gsLst>
                  <a:gs pos="50000">
                    <a:srgbClr val="FDDA59"/>
                  </a:gs>
                  <a:gs pos="15000">
                    <a:srgbClr val="FFEC9B"/>
                  </a:gs>
                </a:gsLst>
                <a:lin ang="16200000" scaled="1"/>
                <a:tileRect/>
              </a:gradFill>
              <a:effectLst>
                <a:glow rad="101600">
                  <a:srgbClr val="361B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소망B" pitchFamily="18" charset="-127"/>
              <a:ea typeface="-소망B" pitchFamily="18" charset="-127"/>
            </a:endParaRPr>
          </a:p>
          <a:p>
            <a:pPr algn="ctr"/>
            <a:endParaRPr lang="en-US" altLang="ko-KR" sz="2200" dirty="0" smtClean="0">
              <a:ln w="12700">
                <a:noFill/>
                <a:prstDash val="solid"/>
              </a:ln>
              <a:gradFill flip="none" rotWithShape="1">
                <a:gsLst>
                  <a:gs pos="50000">
                    <a:srgbClr val="FDDA59"/>
                  </a:gs>
                  <a:gs pos="15000">
                    <a:srgbClr val="FFEC9B"/>
                  </a:gs>
                </a:gsLst>
                <a:lin ang="16200000" scaled="1"/>
                <a:tileRect/>
              </a:gradFill>
              <a:effectLst>
                <a:glow rad="101600">
                  <a:srgbClr val="361B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소망B" pitchFamily="18" charset="-127"/>
              <a:ea typeface="-소망B" pitchFamily="18" charset="-127"/>
            </a:endParaRPr>
          </a:p>
          <a:p>
            <a:pPr algn="ctr"/>
            <a:endParaRPr lang="en-US" altLang="ko-KR" sz="2200" dirty="0" smtClean="0">
              <a:ln w="12700">
                <a:noFill/>
                <a:prstDash val="solid"/>
              </a:ln>
              <a:gradFill flip="none" rotWithShape="1">
                <a:gsLst>
                  <a:gs pos="50000">
                    <a:srgbClr val="FDDA59"/>
                  </a:gs>
                  <a:gs pos="15000">
                    <a:srgbClr val="FFEC9B"/>
                  </a:gs>
                </a:gsLst>
                <a:lin ang="16200000" scaled="1"/>
                <a:tileRect/>
              </a:gradFill>
              <a:effectLst>
                <a:glow rad="101600">
                  <a:srgbClr val="361B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소망B" pitchFamily="18" charset="-127"/>
              <a:ea typeface="-소망B" pitchFamily="18" charset="-127"/>
            </a:endParaRPr>
          </a:p>
          <a:p>
            <a:pPr algn="ctr"/>
            <a:endParaRPr lang="en-US" altLang="ko-KR" sz="2200" dirty="0" smtClean="0">
              <a:ln w="12700">
                <a:noFill/>
                <a:prstDash val="solid"/>
              </a:ln>
              <a:gradFill flip="none" rotWithShape="1">
                <a:gsLst>
                  <a:gs pos="50000">
                    <a:srgbClr val="FDDA59"/>
                  </a:gs>
                  <a:gs pos="15000">
                    <a:srgbClr val="FFEC9B"/>
                  </a:gs>
                </a:gsLst>
                <a:lin ang="16200000" scaled="1"/>
                <a:tileRect/>
              </a:gradFill>
              <a:effectLst>
                <a:glow rad="101600">
                  <a:srgbClr val="361B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소망B" pitchFamily="18" charset="-127"/>
              <a:ea typeface="-소망B" pitchFamily="18" charset="-127"/>
            </a:endParaRPr>
          </a:p>
          <a:p>
            <a:pPr algn="ctr"/>
            <a:endParaRPr lang="en-US" altLang="ko-KR" sz="2200" dirty="0" smtClean="0">
              <a:ln w="12700">
                <a:noFill/>
                <a:prstDash val="solid"/>
              </a:ln>
              <a:gradFill flip="none" rotWithShape="1">
                <a:gsLst>
                  <a:gs pos="50000">
                    <a:srgbClr val="FDDA59"/>
                  </a:gs>
                  <a:gs pos="15000">
                    <a:srgbClr val="FFEC9B"/>
                  </a:gs>
                </a:gsLst>
                <a:lin ang="16200000" scaled="1"/>
                <a:tileRect/>
              </a:gradFill>
              <a:effectLst>
                <a:glow rad="101600">
                  <a:srgbClr val="361B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소망B" pitchFamily="18" charset="-127"/>
              <a:ea typeface="-소망B" pitchFamily="18" charset="-127"/>
            </a:endParaRPr>
          </a:p>
          <a:p>
            <a:pPr algn="ctr"/>
            <a:endParaRPr lang="en-US" altLang="ko-KR" sz="2200" dirty="0" smtClean="0">
              <a:ln w="12700">
                <a:noFill/>
                <a:prstDash val="solid"/>
              </a:ln>
              <a:gradFill flip="none" rotWithShape="1">
                <a:gsLst>
                  <a:gs pos="50000">
                    <a:srgbClr val="FDDA59"/>
                  </a:gs>
                  <a:gs pos="15000">
                    <a:srgbClr val="FFEC9B"/>
                  </a:gs>
                </a:gsLst>
                <a:lin ang="16200000" scaled="1"/>
                <a:tileRect/>
              </a:gradFill>
              <a:effectLst>
                <a:glow rad="101600">
                  <a:srgbClr val="361B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소망B" pitchFamily="18" charset="-127"/>
              <a:ea typeface="-소망B" pitchFamily="18" charset="-127"/>
            </a:endParaRPr>
          </a:p>
          <a:p>
            <a:pPr algn="ctr"/>
            <a:endParaRPr lang="en-US" altLang="ko-KR" sz="2200" dirty="0" smtClean="0">
              <a:ln w="12700">
                <a:noFill/>
                <a:prstDash val="solid"/>
              </a:ln>
              <a:gradFill flip="none" rotWithShape="1">
                <a:gsLst>
                  <a:gs pos="50000">
                    <a:srgbClr val="FDDA59"/>
                  </a:gs>
                  <a:gs pos="15000">
                    <a:srgbClr val="FFEC9B"/>
                  </a:gs>
                </a:gsLst>
                <a:lin ang="16200000" scaled="1"/>
                <a:tileRect/>
              </a:gradFill>
              <a:effectLst>
                <a:glow rad="101600">
                  <a:srgbClr val="361B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소망B" pitchFamily="18" charset="-127"/>
              <a:ea typeface="-소망B" pitchFamily="18" charset="-127"/>
            </a:endParaRPr>
          </a:p>
          <a:p>
            <a:pPr algn="ctr"/>
            <a:endParaRPr lang="en-US" altLang="ko-KR" sz="2200" dirty="0" smtClean="0">
              <a:ln w="12700">
                <a:noFill/>
                <a:prstDash val="solid"/>
              </a:ln>
              <a:gradFill flip="none" rotWithShape="1">
                <a:gsLst>
                  <a:gs pos="50000">
                    <a:srgbClr val="FDDA59"/>
                  </a:gs>
                  <a:gs pos="15000">
                    <a:srgbClr val="FFEC9B"/>
                  </a:gs>
                </a:gsLst>
                <a:lin ang="16200000" scaled="1"/>
                <a:tileRect/>
              </a:gradFill>
              <a:effectLst>
                <a:glow rad="101600">
                  <a:srgbClr val="361B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소망B" pitchFamily="18" charset="-127"/>
              <a:ea typeface="-소망B" pitchFamily="18" charset="-127"/>
            </a:endParaRPr>
          </a:p>
          <a:p>
            <a:pPr algn="ctr"/>
            <a:endParaRPr lang="en-US" altLang="ko-KR" sz="2200" dirty="0" smtClean="0">
              <a:ln w="12700">
                <a:noFill/>
                <a:prstDash val="solid"/>
              </a:ln>
              <a:gradFill flip="none" rotWithShape="1">
                <a:gsLst>
                  <a:gs pos="50000">
                    <a:srgbClr val="FDDA59"/>
                  </a:gs>
                  <a:gs pos="15000">
                    <a:srgbClr val="FFEC9B"/>
                  </a:gs>
                </a:gsLst>
                <a:lin ang="16200000" scaled="1"/>
                <a:tileRect/>
              </a:gradFill>
              <a:effectLst>
                <a:glow rad="101600">
                  <a:srgbClr val="361B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소망B" pitchFamily="18" charset="-127"/>
              <a:ea typeface="-소망B" pitchFamily="18" charset="-127"/>
            </a:endParaRPr>
          </a:p>
          <a:p>
            <a:pPr algn="ctr"/>
            <a:endParaRPr lang="en-US" altLang="ko-KR" sz="2200" dirty="0" smtClean="0">
              <a:ln w="12700">
                <a:noFill/>
                <a:prstDash val="solid"/>
              </a:ln>
              <a:gradFill flip="none" rotWithShape="1">
                <a:gsLst>
                  <a:gs pos="50000">
                    <a:srgbClr val="FDDA59"/>
                  </a:gs>
                  <a:gs pos="15000">
                    <a:srgbClr val="FFEC9B"/>
                  </a:gs>
                </a:gsLst>
                <a:lin ang="16200000" scaled="1"/>
                <a:tileRect/>
              </a:gradFill>
              <a:effectLst>
                <a:glow rad="101600">
                  <a:srgbClr val="361B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소망B" pitchFamily="18" charset="-127"/>
              <a:ea typeface="-소망B" pitchFamily="18" charset="-127"/>
            </a:endParaRPr>
          </a:p>
          <a:p>
            <a:pPr algn="ctr"/>
            <a:endParaRPr lang="en-US" altLang="ko-KR" sz="2200" dirty="0" smtClean="0">
              <a:ln w="12700">
                <a:noFill/>
                <a:prstDash val="solid"/>
              </a:ln>
              <a:gradFill flip="none" rotWithShape="1">
                <a:gsLst>
                  <a:gs pos="50000">
                    <a:srgbClr val="FDDA59"/>
                  </a:gs>
                  <a:gs pos="15000">
                    <a:srgbClr val="FFEC9B"/>
                  </a:gs>
                </a:gsLst>
                <a:lin ang="16200000" scaled="1"/>
                <a:tileRect/>
              </a:gradFill>
              <a:effectLst>
                <a:glow rad="101600">
                  <a:srgbClr val="361B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소망B" pitchFamily="18" charset="-127"/>
              <a:ea typeface="-소망B" pitchFamily="18" charset="-127"/>
            </a:endParaRPr>
          </a:p>
          <a:p>
            <a:pPr algn="ctr"/>
            <a:endParaRPr lang="en-US" altLang="ko-KR" sz="2200" dirty="0" smtClean="0">
              <a:ln w="12700">
                <a:noFill/>
                <a:prstDash val="solid"/>
              </a:ln>
              <a:gradFill flip="none" rotWithShape="1">
                <a:gsLst>
                  <a:gs pos="50000">
                    <a:srgbClr val="FDDA59"/>
                  </a:gs>
                  <a:gs pos="15000">
                    <a:srgbClr val="FFEC9B"/>
                  </a:gs>
                </a:gsLst>
                <a:lin ang="16200000" scaled="1"/>
                <a:tileRect/>
              </a:gradFill>
              <a:effectLst>
                <a:glow rad="101600">
                  <a:srgbClr val="361B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-소망B" pitchFamily="18" charset="-127"/>
              <a:ea typeface="-소망B" pitchFamily="18" charset="-127"/>
            </a:endParaRPr>
          </a:p>
        </p:txBody>
      </p:sp>
      <p:sp>
        <p:nvSpPr>
          <p:cNvPr id="55" name="Rectangle 34"/>
          <p:cNvSpPr>
            <a:spLocks noChangeArrowheads="1"/>
          </p:cNvSpPr>
          <p:nvPr/>
        </p:nvSpPr>
        <p:spPr bwMode="auto">
          <a:xfrm flipH="1">
            <a:off x="7210763" y="2009953"/>
            <a:ext cx="688368" cy="3420639"/>
          </a:xfrm>
          <a:prstGeom prst="rect">
            <a:avLst/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wrap="none" anchor="ctr"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69404" y="2001328"/>
            <a:ext cx="5934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휴먼둥근헤드라인" pitchFamily="18" charset="-127"/>
                <a:ea typeface="휴먼둥근헤드라인" pitchFamily="18" charset="-127"/>
              </a:rPr>
              <a:t>44.0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57902" y="5681922"/>
            <a:ext cx="65915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휴먼둥근헤드라인" pitchFamily="18" charset="-127"/>
                <a:ea typeface="휴먼둥근헤드라인" pitchFamily="18" charset="-127"/>
              </a:rPr>
              <a:t>2009</a:t>
            </a:r>
            <a:endParaRPr kumimoji="0" lang="ko-KR" alt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모서리가 둥근 직사각형 53"/>
          <p:cNvSpPr/>
          <p:nvPr/>
        </p:nvSpPr>
        <p:spPr>
          <a:xfrm>
            <a:off x="1030239" y="2041506"/>
            <a:ext cx="7193061" cy="39068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제목 7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2. </a:t>
            </a:r>
            <a:r>
              <a:rPr lang="ko-KR" altLang="en-US" dirty="0" smtClean="0"/>
              <a:t>해외진출 현황</a:t>
            </a:r>
            <a:endParaRPr lang="ko-KR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8723376" y="6373368"/>
            <a:ext cx="126120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endParaRPr lang="ko-KR" altLang="en-US" sz="12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" y="1133856"/>
            <a:ext cx="8221285" cy="313350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ko-KR" altLang="en-US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■ 국내 환경산업 수출 규모 </a:t>
            </a:r>
            <a:r>
              <a:rPr lang="en-US" altLang="ko-KR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아시아</a:t>
            </a:r>
            <a:r>
              <a:rPr lang="en-US" altLang="ko-KR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중동 지역을 중심으로 지속적인 증가 추세</a:t>
            </a:r>
          </a:p>
        </p:txBody>
      </p:sp>
      <p:pic>
        <p:nvPicPr>
          <p:cNvPr id="36" name="Picture 39" descr="90"/>
          <p:cNvPicPr>
            <a:picLocks noChangeAspect="1" noChangeArrowheads="1"/>
          </p:cNvPicPr>
          <p:nvPr/>
        </p:nvPicPr>
        <p:blipFill>
          <a:blip r:embed="rId4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605981" y="1141794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3" name="직사각형 82"/>
          <p:cNvSpPr/>
          <p:nvPr/>
        </p:nvSpPr>
        <p:spPr>
          <a:xfrm>
            <a:off x="776828" y="6322897"/>
            <a:ext cx="51850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 smtClean="0"/>
              <a:t>출처 </a:t>
            </a:r>
            <a:r>
              <a:rPr lang="en-US" altLang="ko-KR" sz="1000" dirty="0" smtClean="0"/>
              <a:t>: </a:t>
            </a:r>
            <a:r>
              <a:rPr lang="ko-KR" altLang="en-US" sz="1000" dirty="0" smtClean="0"/>
              <a:t>환경부 환경산업통계조사</a:t>
            </a:r>
            <a:r>
              <a:rPr lang="en-US" altLang="ko-KR" sz="1000" dirty="0" smtClean="0"/>
              <a:t>(2010) – </a:t>
            </a:r>
            <a:r>
              <a:rPr lang="ko-KR" altLang="en-US" sz="1000" dirty="0" smtClean="0"/>
              <a:t>오염처리산업 및 재활용산업 </a:t>
            </a:r>
            <a:endParaRPr lang="en-US" sz="1000" dirty="0"/>
          </a:p>
        </p:txBody>
      </p:sp>
      <p:sp>
        <p:nvSpPr>
          <p:cNvPr id="53" name="사다리꼴 52"/>
          <p:cNvSpPr/>
          <p:nvPr/>
        </p:nvSpPr>
        <p:spPr>
          <a:xfrm>
            <a:off x="665109" y="5692806"/>
            <a:ext cx="8069373" cy="511182"/>
          </a:xfrm>
          <a:prstGeom prst="trapezoid">
            <a:avLst>
              <a:gd name="adj" fmla="val 12003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Freeform 101"/>
          <p:cNvSpPr>
            <a:spLocks/>
          </p:cNvSpPr>
          <p:nvPr/>
        </p:nvSpPr>
        <p:spPr bwMode="auto">
          <a:xfrm>
            <a:off x="2162142" y="2224071"/>
            <a:ext cx="3833865" cy="2087500"/>
          </a:xfrm>
          <a:custGeom>
            <a:avLst/>
            <a:gdLst/>
            <a:ahLst/>
            <a:cxnLst>
              <a:cxn ang="0">
                <a:pos x="0" y="778"/>
              </a:cxn>
              <a:cxn ang="0">
                <a:pos x="1444" y="75"/>
              </a:cxn>
              <a:cxn ang="0">
                <a:pos x="1414" y="45"/>
              </a:cxn>
              <a:cxn ang="0">
                <a:pos x="1683" y="0"/>
              </a:cxn>
              <a:cxn ang="0">
                <a:pos x="1601" y="194"/>
              </a:cxn>
              <a:cxn ang="0">
                <a:pos x="1571" y="150"/>
              </a:cxn>
              <a:cxn ang="0">
                <a:pos x="0" y="778"/>
              </a:cxn>
            </a:cxnLst>
            <a:rect l="0" t="0" r="r" b="b"/>
            <a:pathLst>
              <a:path w="1683" h="778">
                <a:moveTo>
                  <a:pt x="0" y="778"/>
                </a:moveTo>
                <a:lnTo>
                  <a:pt x="1444" y="75"/>
                </a:lnTo>
                <a:lnTo>
                  <a:pt x="1414" y="45"/>
                </a:lnTo>
                <a:lnTo>
                  <a:pt x="1683" y="0"/>
                </a:lnTo>
                <a:lnTo>
                  <a:pt x="1601" y="194"/>
                </a:lnTo>
                <a:lnTo>
                  <a:pt x="1571" y="150"/>
                </a:lnTo>
                <a:lnTo>
                  <a:pt x="0" y="778"/>
                </a:lnTo>
                <a:close/>
              </a:path>
            </a:pathLst>
          </a:custGeom>
          <a:gradFill rotWithShape="0">
            <a:gsLst>
              <a:gs pos="0">
                <a:srgbClr val="3366CC"/>
              </a:gs>
              <a:gs pos="100000">
                <a:srgbClr val="3366CC">
                  <a:gamma/>
                  <a:tint val="0"/>
                  <a:invGamma/>
                </a:srgb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</a:endParaRPr>
          </a:p>
        </p:txBody>
      </p:sp>
      <p:grpSp>
        <p:nvGrpSpPr>
          <p:cNvPr id="78" name="그룹 77"/>
          <p:cNvGrpSpPr/>
          <p:nvPr/>
        </p:nvGrpSpPr>
        <p:grpSpPr>
          <a:xfrm>
            <a:off x="1558929" y="2516175"/>
            <a:ext cx="6335754" cy="2835880"/>
            <a:chOff x="1631955" y="2187558"/>
            <a:chExt cx="6043650" cy="2872393"/>
          </a:xfrm>
        </p:grpSpPr>
        <p:sp>
          <p:nvSpPr>
            <p:cNvPr id="59" name="Freeform 102"/>
            <p:cNvSpPr>
              <a:spLocks/>
            </p:cNvSpPr>
            <p:nvPr/>
          </p:nvSpPr>
          <p:spPr bwMode="auto">
            <a:xfrm>
              <a:off x="3943781" y="3553655"/>
              <a:ext cx="932956" cy="822394"/>
            </a:xfrm>
            <a:custGeom>
              <a:avLst/>
              <a:gdLst>
                <a:gd name="T0" fmla="*/ 0 w 731"/>
                <a:gd name="T1" fmla="*/ 501 h 506"/>
                <a:gd name="T2" fmla="*/ 226 w 731"/>
                <a:gd name="T3" fmla="*/ 501 h 506"/>
                <a:gd name="T4" fmla="*/ 611 w 731"/>
                <a:gd name="T5" fmla="*/ 24 h 506"/>
                <a:gd name="T6" fmla="*/ 731 w 731"/>
                <a:gd name="T7" fmla="*/ 0 h 506"/>
                <a:gd name="T8" fmla="*/ 272 w 731"/>
                <a:gd name="T9" fmla="*/ 500 h 506"/>
                <a:gd name="T10" fmla="*/ 190 w 731"/>
                <a:gd name="T11" fmla="*/ 506 h 5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1"/>
                <a:gd name="T19" fmla="*/ 0 h 506"/>
                <a:gd name="T20" fmla="*/ 731 w 731"/>
                <a:gd name="T21" fmla="*/ 506 h 5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1" h="506">
                  <a:moveTo>
                    <a:pt x="0" y="501"/>
                  </a:moveTo>
                  <a:lnTo>
                    <a:pt x="226" y="501"/>
                  </a:lnTo>
                  <a:lnTo>
                    <a:pt x="611" y="24"/>
                  </a:lnTo>
                  <a:lnTo>
                    <a:pt x="731" y="0"/>
                  </a:lnTo>
                  <a:lnTo>
                    <a:pt x="272" y="500"/>
                  </a:lnTo>
                  <a:lnTo>
                    <a:pt x="190" y="506"/>
                  </a:lnTo>
                </a:path>
              </a:pathLst>
            </a:custGeom>
            <a:solidFill>
              <a:srgbClr val="7D9ED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0" name="AutoShape 103"/>
            <p:cNvSpPr>
              <a:spLocks noChangeArrowheads="1"/>
            </p:cNvSpPr>
            <p:nvPr/>
          </p:nvSpPr>
          <p:spPr bwMode="auto">
            <a:xfrm>
              <a:off x="4649451" y="3480135"/>
              <a:ext cx="1231675" cy="200042"/>
            </a:xfrm>
            <a:prstGeom prst="parallelogram">
              <a:avLst>
                <a:gd name="adj" fmla="val 57636"/>
              </a:avLst>
            </a:prstGeom>
            <a:solidFill>
              <a:srgbClr val="B9CAED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678DD9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graphicFrame>
          <p:nvGraphicFramePr>
            <p:cNvPr id="61" name="Object 1"/>
            <p:cNvGraphicFramePr>
              <a:graphicFrameLocks noChangeAspect="1"/>
            </p:cNvGraphicFramePr>
            <p:nvPr/>
          </p:nvGraphicFramePr>
          <p:xfrm>
            <a:off x="4826950" y="2869751"/>
            <a:ext cx="1015212" cy="774520"/>
          </p:xfrm>
          <a:graphic>
            <a:graphicData uri="http://schemas.openxmlformats.org/presentationml/2006/ole">
              <p:oleObj spid="_x0000_s1026" name="Image" r:id="rId5" imgW="1207201" imgH="1207201" progId="">
                <p:embed/>
              </p:oleObj>
            </a:graphicData>
          </a:graphic>
        </p:graphicFrame>
        <p:sp>
          <p:nvSpPr>
            <p:cNvPr id="62" name="Oval 105"/>
            <p:cNvSpPr>
              <a:spLocks noChangeArrowheads="1"/>
            </p:cNvSpPr>
            <p:nvPr/>
          </p:nvSpPr>
          <p:spPr bwMode="auto">
            <a:xfrm>
              <a:off x="4694908" y="2900527"/>
              <a:ext cx="1331248" cy="764262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 wrap="none" lIns="54000" rIns="72000" anchor="ctr"/>
            <a:lstStyle/>
            <a:p>
              <a:pPr algn="ctr" eaLnBrk="0" latinLnBrk="0" hangingPunct="0"/>
              <a:r>
                <a:rPr kumimoji="0" lang="ko-KR" altLang="en-US" sz="1100">
                  <a:latin typeface="HY견고딕" pitchFamily="18" charset="-127"/>
                  <a:ea typeface="HY견고딕" pitchFamily="18" charset="-127"/>
                </a:rPr>
                <a:t> </a:t>
              </a:r>
            </a:p>
          </p:txBody>
        </p:sp>
        <p:sp>
          <p:nvSpPr>
            <p:cNvPr id="65" name="Oval 107"/>
            <p:cNvSpPr>
              <a:spLocks noChangeArrowheads="1"/>
            </p:cNvSpPr>
            <p:nvPr/>
          </p:nvSpPr>
          <p:spPr bwMode="auto">
            <a:xfrm>
              <a:off x="5623535" y="2709034"/>
              <a:ext cx="2052070" cy="471893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 lIns="54000" rIns="72000" anchor="ctr">
              <a:spAutoFit/>
            </a:bodyPr>
            <a:lstStyle/>
            <a:p>
              <a:pPr algn="ctr" eaLnBrk="0" latinLnBrk="0" hangingPunct="0"/>
              <a:r>
                <a:rPr kumimoji="0" lang="ko-KR" altLang="en-US" sz="1100">
                  <a:latin typeface="HY견고딕" pitchFamily="18" charset="-127"/>
                  <a:ea typeface="HY견고딕" pitchFamily="18" charset="-127"/>
                </a:rPr>
                <a:t>전략 </a:t>
              </a:r>
              <a:r>
                <a:rPr kumimoji="0" lang="en-US" altLang="ko-KR" sz="1100"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  <p:sp>
          <p:nvSpPr>
            <p:cNvPr id="66" name="Freeform 108"/>
            <p:cNvSpPr>
              <a:spLocks/>
            </p:cNvSpPr>
            <p:nvPr/>
          </p:nvSpPr>
          <p:spPr bwMode="auto">
            <a:xfrm>
              <a:off x="2478326" y="4225589"/>
              <a:ext cx="932956" cy="822394"/>
            </a:xfrm>
            <a:custGeom>
              <a:avLst/>
              <a:gdLst>
                <a:gd name="T0" fmla="*/ 0 w 574"/>
                <a:gd name="T1" fmla="*/ 584 h 591"/>
                <a:gd name="T2" fmla="*/ 174 w 574"/>
                <a:gd name="T3" fmla="*/ 573 h 591"/>
                <a:gd name="T4" fmla="*/ 435 w 574"/>
                <a:gd name="T5" fmla="*/ 96 h 591"/>
                <a:gd name="T6" fmla="*/ 574 w 574"/>
                <a:gd name="T7" fmla="*/ 0 h 591"/>
                <a:gd name="T8" fmla="*/ 229 w 574"/>
                <a:gd name="T9" fmla="*/ 582 h 591"/>
                <a:gd name="T10" fmla="*/ 160 w 574"/>
                <a:gd name="T11" fmla="*/ 591 h 5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4"/>
                <a:gd name="T19" fmla="*/ 0 h 591"/>
                <a:gd name="T20" fmla="*/ 574 w 574"/>
                <a:gd name="T21" fmla="*/ 591 h 5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4" h="591">
                  <a:moveTo>
                    <a:pt x="0" y="584"/>
                  </a:moveTo>
                  <a:lnTo>
                    <a:pt x="174" y="573"/>
                  </a:lnTo>
                  <a:lnTo>
                    <a:pt x="435" y="96"/>
                  </a:lnTo>
                  <a:lnTo>
                    <a:pt x="574" y="0"/>
                  </a:lnTo>
                  <a:lnTo>
                    <a:pt x="229" y="582"/>
                  </a:lnTo>
                  <a:lnTo>
                    <a:pt x="160" y="591"/>
                  </a:lnTo>
                </a:path>
              </a:pathLst>
            </a:custGeom>
            <a:solidFill>
              <a:srgbClr val="7D9ED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7" name="AutoShape 109"/>
            <p:cNvSpPr>
              <a:spLocks noChangeArrowheads="1"/>
            </p:cNvSpPr>
            <p:nvPr/>
          </p:nvSpPr>
          <p:spPr bwMode="auto">
            <a:xfrm>
              <a:off x="3160185" y="4152070"/>
              <a:ext cx="1231675" cy="196622"/>
            </a:xfrm>
            <a:prstGeom prst="parallelogram">
              <a:avLst>
                <a:gd name="adj" fmla="val 57636"/>
              </a:avLst>
            </a:prstGeom>
            <a:solidFill>
              <a:srgbClr val="B9CAED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678DD9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graphicFrame>
          <p:nvGraphicFramePr>
            <p:cNvPr id="68" name="Object 2"/>
            <p:cNvGraphicFramePr>
              <a:graphicFrameLocks noChangeAspect="1"/>
            </p:cNvGraphicFramePr>
            <p:nvPr/>
          </p:nvGraphicFramePr>
          <p:xfrm>
            <a:off x="3294392" y="3546816"/>
            <a:ext cx="1015212" cy="779650"/>
          </p:xfrm>
          <a:graphic>
            <a:graphicData uri="http://schemas.openxmlformats.org/presentationml/2006/ole">
              <p:oleObj spid="_x0000_s1027" name="Image" r:id="rId6" imgW="1207201" imgH="1207201" progId="">
                <p:embed/>
              </p:oleObj>
            </a:graphicData>
          </a:graphic>
        </p:graphicFrame>
        <p:sp>
          <p:nvSpPr>
            <p:cNvPr id="69" name="Oval 111"/>
            <p:cNvSpPr>
              <a:spLocks noChangeArrowheads="1"/>
            </p:cNvSpPr>
            <p:nvPr/>
          </p:nvSpPr>
          <p:spPr bwMode="auto">
            <a:xfrm>
              <a:off x="3445916" y="3623755"/>
              <a:ext cx="742468" cy="767681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 wrap="none" lIns="54000" rIns="72000" anchor="ctr"/>
            <a:lstStyle/>
            <a:p>
              <a:pPr algn="ctr" eaLnBrk="0" latinLnBrk="0" hangingPunct="0"/>
              <a:r>
                <a:rPr kumimoji="0" lang="ko-KR" altLang="en-US" sz="1100">
                  <a:latin typeface="HY견고딕" pitchFamily="18" charset="-127"/>
                  <a:ea typeface="HY견고딕" pitchFamily="18" charset="-127"/>
                </a:rPr>
                <a:t> </a:t>
              </a:r>
            </a:p>
          </p:txBody>
        </p:sp>
        <p:sp>
          <p:nvSpPr>
            <p:cNvPr id="70" name="AutoShape 112"/>
            <p:cNvSpPr>
              <a:spLocks noChangeArrowheads="1"/>
            </p:cNvSpPr>
            <p:nvPr/>
          </p:nvSpPr>
          <p:spPr bwMode="auto">
            <a:xfrm>
              <a:off x="1631955" y="4829134"/>
              <a:ext cx="1231675" cy="196622"/>
            </a:xfrm>
            <a:prstGeom prst="parallelogram">
              <a:avLst>
                <a:gd name="adj" fmla="val 25587"/>
              </a:avLst>
            </a:prstGeom>
            <a:solidFill>
              <a:srgbClr val="B9CAED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678DD9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graphicFrame>
          <p:nvGraphicFramePr>
            <p:cNvPr id="71" name="Object 3"/>
            <p:cNvGraphicFramePr>
              <a:graphicFrameLocks noChangeAspect="1"/>
            </p:cNvGraphicFramePr>
            <p:nvPr/>
          </p:nvGraphicFramePr>
          <p:xfrm>
            <a:off x="1733693" y="4201653"/>
            <a:ext cx="1017377" cy="777940"/>
          </p:xfrm>
          <a:graphic>
            <a:graphicData uri="http://schemas.openxmlformats.org/presentationml/2006/ole">
              <p:oleObj spid="_x0000_s1028" name="Image" r:id="rId7" imgW="1207201" imgH="1207201" progId="">
                <p:embed/>
              </p:oleObj>
            </a:graphicData>
          </a:graphic>
        </p:graphicFrame>
        <p:sp>
          <p:nvSpPr>
            <p:cNvPr id="72" name="Oval 114"/>
            <p:cNvSpPr>
              <a:spLocks noChangeArrowheads="1"/>
            </p:cNvSpPr>
            <p:nvPr/>
          </p:nvSpPr>
          <p:spPr bwMode="auto">
            <a:xfrm>
              <a:off x="1889546" y="4292270"/>
              <a:ext cx="744633" cy="767681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 wrap="none" lIns="54000" rIns="72000" anchor="ctr"/>
            <a:lstStyle/>
            <a:p>
              <a:pPr algn="ctr" eaLnBrk="0" latinLnBrk="0" hangingPunct="0"/>
              <a:r>
                <a:rPr kumimoji="0" lang="ko-KR" altLang="en-US" sz="1100">
                  <a:latin typeface="HY견고딕" pitchFamily="18" charset="-127"/>
                  <a:ea typeface="HY견고딕" pitchFamily="18" charset="-127"/>
                </a:rPr>
                <a:t> </a:t>
              </a:r>
            </a:p>
          </p:txBody>
        </p:sp>
        <p:sp>
          <p:nvSpPr>
            <p:cNvPr id="73" name="Freeform 115"/>
            <p:cNvSpPr>
              <a:spLocks/>
            </p:cNvSpPr>
            <p:nvPr/>
          </p:nvSpPr>
          <p:spPr bwMode="auto">
            <a:xfrm>
              <a:off x="5415730" y="2900527"/>
              <a:ext cx="932956" cy="822394"/>
            </a:xfrm>
            <a:custGeom>
              <a:avLst/>
              <a:gdLst>
                <a:gd name="T0" fmla="*/ 0 w 574"/>
                <a:gd name="T1" fmla="*/ 584 h 591"/>
                <a:gd name="T2" fmla="*/ 174 w 574"/>
                <a:gd name="T3" fmla="*/ 573 h 591"/>
                <a:gd name="T4" fmla="*/ 435 w 574"/>
                <a:gd name="T5" fmla="*/ 96 h 591"/>
                <a:gd name="T6" fmla="*/ 574 w 574"/>
                <a:gd name="T7" fmla="*/ 0 h 591"/>
                <a:gd name="T8" fmla="*/ 229 w 574"/>
                <a:gd name="T9" fmla="*/ 582 h 591"/>
                <a:gd name="T10" fmla="*/ 160 w 574"/>
                <a:gd name="T11" fmla="*/ 591 h 5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4"/>
                <a:gd name="T19" fmla="*/ 0 h 591"/>
                <a:gd name="T20" fmla="*/ 574 w 574"/>
                <a:gd name="T21" fmla="*/ 591 h 5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4" h="591">
                  <a:moveTo>
                    <a:pt x="0" y="584"/>
                  </a:moveTo>
                  <a:lnTo>
                    <a:pt x="174" y="573"/>
                  </a:lnTo>
                  <a:lnTo>
                    <a:pt x="435" y="96"/>
                  </a:lnTo>
                  <a:lnTo>
                    <a:pt x="574" y="0"/>
                  </a:lnTo>
                  <a:lnTo>
                    <a:pt x="229" y="582"/>
                  </a:lnTo>
                  <a:lnTo>
                    <a:pt x="160" y="591"/>
                  </a:lnTo>
                </a:path>
              </a:pathLst>
            </a:custGeom>
            <a:solidFill>
              <a:srgbClr val="7D9ED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4" name="AutoShape 116"/>
            <p:cNvSpPr>
              <a:spLocks noChangeArrowheads="1"/>
            </p:cNvSpPr>
            <p:nvPr/>
          </p:nvSpPr>
          <p:spPr bwMode="auto">
            <a:xfrm>
              <a:off x="6095424" y="2827007"/>
              <a:ext cx="1231675" cy="196622"/>
            </a:xfrm>
            <a:prstGeom prst="parallelogram">
              <a:avLst>
                <a:gd name="adj" fmla="val 57636"/>
              </a:avLst>
            </a:prstGeom>
            <a:solidFill>
              <a:srgbClr val="B9CAED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678DD9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graphicFrame>
          <p:nvGraphicFramePr>
            <p:cNvPr id="75" name="Object 4"/>
            <p:cNvGraphicFramePr>
              <a:graphicFrameLocks noChangeAspect="1"/>
            </p:cNvGraphicFramePr>
            <p:nvPr/>
          </p:nvGraphicFramePr>
          <p:xfrm>
            <a:off x="6231796" y="2221753"/>
            <a:ext cx="1015212" cy="779650"/>
          </p:xfrm>
          <a:graphic>
            <a:graphicData uri="http://schemas.openxmlformats.org/presentationml/2006/ole">
              <p:oleObj spid="_x0000_s1029" name="Image" r:id="rId8" imgW="1207201" imgH="1207201" progId="">
                <p:embed/>
              </p:oleObj>
            </a:graphicData>
          </a:graphic>
        </p:graphicFrame>
        <p:sp>
          <p:nvSpPr>
            <p:cNvPr id="76" name="Oval 118"/>
            <p:cNvSpPr>
              <a:spLocks noChangeArrowheads="1"/>
            </p:cNvSpPr>
            <p:nvPr/>
          </p:nvSpPr>
          <p:spPr bwMode="auto">
            <a:xfrm>
              <a:off x="6381156" y="2187558"/>
              <a:ext cx="742468" cy="767681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 wrap="none" lIns="54000" rIns="72000" anchor="ctr"/>
            <a:lstStyle/>
            <a:p>
              <a:pPr algn="ctr" eaLnBrk="0" latinLnBrk="0" hangingPunct="0"/>
              <a:r>
                <a:rPr kumimoji="0" lang="ko-KR" altLang="en-US" sz="1100">
                  <a:latin typeface="HY견고딕" pitchFamily="18" charset="-127"/>
                  <a:ea typeface="HY견고딕" pitchFamily="18" charset="-127"/>
                </a:rPr>
                <a:t> 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760499" y="5729319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휴먼둥근헤드라인" pitchFamily="18" charset="-127"/>
                <a:ea typeface="휴먼둥근헤드라인" pitchFamily="18" charset="-127"/>
              </a:rPr>
              <a:t>2006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440097" y="5729319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휴먼둥근헤드라인" pitchFamily="18" charset="-127"/>
                <a:ea typeface="휴먼둥근헤드라인" pitchFamily="18" charset="-127"/>
              </a:rPr>
              <a:t>2008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92721" y="5729319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휴먼둥근헤드라인" pitchFamily="18" charset="-127"/>
                <a:ea typeface="휴먼둥근헤드라인" pitchFamily="18" charset="-127"/>
              </a:rPr>
              <a:t>2009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616728" y="5729319"/>
            <a:ext cx="1579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휴먼둥근헤드라인" pitchFamily="18" charset="-127"/>
                <a:ea typeface="휴먼둥근헤드라인" pitchFamily="18" charset="-127"/>
              </a:rPr>
              <a:t>2011(</a:t>
            </a:r>
            <a:r>
              <a:rPr kumimoji="0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휴먼둥근헤드라인" pitchFamily="18" charset="-127"/>
                <a:ea typeface="휴먼둥근헤드라인" pitchFamily="18" charset="-127"/>
              </a:rPr>
              <a:t>목표치</a:t>
            </a: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휴먼둥근헤드라인" pitchFamily="18" charset="-127"/>
                <a:ea typeface="휴먼둥근헤드라인" pitchFamily="18" charset="-127"/>
              </a:rPr>
              <a:t>)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464351" y="1570633"/>
            <a:ext cx="1051053" cy="251795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400" b="1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1400" b="1" dirty="0" smtClean="0">
                <a:latin typeface="돋움" pitchFamily="50" charset="-127"/>
                <a:ea typeface="돋움" pitchFamily="50" charset="-127"/>
              </a:rPr>
              <a:t>단위 </a:t>
            </a:r>
            <a:r>
              <a:rPr lang="en-US" altLang="ko-KR" sz="1400" b="1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1400" b="1" dirty="0" smtClean="0">
                <a:latin typeface="돋움" pitchFamily="50" charset="-127"/>
                <a:ea typeface="돋움" pitchFamily="50" charset="-127"/>
              </a:rPr>
              <a:t>조원</a:t>
            </a:r>
            <a:r>
              <a:rPr lang="en-US" altLang="ko-KR" sz="1400" b="1" dirty="0" smtClean="0">
                <a:latin typeface="돋움" pitchFamily="50" charset="-127"/>
                <a:ea typeface="돋움" pitchFamily="50" charset="-127"/>
              </a:rPr>
              <a:t>)</a:t>
            </a:r>
            <a:endParaRPr lang="ko-KR" altLang="en-US" sz="1400" b="1" dirty="0" err="1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1687473" y="4633929"/>
            <a:ext cx="9573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1.28</a:t>
            </a:r>
            <a:endParaRPr lang="en-US" altLang="ko-K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3349608" y="3995745"/>
            <a:ext cx="9573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2.23</a:t>
            </a:r>
            <a:endParaRPr lang="en-US" altLang="ko-K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4965668" y="3328986"/>
            <a:ext cx="9573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2.50</a:t>
            </a:r>
            <a:endParaRPr lang="en-US" altLang="ko-K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6470676" y="2662227"/>
            <a:ext cx="9573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3.00</a:t>
            </a:r>
            <a:endParaRPr lang="en-US" altLang="ko-K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91" name="Text Box 16"/>
          <p:cNvSpPr txBox="1">
            <a:spLocks noChangeArrowheads="1"/>
          </p:cNvSpPr>
          <p:nvPr/>
        </p:nvSpPr>
        <p:spPr bwMode="auto">
          <a:xfrm rot="19816576">
            <a:off x="2404865" y="2967010"/>
            <a:ext cx="262805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ko-KR" altLang="en-US" sz="1600" b="1" i="0" dirty="0" smtClean="0">
                <a:solidFill>
                  <a:srgbClr val="FF0000"/>
                </a:solidFill>
                <a:latin typeface="HY헤드라인M"/>
                <a:cs typeface="+mn-cs"/>
              </a:rPr>
              <a:t>연평균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HY헤드라인M"/>
              </a:rPr>
              <a:t>성장</a:t>
            </a:r>
            <a:r>
              <a:rPr lang="ko-KR" altLang="en-US" sz="1600" b="1" i="0" dirty="0" err="1" smtClean="0">
                <a:solidFill>
                  <a:srgbClr val="FF0000"/>
                </a:solidFill>
                <a:latin typeface="HY헤드라인M"/>
                <a:cs typeface="+mn-cs"/>
              </a:rPr>
              <a:t>율</a:t>
            </a:r>
            <a:r>
              <a:rPr lang="en-US" sz="1600" b="1" i="0" dirty="0" smtClean="0">
                <a:solidFill>
                  <a:srgbClr val="FF0000"/>
                </a:solidFill>
                <a:latin typeface="HY헤드라인M"/>
                <a:cs typeface="+mn-cs"/>
              </a:rPr>
              <a:t> </a:t>
            </a:r>
            <a:r>
              <a:rPr sz="1600" b="1" i="0" smtClean="0">
                <a:solidFill>
                  <a:srgbClr val="FF0000"/>
                </a:solidFill>
                <a:latin typeface="HY헤드라인M"/>
                <a:cs typeface="+mn-cs"/>
              </a:rPr>
              <a:t>: </a:t>
            </a:r>
            <a:r>
              <a:rPr lang="en-US" sz="1600" b="1" i="0" dirty="0" smtClean="0">
                <a:solidFill>
                  <a:srgbClr val="FF0000"/>
                </a:solidFill>
                <a:latin typeface="HY헤드라인M"/>
                <a:cs typeface="+mn-cs"/>
              </a:rPr>
              <a:t>26.2</a:t>
            </a:r>
            <a:r>
              <a:rPr sz="1600" b="1" i="0" smtClean="0">
                <a:solidFill>
                  <a:srgbClr val="FF0000"/>
                </a:solidFill>
                <a:latin typeface="HY헤드라인M"/>
                <a:cs typeface="+mn-cs"/>
              </a:rPr>
              <a:t>%</a:t>
            </a:r>
            <a:endParaRPr sz="1600" b="1" i="0" dirty="0">
              <a:solidFill>
                <a:srgbClr val="FF0000"/>
              </a:solidFill>
              <a:latin typeface="HY헤드라인M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제목 7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2. </a:t>
            </a:r>
            <a:r>
              <a:rPr lang="ko-KR" altLang="en-US" dirty="0" smtClean="0"/>
              <a:t>해외진출 현황</a:t>
            </a:r>
            <a:endParaRPr lang="ko-KR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8723376" y="6373368"/>
            <a:ext cx="126120" cy="221018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en-US" altLang="ko-KR" sz="1200" dirty="0" smtClean="0">
                <a:solidFill>
                  <a:schemeClr val="accent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endParaRPr lang="ko-KR" altLang="en-US" sz="1200" dirty="0" err="1" smtClean="0">
              <a:solidFill>
                <a:schemeClr val="accent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133856"/>
            <a:ext cx="5576330" cy="313350"/>
          </a:xfrm>
          <a:prstGeom prst="rect">
            <a:avLst/>
          </a:prstGeom>
          <a:noFill/>
        </p:spPr>
        <p:txBody>
          <a:bodyPr wrap="none" lIns="18000" tIns="18000" rIns="18000" bIns="18000" rtlCol="0">
            <a:spAutoFit/>
          </a:bodyPr>
          <a:lstStyle/>
          <a:p>
            <a:r>
              <a:rPr lang="ko-KR" altLang="en-US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■ 환경부의 환경산업 해외진출지원에 따른 수출 성과</a:t>
            </a:r>
            <a:endParaRPr lang="ko-KR" altLang="en-US" sz="1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4" name="Picture 39" descr="90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605981" y="1141794"/>
            <a:ext cx="4143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50129" y="1530324"/>
            <a:ext cx="7993891" cy="40164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54000" tIns="36000" rIns="18000" bIns="36000"/>
          <a:lstStyle/>
          <a:p>
            <a:pPr marL="152400" indent="-152400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Marlett" pitchFamily="2" charset="2"/>
              <a:buChar char="g"/>
              <a:tabLst>
                <a:tab pos="1519238" algn="l"/>
                <a:tab pos="2190750" algn="l"/>
              </a:tabLst>
              <a:defRPr/>
            </a:pPr>
            <a:r>
              <a:rPr kumimoji="0" lang="ko-KR" altLang="en-US" sz="1600" b="1" dirty="0" smtClean="0">
                <a:latin typeface="+mn-ea"/>
                <a:ea typeface="+mn-ea"/>
              </a:rPr>
              <a:t>지난 </a:t>
            </a:r>
            <a:r>
              <a:rPr kumimoji="0" lang="en-US" altLang="ko-KR" sz="1600" b="1" dirty="0" smtClean="0">
                <a:latin typeface="+mn-ea"/>
                <a:ea typeface="+mn-ea"/>
              </a:rPr>
              <a:t>2</a:t>
            </a:r>
            <a:r>
              <a:rPr kumimoji="0" lang="ko-KR" altLang="en-US" sz="1600" b="1" dirty="0" smtClean="0">
                <a:latin typeface="+mn-ea"/>
                <a:ea typeface="+mn-ea"/>
              </a:rPr>
              <a:t>년간</a:t>
            </a:r>
            <a:r>
              <a:rPr kumimoji="0" lang="en-US" altLang="ko-KR" sz="1600" b="1" dirty="0" smtClean="0">
                <a:latin typeface="+mn-ea"/>
                <a:ea typeface="+mn-ea"/>
              </a:rPr>
              <a:t>(’09~’10</a:t>
            </a:r>
            <a:r>
              <a:rPr kumimoji="0" lang="ko-KR" altLang="en-US" sz="1600" b="1" dirty="0" smtClean="0">
                <a:latin typeface="+mn-ea"/>
                <a:ea typeface="+mn-ea"/>
              </a:rPr>
              <a:t>년</a:t>
            </a:r>
            <a:r>
              <a:rPr kumimoji="0" lang="en-US" altLang="ko-KR" sz="1600" b="1" dirty="0" smtClean="0">
                <a:latin typeface="+mn-ea"/>
                <a:ea typeface="+mn-ea"/>
              </a:rPr>
              <a:t>) </a:t>
            </a:r>
            <a:r>
              <a:rPr kumimoji="0" lang="ko-KR" altLang="en-US" sz="1600" b="1" dirty="0" smtClean="0">
                <a:latin typeface="+mn-ea"/>
                <a:ea typeface="+mn-ea"/>
              </a:rPr>
              <a:t>해외진출 정부 지원금 </a:t>
            </a:r>
            <a:r>
              <a:rPr kumimoji="0" lang="en-US" altLang="ko-KR" sz="1600" b="1" dirty="0" smtClean="0">
                <a:solidFill>
                  <a:srgbClr val="FF0000"/>
                </a:solidFill>
                <a:latin typeface="+mn-ea"/>
                <a:ea typeface="+mn-ea"/>
              </a:rPr>
              <a:t>174</a:t>
            </a:r>
            <a:r>
              <a:rPr kumimoji="0" lang="ko-KR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억 투자</a:t>
            </a:r>
            <a:r>
              <a:rPr kumimoji="0" lang="en-US" altLang="ko-KR" sz="1600" b="1" dirty="0" smtClean="0">
                <a:latin typeface="+mn-ea"/>
                <a:ea typeface="+mn-ea"/>
              </a:rPr>
              <a:t>, </a:t>
            </a:r>
            <a:r>
              <a:rPr kumimoji="0" lang="ko-KR" altLang="en-US" sz="1600" b="1" dirty="0" smtClean="0">
                <a:latin typeface="+mn-ea"/>
                <a:ea typeface="+mn-ea"/>
              </a:rPr>
              <a:t>수출액 </a:t>
            </a:r>
            <a:r>
              <a:rPr kumimoji="0" lang="en-US" altLang="ko-KR" sz="1600" b="1" dirty="0" smtClean="0">
                <a:solidFill>
                  <a:srgbClr val="FF0000"/>
                </a:solidFill>
                <a:latin typeface="+mn-ea"/>
                <a:ea typeface="+mn-ea"/>
              </a:rPr>
              <a:t>2,101</a:t>
            </a:r>
            <a:r>
              <a:rPr kumimoji="0" lang="ko-KR" altLang="en-US" sz="1600" b="1" dirty="0" err="1" smtClean="0">
                <a:solidFill>
                  <a:srgbClr val="FF0000"/>
                </a:solidFill>
                <a:latin typeface="+mn-ea"/>
                <a:ea typeface="+mn-ea"/>
              </a:rPr>
              <a:t>억원</a:t>
            </a:r>
            <a:r>
              <a:rPr kumimoji="0" lang="ko-KR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 달성</a:t>
            </a:r>
            <a:endParaRPr kumimoji="0" lang="ko-KR" altLang="en-US" sz="1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76" name="그룹 75"/>
          <p:cNvGrpSpPr/>
          <p:nvPr/>
        </p:nvGrpSpPr>
        <p:grpSpPr>
          <a:xfrm>
            <a:off x="1211465" y="1931967"/>
            <a:ext cx="7011835" cy="2117754"/>
            <a:chOff x="1211465" y="1931967"/>
            <a:chExt cx="7011835" cy="2117754"/>
          </a:xfrm>
        </p:grpSpPr>
        <p:pic>
          <p:nvPicPr>
            <p:cNvPr id="75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1465" y="1931967"/>
              <a:ext cx="6865783" cy="21177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6" name="Rectangle 8"/>
            <p:cNvSpPr>
              <a:spLocks noChangeArrowheads="1"/>
            </p:cNvSpPr>
            <p:nvPr/>
          </p:nvSpPr>
          <p:spPr bwMode="auto">
            <a:xfrm>
              <a:off x="6142059" y="3538539"/>
              <a:ext cx="1898676" cy="40164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54000" tIns="36000" rIns="18000" bIns="36000"/>
            <a:lstStyle/>
            <a:p>
              <a:pPr marL="152400" indent="-152400" font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ct val="50000"/>
                <a:buFont typeface="Marlett" pitchFamily="2" charset="2"/>
                <a:buChar char="g"/>
                <a:tabLst>
                  <a:tab pos="1519238" algn="l"/>
                  <a:tab pos="2190750" algn="l"/>
                </a:tabLst>
                <a:defRPr/>
              </a:pPr>
              <a:r>
                <a:rPr kumimoji="0" lang="ko-KR" altLang="en-US" sz="1600" b="1" smtClean="0">
                  <a:latin typeface="+mn-ea"/>
                  <a:ea typeface="+mn-ea"/>
                </a:rPr>
                <a:t>해외마케팅 지원</a:t>
              </a:r>
              <a:endParaRPr kumimoji="0" lang="ko-KR" altLang="en-US" sz="1600" b="1" dirty="0">
                <a:latin typeface="+mn-ea"/>
                <a:ea typeface="+mn-ea"/>
              </a:endParaRPr>
            </a:p>
          </p:txBody>
        </p:sp>
        <p:sp>
          <p:nvSpPr>
            <p:cNvPr id="187" name="Rectangle 8"/>
            <p:cNvSpPr>
              <a:spLocks noChangeArrowheads="1"/>
            </p:cNvSpPr>
            <p:nvPr/>
          </p:nvSpPr>
          <p:spPr bwMode="auto">
            <a:xfrm>
              <a:off x="6142059" y="1968480"/>
              <a:ext cx="2081241" cy="40164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54000" tIns="36000" rIns="18000" bIns="36000"/>
            <a:lstStyle/>
            <a:p>
              <a:pPr marL="152400" indent="-152400" font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ct val="50000"/>
                <a:buFont typeface="Marlett" pitchFamily="2" charset="2"/>
                <a:buChar char="g"/>
                <a:tabLst>
                  <a:tab pos="1519238" algn="l"/>
                  <a:tab pos="2190750" algn="l"/>
                </a:tabLst>
                <a:defRPr/>
              </a:pPr>
              <a:r>
                <a:rPr kumimoji="0" lang="ko-KR" altLang="en-US" sz="1600" b="1" dirty="0" smtClean="0">
                  <a:latin typeface="+mn-ea"/>
                  <a:ea typeface="+mn-ea"/>
                </a:rPr>
                <a:t>국제공동연구</a:t>
              </a:r>
              <a:endParaRPr kumimoji="0" lang="ko-KR" altLang="en-US" sz="1600" b="1" dirty="0">
                <a:latin typeface="+mn-ea"/>
                <a:ea typeface="+mn-ea"/>
              </a:endParaRPr>
            </a:p>
          </p:txBody>
        </p:sp>
        <p:sp>
          <p:nvSpPr>
            <p:cNvPr id="188" name="Rectangle 8"/>
            <p:cNvSpPr>
              <a:spLocks noChangeArrowheads="1"/>
            </p:cNvSpPr>
            <p:nvPr/>
          </p:nvSpPr>
          <p:spPr bwMode="auto">
            <a:xfrm>
              <a:off x="1285830" y="1968480"/>
              <a:ext cx="2081241" cy="40164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54000" tIns="36000" rIns="18000" bIns="36000"/>
            <a:lstStyle/>
            <a:p>
              <a:pPr marL="152400" indent="-152400" font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ct val="50000"/>
                <a:buFont typeface="Marlett" pitchFamily="2" charset="2"/>
                <a:buChar char="g"/>
                <a:tabLst>
                  <a:tab pos="1519238" algn="l"/>
                  <a:tab pos="2190750" algn="l"/>
                </a:tabLst>
                <a:defRPr/>
              </a:pPr>
              <a:r>
                <a:rPr kumimoji="0" lang="ko-KR" altLang="en-US" sz="1600" b="1" dirty="0" smtClean="0">
                  <a:latin typeface="+mn-ea"/>
                  <a:ea typeface="+mn-ea"/>
                </a:rPr>
                <a:t>타당성 조사 등 지원</a:t>
              </a:r>
              <a:endParaRPr kumimoji="0" lang="ko-KR" altLang="en-US" sz="1600" b="1" dirty="0">
                <a:latin typeface="+mn-ea"/>
                <a:ea typeface="+mn-ea"/>
              </a:endParaRPr>
            </a:p>
          </p:txBody>
        </p:sp>
        <p:sp>
          <p:nvSpPr>
            <p:cNvPr id="189" name="Rectangle 8"/>
            <p:cNvSpPr>
              <a:spLocks noChangeArrowheads="1"/>
            </p:cNvSpPr>
            <p:nvPr/>
          </p:nvSpPr>
          <p:spPr bwMode="auto">
            <a:xfrm>
              <a:off x="1395369" y="3575052"/>
              <a:ext cx="2300319" cy="40164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54000" tIns="36000" rIns="18000" bIns="36000"/>
            <a:lstStyle/>
            <a:p>
              <a:pPr marL="152400" indent="-152400" font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Pct val="50000"/>
                <a:buFont typeface="Marlett" pitchFamily="2" charset="2"/>
                <a:buChar char="g"/>
                <a:tabLst>
                  <a:tab pos="1519238" algn="l"/>
                  <a:tab pos="2190750" algn="l"/>
                </a:tabLst>
                <a:defRPr/>
              </a:pPr>
              <a:r>
                <a:rPr kumimoji="0" lang="ko-KR" altLang="en-US" sz="1600" b="1" dirty="0" err="1" smtClean="0">
                  <a:latin typeface="+mn-ea"/>
                  <a:ea typeface="+mn-ea"/>
                </a:rPr>
                <a:t>그린파트너십</a:t>
              </a:r>
              <a:r>
                <a:rPr kumimoji="0" lang="en-US" altLang="ko-KR" sz="1600" b="1" dirty="0" smtClean="0">
                  <a:latin typeface="+mn-ea"/>
                  <a:ea typeface="+mn-ea"/>
                </a:rPr>
                <a:t>/</a:t>
              </a:r>
              <a:r>
                <a:rPr kumimoji="0" lang="ko-KR" altLang="en-US" sz="1600" b="1" dirty="0" smtClean="0">
                  <a:latin typeface="+mn-ea"/>
                  <a:ea typeface="+mn-ea"/>
                </a:rPr>
                <a:t>전시회</a:t>
              </a:r>
              <a:endParaRPr kumimoji="0" lang="ko-KR" altLang="en-US" sz="1600" b="1" dirty="0">
                <a:latin typeface="+mn-ea"/>
                <a:ea typeface="+mn-ea"/>
              </a:endParaRPr>
            </a:p>
          </p:txBody>
        </p:sp>
      </p:grpSp>
      <p:grpSp>
        <p:nvGrpSpPr>
          <p:cNvPr id="190" name="그룹 208"/>
          <p:cNvGrpSpPr>
            <a:grpSpLocks/>
          </p:cNvGrpSpPr>
          <p:nvPr/>
        </p:nvGrpSpPr>
        <p:grpSpPr bwMode="auto">
          <a:xfrm>
            <a:off x="785786" y="4173515"/>
            <a:ext cx="2196186" cy="2684485"/>
            <a:chOff x="1386241" y="3753721"/>
            <a:chExt cx="2371726" cy="3197490"/>
          </a:xfrm>
        </p:grpSpPr>
        <p:grpSp>
          <p:nvGrpSpPr>
            <p:cNvPr id="191" name="그룹 195"/>
            <p:cNvGrpSpPr>
              <a:grpSpLocks/>
            </p:cNvGrpSpPr>
            <p:nvPr/>
          </p:nvGrpSpPr>
          <p:grpSpPr bwMode="auto">
            <a:xfrm>
              <a:off x="1386241" y="3753721"/>
              <a:ext cx="2371726" cy="3197490"/>
              <a:chOff x="1169937" y="3753721"/>
              <a:chExt cx="2371726" cy="3197490"/>
            </a:xfrm>
          </p:grpSpPr>
          <p:grpSp>
            <p:nvGrpSpPr>
              <p:cNvPr id="193" name="Group 69"/>
              <p:cNvGrpSpPr>
                <a:grpSpLocks/>
              </p:cNvGrpSpPr>
              <p:nvPr/>
            </p:nvGrpSpPr>
            <p:grpSpPr bwMode="auto">
              <a:xfrm>
                <a:off x="1179461" y="3753721"/>
                <a:ext cx="2362200" cy="569913"/>
                <a:chOff x="2208" y="1392"/>
                <a:chExt cx="1488" cy="359"/>
              </a:xfrm>
            </p:grpSpPr>
            <p:grpSp>
              <p:nvGrpSpPr>
                <p:cNvPr id="203" name="Group 47"/>
                <p:cNvGrpSpPr>
                  <a:grpSpLocks/>
                </p:cNvGrpSpPr>
                <p:nvPr/>
              </p:nvGrpSpPr>
              <p:grpSpPr bwMode="auto">
                <a:xfrm>
                  <a:off x="2256" y="1440"/>
                  <a:ext cx="1440" cy="311"/>
                  <a:chOff x="624" y="1344"/>
                  <a:chExt cx="1440" cy="311"/>
                </a:xfrm>
              </p:grpSpPr>
              <p:sp>
                <p:nvSpPr>
                  <p:cNvPr id="208" name="Freeform 48"/>
                  <p:cNvSpPr>
                    <a:spLocks/>
                  </p:cNvSpPr>
                  <p:nvPr/>
                </p:nvSpPr>
                <p:spPr bwMode="gray">
                  <a:xfrm>
                    <a:off x="624" y="1344"/>
                    <a:ext cx="1440" cy="311"/>
                  </a:xfrm>
                  <a:custGeom>
                    <a:avLst/>
                    <a:gdLst>
                      <a:gd name="T0" fmla="*/ 0 w 1440"/>
                      <a:gd name="T1" fmla="*/ 69 h 311"/>
                      <a:gd name="T2" fmla="*/ 0 w 1440"/>
                      <a:gd name="T3" fmla="*/ 311 h 311"/>
                      <a:gd name="T4" fmla="*/ 1440 w 1440"/>
                      <a:gd name="T5" fmla="*/ 311 h 311"/>
                      <a:gd name="T6" fmla="*/ 1440 w 1440"/>
                      <a:gd name="T7" fmla="*/ 69 h 311"/>
                      <a:gd name="T8" fmla="*/ 1386 w 1440"/>
                      <a:gd name="T9" fmla="*/ 0 h 311"/>
                      <a:gd name="T10" fmla="*/ 63 w 1440"/>
                      <a:gd name="T11" fmla="*/ 0 h 311"/>
                      <a:gd name="T12" fmla="*/ 0 w 1440"/>
                      <a:gd name="T13" fmla="*/ 69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40"/>
                      <a:gd name="T22" fmla="*/ 0 h 311"/>
                      <a:gd name="T23" fmla="*/ 1440 w 1440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40" h="311">
                        <a:moveTo>
                          <a:pt x="0" y="69"/>
                        </a:moveTo>
                        <a:lnTo>
                          <a:pt x="0" y="311"/>
                        </a:lnTo>
                        <a:lnTo>
                          <a:pt x="1440" y="311"/>
                        </a:lnTo>
                        <a:lnTo>
                          <a:pt x="1440" y="69"/>
                        </a:lnTo>
                        <a:cubicBezTo>
                          <a:pt x="1440" y="40"/>
                          <a:pt x="1440" y="3"/>
                          <a:pt x="1386" y="0"/>
                        </a:cubicBezTo>
                        <a:lnTo>
                          <a:pt x="63" y="0"/>
                        </a:lnTo>
                        <a:cubicBezTo>
                          <a:pt x="15" y="0"/>
                          <a:pt x="0" y="32"/>
                          <a:pt x="0" y="69"/>
                        </a:cubicBezTo>
                        <a:close/>
                      </a:path>
                    </a:pathLst>
                  </a:custGeom>
                  <a:solidFill>
                    <a:srgbClr val="333333">
                      <a:alpha val="30196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9" name="Line 49"/>
                  <p:cNvSpPr>
                    <a:spLocks noChangeShapeType="1"/>
                  </p:cNvSpPr>
                  <p:nvPr/>
                </p:nvSpPr>
                <p:spPr bwMode="gray">
                  <a:xfrm>
                    <a:off x="654" y="1349"/>
                    <a:ext cx="138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8F8F8">
                        <a:alpha val="30196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0" name="Line 50"/>
                  <p:cNvSpPr>
                    <a:spLocks noChangeShapeType="1"/>
                  </p:cNvSpPr>
                  <p:nvPr/>
                </p:nvSpPr>
                <p:spPr bwMode="gray">
                  <a:xfrm>
                    <a:off x="627" y="1651"/>
                    <a:ext cx="143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333333">
                        <a:alpha val="30196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4" name="Group 16"/>
                <p:cNvGrpSpPr>
                  <a:grpSpLocks/>
                </p:cNvGrpSpPr>
                <p:nvPr/>
              </p:nvGrpSpPr>
              <p:grpSpPr bwMode="auto">
                <a:xfrm>
                  <a:off x="2208" y="1392"/>
                  <a:ext cx="1440" cy="311"/>
                  <a:chOff x="624" y="1344"/>
                  <a:chExt cx="1440" cy="311"/>
                </a:xfrm>
              </p:grpSpPr>
              <p:sp>
                <p:nvSpPr>
                  <p:cNvPr id="205" name="Freeform 17"/>
                  <p:cNvSpPr>
                    <a:spLocks/>
                  </p:cNvSpPr>
                  <p:nvPr/>
                </p:nvSpPr>
                <p:spPr bwMode="gray">
                  <a:xfrm>
                    <a:off x="624" y="1344"/>
                    <a:ext cx="1440" cy="311"/>
                  </a:xfrm>
                  <a:custGeom>
                    <a:avLst/>
                    <a:gdLst>
                      <a:gd name="T0" fmla="*/ 0 w 1440"/>
                      <a:gd name="T1" fmla="*/ 69 h 311"/>
                      <a:gd name="T2" fmla="*/ 0 w 1440"/>
                      <a:gd name="T3" fmla="*/ 311 h 311"/>
                      <a:gd name="T4" fmla="*/ 1440 w 1440"/>
                      <a:gd name="T5" fmla="*/ 311 h 311"/>
                      <a:gd name="T6" fmla="*/ 1440 w 1440"/>
                      <a:gd name="T7" fmla="*/ 69 h 311"/>
                      <a:gd name="T8" fmla="*/ 1386 w 1440"/>
                      <a:gd name="T9" fmla="*/ 0 h 311"/>
                      <a:gd name="T10" fmla="*/ 63 w 1440"/>
                      <a:gd name="T11" fmla="*/ 0 h 311"/>
                      <a:gd name="T12" fmla="*/ 0 w 1440"/>
                      <a:gd name="T13" fmla="*/ 69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40"/>
                      <a:gd name="T22" fmla="*/ 0 h 311"/>
                      <a:gd name="T23" fmla="*/ 1440 w 1440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40" h="311">
                        <a:moveTo>
                          <a:pt x="0" y="69"/>
                        </a:moveTo>
                        <a:lnTo>
                          <a:pt x="0" y="311"/>
                        </a:lnTo>
                        <a:lnTo>
                          <a:pt x="1440" y="311"/>
                        </a:lnTo>
                        <a:lnTo>
                          <a:pt x="1440" y="69"/>
                        </a:lnTo>
                        <a:cubicBezTo>
                          <a:pt x="1440" y="40"/>
                          <a:pt x="1440" y="3"/>
                          <a:pt x="1386" y="0"/>
                        </a:cubicBezTo>
                        <a:lnTo>
                          <a:pt x="63" y="0"/>
                        </a:lnTo>
                        <a:cubicBezTo>
                          <a:pt x="15" y="0"/>
                          <a:pt x="0" y="32"/>
                          <a:pt x="0" y="6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BB61B"/>
                      </a:gs>
                      <a:gs pos="100000">
                        <a:srgbClr val="B49616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PerspectiveTop"/>
                    <a:lightRig rig="legacyHarsh3" dir="r"/>
                  </a:scene3d>
                  <a:sp3d extrusionH="176200" prstMaterial="legacyPlastic">
                    <a:bevelT w="13500" h="13500" prst="angle"/>
                    <a:bevelB w="13500" h="13500" prst="angle"/>
                    <a:extrusionClr>
                      <a:srgbClr val="DBB61B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6" name="Line 18"/>
                  <p:cNvSpPr>
                    <a:spLocks noChangeShapeType="1"/>
                  </p:cNvSpPr>
                  <p:nvPr/>
                </p:nvSpPr>
                <p:spPr bwMode="gray">
                  <a:xfrm>
                    <a:off x="654" y="1349"/>
                    <a:ext cx="138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8F8F8">
                        <a:alpha val="30196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7" name="Line 19"/>
                  <p:cNvSpPr>
                    <a:spLocks noChangeShapeType="1"/>
                  </p:cNvSpPr>
                  <p:nvPr/>
                </p:nvSpPr>
                <p:spPr bwMode="gray">
                  <a:xfrm>
                    <a:off x="627" y="1651"/>
                    <a:ext cx="143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333333">
                        <a:alpha val="30196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194" name="Group 66"/>
              <p:cNvGrpSpPr>
                <a:grpSpLocks/>
              </p:cNvGrpSpPr>
              <p:nvPr/>
            </p:nvGrpSpPr>
            <p:grpSpPr bwMode="auto">
              <a:xfrm>
                <a:off x="1169937" y="4276009"/>
                <a:ext cx="2371726" cy="2675202"/>
                <a:chOff x="2202" y="1721"/>
                <a:chExt cx="1494" cy="1979"/>
              </a:xfrm>
            </p:grpSpPr>
            <p:grpSp>
              <p:nvGrpSpPr>
                <p:cNvPr id="197" name="Group 51"/>
                <p:cNvGrpSpPr>
                  <a:grpSpLocks/>
                </p:cNvGrpSpPr>
                <p:nvPr/>
              </p:nvGrpSpPr>
              <p:grpSpPr bwMode="auto">
                <a:xfrm>
                  <a:off x="2255" y="1742"/>
                  <a:ext cx="1441" cy="1958"/>
                  <a:chOff x="623" y="1680"/>
                  <a:chExt cx="1441" cy="1958"/>
                </a:xfrm>
              </p:grpSpPr>
              <p:sp>
                <p:nvSpPr>
                  <p:cNvPr id="201" name="Freeform 52"/>
                  <p:cNvSpPr>
                    <a:spLocks/>
                  </p:cNvSpPr>
                  <p:nvPr/>
                </p:nvSpPr>
                <p:spPr bwMode="gray">
                  <a:xfrm>
                    <a:off x="623" y="1680"/>
                    <a:ext cx="1441" cy="1958"/>
                  </a:xfrm>
                  <a:custGeom>
                    <a:avLst/>
                    <a:gdLst>
                      <a:gd name="T0" fmla="*/ 1 w 1441"/>
                      <a:gd name="T1" fmla="*/ 0 h 2242"/>
                      <a:gd name="T2" fmla="*/ 1441 w 1441"/>
                      <a:gd name="T3" fmla="*/ 0 h 2242"/>
                      <a:gd name="T4" fmla="*/ 1441 w 1441"/>
                      <a:gd name="T5" fmla="*/ 27 h 2242"/>
                      <a:gd name="T6" fmla="*/ 929 w 1441"/>
                      <a:gd name="T7" fmla="*/ 29 h 2242"/>
                      <a:gd name="T8" fmla="*/ 475 w 1441"/>
                      <a:gd name="T9" fmla="*/ 24 h 2242"/>
                      <a:gd name="T10" fmla="*/ 0 w 1441"/>
                      <a:gd name="T11" fmla="*/ 26 h 2242"/>
                      <a:gd name="T12" fmla="*/ 1 w 1441"/>
                      <a:gd name="T13" fmla="*/ 0 h 22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41"/>
                      <a:gd name="T22" fmla="*/ 0 h 2242"/>
                      <a:gd name="T23" fmla="*/ 1441 w 1441"/>
                      <a:gd name="T24" fmla="*/ 2242 h 224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41" h="2242">
                        <a:moveTo>
                          <a:pt x="1" y="0"/>
                        </a:moveTo>
                        <a:lnTo>
                          <a:pt x="1441" y="0"/>
                        </a:lnTo>
                        <a:lnTo>
                          <a:pt x="1441" y="2064"/>
                        </a:lnTo>
                        <a:cubicBezTo>
                          <a:pt x="1369" y="2216"/>
                          <a:pt x="1089" y="2242"/>
                          <a:pt x="929" y="2183"/>
                        </a:cubicBezTo>
                        <a:cubicBezTo>
                          <a:pt x="769" y="2124"/>
                          <a:pt x="635" y="1962"/>
                          <a:pt x="475" y="1884"/>
                        </a:cubicBezTo>
                        <a:cubicBezTo>
                          <a:pt x="315" y="1806"/>
                          <a:pt x="149" y="1853"/>
                          <a:pt x="0" y="1959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333333">
                      <a:alpha val="30196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2" name="Line 53"/>
                  <p:cNvSpPr>
                    <a:spLocks noChangeShapeType="1"/>
                  </p:cNvSpPr>
                  <p:nvPr/>
                </p:nvSpPr>
                <p:spPr bwMode="gray">
                  <a:xfrm>
                    <a:off x="629" y="1686"/>
                    <a:ext cx="1422" cy="0"/>
                  </a:xfrm>
                  <a:prstGeom prst="line">
                    <a:avLst/>
                  </a:prstGeom>
                  <a:noFill/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8" name="Group 2"/>
                <p:cNvGrpSpPr>
                  <a:grpSpLocks/>
                </p:cNvGrpSpPr>
                <p:nvPr/>
              </p:nvGrpSpPr>
              <p:grpSpPr bwMode="auto">
                <a:xfrm>
                  <a:off x="2202" y="1721"/>
                  <a:ext cx="1441" cy="1943"/>
                  <a:chOff x="623" y="1680"/>
                  <a:chExt cx="1441" cy="1943"/>
                </a:xfrm>
              </p:grpSpPr>
              <p:sp>
                <p:nvSpPr>
                  <p:cNvPr id="199" name="Freeform 3"/>
                  <p:cNvSpPr>
                    <a:spLocks/>
                  </p:cNvSpPr>
                  <p:nvPr/>
                </p:nvSpPr>
                <p:spPr bwMode="gray">
                  <a:xfrm>
                    <a:off x="623" y="1680"/>
                    <a:ext cx="1441" cy="1943"/>
                  </a:xfrm>
                  <a:custGeom>
                    <a:avLst/>
                    <a:gdLst>
                      <a:gd name="T0" fmla="*/ 1 w 1441"/>
                      <a:gd name="T1" fmla="*/ 0 h 2242"/>
                      <a:gd name="T2" fmla="*/ 1441 w 1441"/>
                      <a:gd name="T3" fmla="*/ 0 h 2242"/>
                      <a:gd name="T4" fmla="*/ 1441 w 1441"/>
                      <a:gd name="T5" fmla="*/ 20 h 2242"/>
                      <a:gd name="T6" fmla="*/ 929 w 1441"/>
                      <a:gd name="T7" fmla="*/ 23 h 2242"/>
                      <a:gd name="T8" fmla="*/ 475 w 1441"/>
                      <a:gd name="T9" fmla="*/ 20 h 2242"/>
                      <a:gd name="T10" fmla="*/ 0 w 1441"/>
                      <a:gd name="T11" fmla="*/ 20 h 2242"/>
                      <a:gd name="T12" fmla="*/ 1 w 1441"/>
                      <a:gd name="T13" fmla="*/ 0 h 22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41"/>
                      <a:gd name="T22" fmla="*/ 0 h 2242"/>
                      <a:gd name="T23" fmla="*/ 1441 w 1441"/>
                      <a:gd name="T24" fmla="*/ 2242 h 224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41" h="2242">
                        <a:moveTo>
                          <a:pt x="1" y="0"/>
                        </a:moveTo>
                        <a:lnTo>
                          <a:pt x="1441" y="0"/>
                        </a:lnTo>
                        <a:lnTo>
                          <a:pt x="1441" y="2064"/>
                        </a:lnTo>
                        <a:cubicBezTo>
                          <a:pt x="1369" y="2216"/>
                          <a:pt x="1089" y="2242"/>
                          <a:pt x="929" y="2183"/>
                        </a:cubicBezTo>
                        <a:cubicBezTo>
                          <a:pt x="769" y="2124"/>
                          <a:pt x="635" y="1962"/>
                          <a:pt x="475" y="1884"/>
                        </a:cubicBezTo>
                        <a:cubicBezTo>
                          <a:pt x="315" y="1806"/>
                          <a:pt x="149" y="1853"/>
                          <a:pt x="0" y="1959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CD9C6"/>
                      </a:gs>
                      <a:gs pos="100000">
                        <a:srgbClr val="F6F5F0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PerspectiveTop"/>
                    <a:lightRig rig="legacyFlat3" dir="t"/>
                  </a:scene3d>
                  <a:sp3d extrusionH="176200" prstMaterial="legacyPlastic">
                    <a:bevelT w="13500" h="13500" prst="angle"/>
                    <a:bevelB w="13500" h="13500" prst="angle"/>
                    <a:extrusionClr>
                      <a:srgbClr val="DCD9C6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0" name="Line 4"/>
                  <p:cNvSpPr>
                    <a:spLocks noChangeShapeType="1"/>
                  </p:cNvSpPr>
                  <p:nvPr/>
                </p:nvSpPr>
                <p:spPr bwMode="gray">
                  <a:xfrm>
                    <a:off x="629" y="1686"/>
                    <a:ext cx="142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8F8F8">
                        <a:alpha val="30196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195" name="Rectangle 14"/>
              <p:cNvSpPr>
                <a:spLocks noChangeArrowheads="1"/>
              </p:cNvSpPr>
              <p:nvPr/>
            </p:nvSpPr>
            <p:spPr bwMode="auto">
              <a:xfrm>
                <a:off x="1632825" y="3799254"/>
                <a:ext cx="1470076" cy="43991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87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228600" sx="104000" sy="104000" algn="ctr" rotWithShape="0">
                        <a:srgbClr val="000000">
                          <a:lumMod val="95000"/>
                          <a:lumOff val="5000"/>
                        </a:srgbClr>
                      </a:outerShdw>
                    </a:effectLst>
                    <a:uLnTx/>
                    <a:uFillTx/>
                    <a:latin typeface="HY헤드라인M" pitchFamily="18" charset="-127"/>
                    <a:ea typeface="HY헤드라인M" pitchFamily="18" charset="-127"/>
                  </a:rPr>
                  <a:t>㈜</a:t>
                </a:r>
                <a:r>
                  <a:rPr kumimoji="0" lang="en-US" altLang="ko-K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228600" sx="104000" sy="104000" algn="ctr" rotWithShape="0">
                        <a:srgbClr val="000000">
                          <a:lumMod val="95000"/>
                          <a:lumOff val="5000"/>
                        </a:srgbClr>
                      </a:outerShdw>
                    </a:effectLst>
                    <a:uLnTx/>
                    <a:uFillTx/>
                    <a:latin typeface="HY헤드라인M" pitchFamily="18" charset="-127"/>
                    <a:ea typeface="HY헤드라인M" pitchFamily="18" charset="-127"/>
                  </a:rPr>
                  <a:t>KC</a:t>
                </a:r>
                <a:r>
                  <a:rPr kumimoji="0" lang="ko-KR" alt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228600" sx="104000" sy="104000" algn="ctr" rotWithShape="0">
                        <a:srgbClr val="000000">
                          <a:lumMod val="95000"/>
                          <a:lumOff val="5000"/>
                        </a:srgbClr>
                      </a:outerShdw>
                    </a:effectLst>
                    <a:uLnTx/>
                    <a:uFillTx/>
                    <a:latin typeface="HY헤드라인M" pitchFamily="18" charset="-127"/>
                    <a:ea typeface="HY헤드라인M" pitchFamily="18" charset="-127"/>
                  </a:rPr>
                  <a:t>코트렐</a:t>
                </a: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228600" sx="104000" sy="104000" algn="ctr" rotWithShape="0">
                      <a:srgbClr val="000000">
                        <a:lumMod val="95000"/>
                        <a:lumOff val="5000"/>
                      </a:srgbClr>
                    </a:outerShdw>
                  </a:effectLst>
                  <a:uLnTx/>
                  <a:uFillTx/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96" name="Rectangle 4"/>
              <p:cNvSpPr>
                <a:spLocks noChangeArrowheads="1"/>
              </p:cNvSpPr>
              <p:nvPr/>
            </p:nvSpPr>
            <p:spPr bwMode="auto">
              <a:xfrm>
                <a:off x="1247085" y="4398546"/>
                <a:ext cx="2288136" cy="1273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263"/>
                  </a:spcBef>
                  <a:spcAft>
                    <a:spcPts val="0"/>
                  </a:spcAft>
                  <a:buClr>
                    <a:srgbClr val="3E7F15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US" altLang="ko-K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glow rad="63500">
                        <a:srgbClr val="FFFFFF">
                          <a:lumMod val="85000"/>
                          <a:alpha val="40000"/>
                        </a:srgbClr>
                      </a:glow>
                      <a:outerShdw blurRad="228600" sx="104000" sy="104000" algn="ctr" rotWithShape="0">
                        <a:srgbClr val="FFFFFF"/>
                      </a:outerShdw>
                    </a:effectLst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110</a:t>
                </a:r>
                <a:r>
                  <a:rPr kumimoji="0" lang="ko-KR" altLang="en-US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glow rad="63500">
                        <a:srgbClr val="FFFFFF">
                          <a:lumMod val="85000"/>
                          <a:alpha val="40000"/>
                        </a:srgbClr>
                      </a:glow>
                      <a:outerShdw blurRad="228600" sx="104000" sy="104000" algn="ctr" rotWithShape="0">
                        <a:srgbClr val="FFFFFF"/>
                      </a:outerShdw>
                    </a:effectLst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억원</a:t>
                </a:r>
                <a:r>
                  <a:rPr kumimoji="0" lang="ko-KR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glow rad="63500">
                        <a:srgbClr val="FFFFFF">
                          <a:lumMod val="85000"/>
                          <a:alpha val="40000"/>
                        </a:srgbClr>
                      </a:glow>
                      <a:outerShdw blurRad="228600" sx="104000" sy="104000" algn="ctr" rotWithShape="0">
                        <a:srgbClr val="FFFFFF"/>
                      </a:outerShdw>
                    </a:effectLst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 규모의 </a:t>
                </a:r>
                <a:endPara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63500">
                      <a:srgbClr val="FFFFFF">
                        <a:lumMod val="85000"/>
                        <a:alpha val="40000"/>
                      </a:srgbClr>
                    </a:glow>
                    <a:outerShdw blurRad="228600" sx="104000" sy="104000" algn="ctr" rotWithShape="0">
                      <a:srgbClr val="FFFFFF"/>
                    </a:outerShdw>
                  </a:effectLst>
                  <a:uLnTx/>
                  <a:uFillTx/>
                  <a:latin typeface="HY견고딕" pitchFamily="18" charset="-127"/>
                  <a:ea typeface="HY견고딕" pitchFamily="18" charset="-127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263"/>
                  </a:spcBef>
                  <a:spcAft>
                    <a:spcPts val="0"/>
                  </a:spcAft>
                  <a:buClr>
                    <a:srgbClr val="3E7F15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ko-KR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glow rad="63500">
                        <a:srgbClr val="FFFFFF">
                          <a:lumMod val="85000"/>
                          <a:alpha val="40000"/>
                        </a:srgbClr>
                      </a:glow>
                      <a:outerShdw blurRad="228600" sx="104000" sy="104000" algn="ctr" rotWithShape="0">
                        <a:srgbClr val="FFFFFF"/>
                      </a:outerShdw>
                    </a:effectLst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베트남 </a:t>
                </a:r>
                <a:r>
                  <a:rPr kumimoji="0" lang="ko-KR" altLang="en-US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glow rad="63500">
                        <a:srgbClr val="FFFFFF">
                          <a:lumMod val="85000"/>
                          <a:alpha val="40000"/>
                        </a:srgbClr>
                      </a:glow>
                      <a:outerShdw blurRad="228600" sx="104000" sy="104000" algn="ctr" rotWithShape="0">
                        <a:srgbClr val="FFFFFF"/>
                      </a:outerShdw>
                    </a:effectLst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응이선</a:t>
                </a:r>
                <a:endPara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63500">
                      <a:srgbClr val="FFFFFF">
                        <a:lumMod val="85000"/>
                        <a:alpha val="40000"/>
                      </a:srgbClr>
                    </a:glow>
                    <a:outerShdw blurRad="228600" sx="104000" sy="104000" algn="ctr" rotWithShape="0">
                      <a:srgbClr val="FFFFFF"/>
                    </a:outerShdw>
                  </a:effectLst>
                  <a:uLnTx/>
                  <a:uFillTx/>
                  <a:latin typeface="HY견고딕" pitchFamily="18" charset="-127"/>
                  <a:ea typeface="HY견고딕" pitchFamily="18" charset="-127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263"/>
                  </a:spcBef>
                  <a:spcAft>
                    <a:spcPts val="0"/>
                  </a:spcAft>
                  <a:buClr>
                    <a:srgbClr val="3E7F15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ko-KR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glow rad="63500">
                        <a:srgbClr val="FFFFFF">
                          <a:lumMod val="85000"/>
                          <a:alpha val="40000"/>
                        </a:srgbClr>
                      </a:glow>
                      <a:outerShdw blurRad="228600" sx="104000" sy="104000" algn="ctr" rotWithShape="0">
                        <a:srgbClr val="FFFFFF"/>
                      </a:outerShdw>
                    </a:effectLst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화력발전 </a:t>
                </a:r>
                <a:r>
                  <a:rPr kumimoji="0" lang="ko-KR" altLang="en-US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glow rad="63500">
                        <a:srgbClr val="FFFFFF">
                          <a:lumMod val="85000"/>
                          <a:alpha val="40000"/>
                        </a:srgbClr>
                      </a:glow>
                      <a:outerShdw blurRad="228600" sx="104000" sy="104000" algn="ctr" rotWithShape="0">
                        <a:srgbClr val="FFFFFF"/>
                      </a:outerShdw>
                    </a:effectLst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집진기</a:t>
                </a:r>
                <a:r>
                  <a:rPr kumimoji="0" lang="ko-KR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glow rad="63500">
                        <a:srgbClr val="FFFFFF">
                          <a:lumMod val="85000"/>
                          <a:alpha val="40000"/>
                        </a:srgbClr>
                      </a:glow>
                      <a:outerShdw blurRad="228600" sx="104000" sy="104000" algn="ctr" rotWithShape="0">
                        <a:srgbClr val="FFFFFF"/>
                      </a:outerShdw>
                    </a:effectLst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 </a:t>
                </a:r>
                <a:endPara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63500">
                      <a:srgbClr val="FFFFFF">
                        <a:lumMod val="85000"/>
                        <a:alpha val="40000"/>
                      </a:srgbClr>
                    </a:glow>
                    <a:outerShdw blurRad="228600" sx="104000" sy="104000" algn="ctr" rotWithShape="0">
                      <a:srgbClr val="FFFFFF"/>
                    </a:outerShdw>
                  </a:effectLst>
                  <a:uLnTx/>
                  <a:uFillTx/>
                  <a:latin typeface="HY견고딕" pitchFamily="18" charset="-127"/>
                  <a:ea typeface="HY견고딕" pitchFamily="18" charset="-127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263"/>
                  </a:spcBef>
                  <a:spcAft>
                    <a:spcPts val="0"/>
                  </a:spcAft>
                  <a:buClr>
                    <a:srgbClr val="3E7F15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ko-KR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glow rad="63500">
                        <a:srgbClr val="FFFFFF">
                          <a:lumMod val="85000"/>
                          <a:alpha val="40000"/>
                        </a:srgbClr>
                      </a:glow>
                      <a:outerShdw blurRad="228600" sx="104000" sy="104000" algn="ctr" rotWithShape="0">
                        <a:srgbClr val="FFFFFF"/>
                      </a:outerShdw>
                    </a:effectLst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설치사업 수주</a:t>
                </a:r>
                <a:endParaRPr kumimoji="0" lang="en-US" altLang="ko-K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>
                    <a:glow rad="63500">
                      <a:srgbClr val="FFFFFF">
                        <a:lumMod val="85000"/>
                        <a:alpha val="40000"/>
                      </a:srgbClr>
                    </a:glow>
                    <a:outerShdw blurRad="228600" sx="104000" sy="104000" algn="ctr" rotWithShape="0">
                      <a:srgbClr val="FFFFFF"/>
                    </a:outerShdw>
                  </a:effectLst>
                  <a:uLnTx/>
                  <a:uFillTx/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pic>
          <p:nvPicPr>
            <p:cNvPr id="192" name="Picture 3" descr="E:\참고발표자료모음\power templetes\ClipArt\png아이콘\notas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620609" y="5759982"/>
              <a:ext cx="949222" cy="949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2" name="Group 70"/>
          <p:cNvGrpSpPr>
            <a:grpSpLocks/>
          </p:cNvGrpSpPr>
          <p:nvPr/>
        </p:nvGrpSpPr>
        <p:grpSpPr bwMode="auto">
          <a:xfrm>
            <a:off x="3573339" y="4143380"/>
            <a:ext cx="2189154" cy="523817"/>
            <a:chOff x="624" y="1392"/>
            <a:chExt cx="1488" cy="359"/>
          </a:xfrm>
        </p:grpSpPr>
        <p:grpSp>
          <p:nvGrpSpPr>
            <p:cNvPr id="222" name="Group 43"/>
            <p:cNvGrpSpPr>
              <a:grpSpLocks/>
            </p:cNvGrpSpPr>
            <p:nvPr/>
          </p:nvGrpSpPr>
          <p:grpSpPr bwMode="auto">
            <a:xfrm>
              <a:off x="672" y="1440"/>
              <a:ext cx="1440" cy="311"/>
              <a:chOff x="624" y="1344"/>
              <a:chExt cx="1440" cy="311"/>
            </a:xfrm>
          </p:grpSpPr>
          <p:sp>
            <p:nvSpPr>
              <p:cNvPr id="227" name="Freeform 44"/>
              <p:cNvSpPr>
                <a:spLocks/>
              </p:cNvSpPr>
              <p:nvPr/>
            </p:nvSpPr>
            <p:spPr bwMode="gray">
              <a:xfrm>
                <a:off x="624" y="1344"/>
                <a:ext cx="1440" cy="311"/>
              </a:xfrm>
              <a:custGeom>
                <a:avLst/>
                <a:gdLst>
                  <a:gd name="T0" fmla="*/ 0 w 1440"/>
                  <a:gd name="T1" fmla="*/ 69 h 311"/>
                  <a:gd name="T2" fmla="*/ 0 w 1440"/>
                  <a:gd name="T3" fmla="*/ 311 h 311"/>
                  <a:gd name="T4" fmla="*/ 1440 w 1440"/>
                  <a:gd name="T5" fmla="*/ 311 h 311"/>
                  <a:gd name="T6" fmla="*/ 1440 w 1440"/>
                  <a:gd name="T7" fmla="*/ 69 h 311"/>
                  <a:gd name="T8" fmla="*/ 1386 w 1440"/>
                  <a:gd name="T9" fmla="*/ 0 h 311"/>
                  <a:gd name="T10" fmla="*/ 63 w 1440"/>
                  <a:gd name="T11" fmla="*/ 0 h 311"/>
                  <a:gd name="T12" fmla="*/ 0 w 1440"/>
                  <a:gd name="T13" fmla="*/ 69 h 3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0"/>
                  <a:gd name="T22" fmla="*/ 0 h 311"/>
                  <a:gd name="T23" fmla="*/ 1440 w 1440"/>
                  <a:gd name="T24" fmla="*/ 311 h 3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0" h="311">
                    <a:moveTo>
                      <a:pt x="0" y="69"/>
                    </a:moveTo>
                    <a:lnTo>
                      <a:pt x="0" y="311"/>
                    </a:lnTo>
                    <a:lnTo>
                      <a:pt x="1440" y="311"/>
                    </a:lnTo>
                    <a:lnTo>
                      <a:pt x="1440" y="69"/>
                    </a:lnTo>
                    <a:cubicBezTo>
                      <a:pt x="1440" y="40"/>
                      <a:pt x="1440" y="3"/>
                      <a:pt x="1386" y="0"/>
                    </a:cubicBezTo>
                    <a:lnTo>
                      <a:pt x="63" y="0"/>
                    </a:lnTo>
                    <a:cubicBezTo>
                      <a:pt x="15" y="0"/>
                      <a:pt x="0" y="32"/>
                      <a:pt x="0" y="69"/>
                    </a:cubicBezTo>
                    <a:close/>
                  </a:path>
                </a:pathLst>
              </a:custGeom>
              <a:solidFill>
                <a:srgbClr val="333333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Line 45"/>
              <p:cNvSpPr>
                <a:spLocks noChangeShapeType="1"/>
              </p:cNvSpPr>
              <p:nvPr/>
            </p:nvSpPr>
            <p:spPr bwMode="gray">
              <a:xfrm>
                <a:off x="654" y="1349"/>
                <a:ext cx="1386" cy="0"/>
              </a:xfrm>
              <a:prstGeom prst="line">
                <a:avLst/>
              </a:prstGeom>
              <a:noFill/>
              <a:ln w="12700">
                <a:solidFill>
                  <a:srgbClr val="F8F8F8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Line 46"/>
              <p:cNvSpPr>
                <a:spLocks noChangeShapeType="1"/>
              </p:cNvSpPr>
              <p:nvPr/>
            </p:nvSpPr>
            <p:spPr bwMode="gray">
              <a:xfrm>
                <a:off x="627" y="1651"/>
                <a:ext cx="1435" cy="0"/>
              </a:xfrm>
              <a:prstGeom prst="line">
                <a:avLst/>
              </a:prstGeom>
              <a:noFill/>
              <a:ln w="12700">
                <a:solidFill>
                  <a:srgbClr val="333333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23" name="Group 12"/>
            <p:cNvGrpSpPr>
              <a:grpSpLocks/>
            </p:cNvGrpSpPr>
            <p:nvPr/>
          </p:nvGrpSpPr>
          <p:grpSpPr bwMode="auto">
            <a:xfrm>
              <a:off x="624" y="1392"/>
              <a:ext cx="1440" cy="311"/>
              <a:chOff x="624" y="1344"/>
              <a:chExt cx="1440" cy="311"/>
            </a:xfrm>
          </p:grpSpPr>
          <p:sp>
            <p:nvSpPr>
              <p:cNvPr id="224" name="Freeform 13"/>
              <p:cNvSpPr>
                <a:spLocks/>
              </p:cNvSpPr>
              <p:nvPr/>
            </p:nvSpPr>
            <p:spPr bwMode="gray">
              <a:xfrm>
                <a:off x="624" y="1344"/>
                <a:ext cx="1440" cy="311"/>
              </a:xfrm>
              <a:custGeom>
                <a:avLst/>
                <a:gdLst>
                  <a:gd name="T0" fmla="*/ 0 w 1440"/>
                  <a:gd name="T1" fmla="*/ 69 h 311"/>
                  <a:gd name="T2" fmla="*/ 0 w 1440"/>
                  <a:gd name="T3" fmla="*/ 311 h 311"/>
                  <a:gd name="T4" fmla="*/ 1440 w 1440"/>
                  <a:gd name="T5" fmla="*/ 311 h 311"/>
                  <a:gd name="T6" fmla="*/ 1440 w 1440"/>
                  <a:gd name="T7" fmla="*/ 69 h 311"/>
                  <a:gd name="T8" fmla="*/ 1386 w 1440"/>
                  <a:gd name="T9" fmla="*/ 0 h 311"/>
                  <a:gd name="T10" fmla="*/ 63 w 1440"/>
                  <a:gd name="T11" fmla="*/ 0 h 311"/>
                  <a:gd name="T12" fmla="*/ 0 w 1440"/>
                  <a:gd name="T13" fmla="*/ 69 h 3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0"/>
                  <a:gd name="T22" fmla="*/ 0 h 311"/>
                  <a:gd name="T23" fmla="*/ 1440 w 1440"/>
                  <a:gd name="T24" fmla="*/ 311 h 3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0" h="311">
                    <a:moveTo>
                      <a:pt x="0" y="69"/>
                    </a:moveTo>
                    <a:lnTo>
                      <a:pt x="0" y="311"/>
                    </a:lnTo>
                    <a:lnTo>
                      <a:pt x="1440" y="311"/>
                    </a:lnTo>
                    <a:lnTo>
                      <a:pt x="1440" y="69"/>
                    </a:lnTo>
                    <a:cubicBezTo>
                      <a:pt x="1440" y="40"/>
                      <a:pt x="1440" y="3"/>
                      <a:pt x="1386" y="0"/>
                    </a:cubicBezTo>
                    <a:lnTo>
                      <a:pt x="63" y="0"/>
                    </a:lnTo>
                    <a:cubicBezTo>
                      <a:pt x="15" y="0"/>
                      <a:pt x="0" y="32"/>
                      <a:pt x="0" y="6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8D81E"/>
                  </a:gs>
                  <a:gs pos="100000">
                    <a:srgbClr val="70B219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"/>
                <a:lightRig rig="legacyHarsh3" dir="r"/>
              </a:scene3d>
              <a:sp3d extrusionH="176200" prstMaterial="legacyPlastic">
                <a:bevelT w="13500" h="13500" prst="angle"/>
                <a:bevelB w="13500" h="13500" prst="angle"/>
                <a:extrusionClr>
                  <a:srgbClr val="88D81E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Line 14"/>
              <p:cNvSpPr>
                <a:spLocks noChangeShapeType="1"/>
              </p:cNvSpPr>
              <p:nvPr/>
            </p:nvSpPr>
            <p:spPr bwMode="gray">
              <a:xfrm>
                <a:off x="654" y="1349"/>
                <a:ext cx="1386" cy="0"/>
              </a:xfrm>
              <a:prstGeom prst="line">
                <a:avLst/>
              </a:prstGeom>
              <a:noFill/>
              <a:ln w="12700">
                <a:solidFill>
                  <a:srgbClr val="F8F8F8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Line 15"/>
              <p:cNvSpPr>
                <a:spLocks noChangeShapeType="1"/>
              </p:cNvSpPr>
              <p:nvPr/>
            </p:nvSpPr>
            <p:spPr bwMode="gray">
              <a:xfrm>
                <a:off x="627" y="1651"/>
                <a:ext cx="1435" cy="0"/>
              </a:xfrm>
              <a:prstGeom prst="line">
                <a:avLst/>
              </a:prstGeom>
              <a:noFill/>
              <a:ln w="12700">
                <a:solidFill>
                  <a:srgbClr val="333333">
                    <a:alpha val="30196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16" name="Group 40"/>
          <p:cNvGrpSpPr>
            <a:grpSpLocks/>
          </p:cNvGrpSpPr>
          <p:nvPr/>
        </p:nvGrpSpPr>
        <p:grpSpPr bwMode="auto">
          <a:xfrm>
            <a:off x="3642486" y="4649516"/>
            <a:ext cx="2120007" cy="2208484"/>
            <a:chOff x="623" y="1680"/>
            <a:chExt cx="1441" cy="1950"/>
          </a:xfrm>
        </p:grpSpPr>
        <p:sp>
          <p:nvSpPr>
            <p:cNvPr id="220" name="Freeform 41"/>
            <p:cNvSpPr>
              <a:spLocks/>
            </p:cNvSpPr>
            <p:nvPr/>
          </p:nvSpPr>
          <p:spPr bwMode="gray">
            <a:xfrm>
              <a:off x="623" y="1680"/>
              <a:ext cx="1441" cy="1950"/>
            </a:xfrm>
            <a:custGeom>
              <a:avLst/>
              <a:gdLst>
                <a:gd name="T0" fmla="*/ 1 w 1441"/>
                <a:gd name="T1" fmla="*/ 0 h 2242"/>
                <a:gd name="T2" fmla="*/ 1441 w 1441"/>
                <a:gd name="T3" fmla="*/ 0 h 2242"/>
                <a:gd name="T4" fmla="*/ 1441 w 1441"/>
                <a:gd name="T5" fmla="*/ 24 h 2242"/>
                <a:gd name="T6" fmla="*/ 929 w 1441"/>
                <a:gd name="T7" fmla="*/ 24 h 2242"/>
                <a:gd name="T8" fmla="*/ 475 w 1441"/>
                <a:gd name="T9" fmla="*/ 21 h 2242"/>
                <a:gd name="T10" fmla="*/ 0 w 1441"/>
                <a:gd name="T11" fmla="*/ 22 h 2242"/>
                <a:gd name="T12" fmla="*/ 1 w 1441"/>
                <a:gd name="T13" fmla="*/ 0 h 22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1"/>
                <a:gd name="T22" fmla="*/ 0 h 2242"/>
                <a:gd name="T23" fmla="*/ 1441 w 1441"/>
                <a:gd name="T24" fmla="*/ 2242 h 22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1" h="2242">
                  <a:moveTo>
                    <a:pt x="1" y="0"/>
                  </a:moveTo>
                  <a:lnTo>
                    <a:pt x="1441" y="0"/>
                  </a:lnTo>
                  <a:lnTo>
                    <a:pt x="1441" y="2064"/>
                  </a:lnTo>
                  <a:cubicBezTo>
                    <a:pt x="1369" y="2216"/>
                    <a:pt x="1089" y="2242"/>
                    <a:pt x="929" y="2183"/>
                  </a:cubicBezTo>
                  <a:cubicBezTo>
                    <a:pt x="769" y="2124"/>
                    <a:pt x="635" y="1962"/>
                    <a:pt x="475" y="1884"/>
                  </a:cubicBezTo>
                  <a:cubicBezTo>
                    <a:pt x="315" y="1806"/>
                    <a:pt x="149" y="1853"/>
                    <a:pt x="0" y="195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33333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Line 42"/>
            <p:cNvSpPr>
              <a:spLocks noChangeShapeType="1"/>
            </p:cNvSpPr>
            <p:nvPr/>
          </p:nvSpPr>
          <p:spPr bwMode="gray">
            <a:xfrm>
              <a:off x="629" y="1686"/>
              <a:ext cx="1422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7" name="Group 8"/>
          <p:cNvGrpSpPr>
            <a:grpSpLocks/>
          </p:cNvGrpSpPr>
          <p:nvPr/>
        </p:nvGrpSpPr>
        <p:grpSpPr bwMode="auto">
          <a:xfrm>
            <a:off x="3571868" y="4623424"/>
            <a:ext cx="2120007" cy="2234576"/>
            <a:chOff x="623" y="1680"/>
            <a:chExt cx="1441" cy="1660"/>
          </a:xfrm>
        </p:grpSpPr>
        <p:sp>
          <p:nvSpPr>
            <p:cNvPr id="218" name="Freeform 9"/>
            <p:cNvSpPr>
              <a:spLocks/>
            </p:cNvSpPr>
            <p:nvPr/>
          </p:nvSpPr>
          <p:spPr bwMode="gray">
            <a:xfrm>
              <a:off x="623" y="1680"/>
              <a:ext cx="1441" cy="1660"/>
            </a:xfrm>
            <a:custGeom>
              <a:avLst/>
              <a:gdLst>
                <a:gd name="T0" fmla="*/ 1 w 1441"/>
                <a:gd name="T1" fmla="*/ 0 h 2242"/>
                <a:gd name="T2" fmla="*/ 1441 w 1441"/>
                <a:gd name="T3" fmla="*/ 0 h 2242"/>
                <a:gd name="T4" fmla="*/ 1441 w 1441"/>
                <a:gd name="T5" fmla="*/ 24 h 2242"/>
                <a:gd name="T6" fmla="*/ 929 w 1441"/>
                <a:gd name="T7" fmla="*/ 24 h 2242"/>
                <a:gd name="T8" fmla="*/ 475 w 1441"/>
                <a:gd name="T9" fmla="*/ 21 h 2242"/>
                <a:gd name="T10" fmla="*/ 0 w 1441"/>
                <a:gd name="T11" fmla="*/ 22 h 2242"/>
                <a:gd name="T12" fmla="*/ 1 w 1441"/>
                <a:gd name="T13" fmla="*/ 0 h 22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1"/>
                <a:gd name="T22" fmla="*/ 0 h 2242"/>
                <a:gd name="T23" fmla="*/ 1441 w 1441"/>
                <a:gd name="T24" fmla="*/ 2242 h 22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1" h="2242">
                  <a:moveTo>
                    <a:pt x="1" y="0"/>
                  </a:moveTo>
                  <a:lnTo>
                    <a:pt x="1441" y="0"/>
                  </a:lnTo>
                  <a:lnTo>
                    <a:pt x="1441" y="2064"/>
                  </a:lnTo>
                  <a:cubicBezTo>
                    <a:pt x="1369" y="2216"/>
                    <a:pt x="1089" y="2242"/>
                    <a:pt x="929" y="2183"/>
                  </a:cubicBezTo>
                  <a:cubicBezTo>
                    <a:pt x="769" y="2124"/>
                    <a:pt x="635" y="1962"/>
                    <a:pt x="475" y="1884"/>
                  </a:cubicBezTo>
                  <a:cubicBezTo>
                    <a:pt x="315" y="1806"/>
                    <a:pt x="149" y="1853"/>
                    <a:pt x="0" y="1959"/>
                  </a:cubicBez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rgbClr val="E6ECD8"/>
                </a:gs>
                <a:gs pos="100000">
                  <a:srgbClr val="F8F9F4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t"/>
            </a:scene3d>
            <a:sp3d extrusionH="176200" prstMaterial="legacyPlastic">
              <a:bevelT w="13500" h="13500" prst="angle"/>
              <a:bevelB w="13500" h="13500" prst="angle"/>
              <a:extrusionClr>
                <a:srgbClr val="E6ECD8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Line 10"/>
            <p:cNvSpPr>
              <a:spLocks noChangeShapeType="1"/>
            </p:cNvSpPr>
            <p:nvPr/>
          </p:nvSpPr>
          <p:spPr bwMode="gray">
            <a:xfrm>
              <a:off x="629" y="1686"/>
              <a:ext cx="1422" cy="0"/>
            </a:xfrm>
            <a:prstGeom prst="line">
              <a:avLst/>
            </a:prstGeom>
            <a:noFill/>
            <a:ln w="12700">
              <a:solidFill>
                <a:srgbClr val="F8F8F8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4" name="Rectangle 14"/>
          <p:cNvSpPr>
            <a:spLocks noChangeArrowheads="1"/>
          </p:cNvSpPr>
          <p:nvPr/>
        </p:nvSpPr>
        <p:spPr bwMode="auto">
          <a:xfrm>
            <a:off x="3737638" y="4208579"/>
            <a:ext cx="1677062" cy="32302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28600" sx="104000" sy="104000" algn="ctr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㈜</a:t>
            </a:r>
            <a:r>
              <a:rPr kumimoji="0" lang="ko-KR" altLang="en-US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228600" sx="104000" sy="104000" algn="ctr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에코프론티어</a:t>
            </a:r>
            <a:endParaRPr kumimoji="0" lang="ko-KR" altLang="en-US" sz="1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228600" sx="104000" sy="104000" algn="ctr" rotWithShape="0">
                  <a:srgbClr val="000000">
                    <a:lumMod val="95000"/>
                    <a:lumOff val="5000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15" name="Picture 33" descr="10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29190" y="6072206"/>
            <a:ext cx="720181" cy="54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0" name="그룹 207"/>
          <p:cNvGrpSpPr>
            <a:grpSpLocks/>
          </p:cNvGrpSpPr>
          <p:nvPr/>
        </p:nvGrpSpPr>
        <p:grpSpPr bwMode="auto">
          <a:xfrm>
            <a:off x="6286512" y="4143381"/>
            <a:ext cx="2216723" cy="2714620"/>
            <a:chOff x="7093825" y="3733803"/>
            <a:chExt cx="2393401" cy="3190731"/>
          </a:xfrm>
        </p:grpSpPr>
        <p:grpSp>
          <p:nvGrpSpPr>
            <p:cNvPr id="231" name="그룹 193"/>
            <p:cNvGrpSpPr>
              <a:grpSpLocks/>
            </p:cNvGrpSpPr>
            <p:nvPr/>
          </p:nvGrpSpPr>
          <p:grpSpPr bwMode="auto">
            <a:xfrm>
              <a:off x="7093825" y="3733803"/>
              <a:ext cx="2393401" cy="3190731"/>
              <a:chOff x="7093825" y="3733803"/>
              <a:chExt cx="2393401" cy="3190731"/>
            </a:xfrm>
          </p:grpSpPr>
          <p:grpSp>
            <p:nvGrpSpPr>
              <p:cNvPr id="233" name="Group 68"/>
              <p:cNvGrpSpPr>
                <a:grpSpLocks/>
              </p:cNvGrpSpPr>
              <p:nvPr/>
            </p:nvGrpSpPr>
            <p:grpSpPr bwMode="auto">
              <a:xfrm>
                <a:off x="7123438" y="3733803"/>
                <a:ext cx="2363788" cy="569913"/>
                <a:chOff x="3792" y="1392"/>
                <a:chExt cx="1489" cy="359"/>
              </a:xfrm>
            </p:grpSpPr>
            <p:grpSp>
              <p:nvGrpSpPr>
                <p:cNvPr id="242" name="Group 54"/>
                <p:cNvGrpSpPr>
                  <a:grpSpLocks/>
                </p:cNvGrpSpPr>
                <p:nvPr/>
              </p:nvGrpSpPr>
              <p:grpSpPr bwMode="auto">
                <a:xfrm>
                  <a:off x="3838" y="1440"/>
                  <a:ext cx="1443" cy="311"/>
                  <a:chOff x="627" y="1344"/>
                  <a:chExt cx="1443" cy="311"/>
                </a:xfrm>
              </p:grpSpPr>
              <p:sp>
                <p:nvSpPr>
                  <p:cNvPr id="247" name="Freeform 55"/>
                  <p:cNvSpPr>
                    <a:spLocks/>
                  </p:cNvSpPr>
                  <p:nvPr/>
                </p:nvSpPr>
                <p:spPr bwMode="gray">
                  <a:xfrm>
                    <a:off x="630" y="1344"/>
                    <a:ext cx="1440" cy="311"/>
                  </a:xfrm>
                  <a:custGeom>
                    <a:avLst/>
                    <a:gdLst>
                      <a:gd name="T0" fmla="*/ 0 w 1440"/>
                      <a:gd name="T1" fmla="*/ 69 h 311"/>
                      <a:gd name="T2" fmla="*/ 0 w 1440"/>
                      <a:gd name="T3" fmla="*/ 311 h 311"/>
                      <a:gd name="T4" fmla="*/ 1440 w 1440"/>
                      <a:gd name="T5" fmla="*/ 311 h 311"/>
                      <a:gd name="T6" fmla="*/ 1440 w 1440"/>
                      <a:gd name="T7" fmla="*/ 69 h 311"/>
                      <a:gd name="T8" fmla="*/ 1386 w 1440"/>
                      <a:gd name="T9" fmla="*/ 0 h 311"/>
                      <a:gd name="T10" fmla="*/ 63 w 1440"/>
                      <a:gd name="T11" fmla="*/ 0 h 311"/>
                      <a:gd name="T12" fmla="*/ 0 w 1440"/>
                      <a:gd name="T13" fmla="*/ 69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40"/>
                      <a:gd name="T22" fmla="*/ 0 h 311"/>
                      <a:gd name="T23" fmla="*/ 1440 w 1440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40" h="311">
                        <a:moveTo>
                          <a:pt x="0" y="69"/>
                        </a:moveTo>
                        <a:lnTo>
                          <a:pt x="0" y="311"/>
                        </a:lnTo>
                        <a:lnTo>
                          <a:pt x="1440" y="311"/>
                        </a:lnTo>
                        <a:lnTo>
                          <a:pt x="1440" y="69"/>
                        </a:lnTo>
                        <a:cubicBezTo>
                          <a:pt x="1440" y="40"/>
                          <a:pt x="1440" y="3"/>
                          <a:pt x="1386" y="0"/>
                        </a:cubicBezTo>
                        <a:lnTo>
                          <a:pt x="63" y="0"/>
                        </a:lnTo>
                        <a:cubicBezTo>
                          <a:pt x="15" y="0"/>
                          <a:pt x="0" y="32"/>
                          <a:pt x="0" y="69"/>
                        </a:cubicBezTo>
                        <a:close/>
                      </a:path>
                    </a:pathLst>
                  </a:custGeom>
                  <a:solidFill>
                    <a:srgbClr val="333333">
                      <a:alpha val="30196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8" name="Line 56"/>
                  <p:cNvSpPr>
                    <a:spLocks noChangeShapeType="1"/>
                  </p:cNvSpPr>
                  <p:nvPr/>
                </p:nvSpPr>
                <p:spPr bwMode="gray">
                  <a:xfrm>
                    <a:off x="654" y="1349"/>
                    <a:ext cx="138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8F8F8">
                        <a:alpha val="30196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9" name="Line 57"/>
                  <p:cNvSpPr>
                    <a:spLocks noChangeShapeType="1"/>
                  </p:cNvSpPr>
                  <p:nvPr/>
                </p:nvSpPr>
                <p:spPr bwMode="gray">
                  <a:xfrm>
                    <a:off x="627" y="1651"/>
                    <a:ext cx="143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333333">
                        <a:alpha val="30196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43" name="Group 20"/>
                <p:cNvGrpSpPr>
                  <a:grpSpLocks/>
                </p:cNvGrpSpPr>
                <p:nvPr/>
              </p:nvGrpSpPr>
              <p:grpSpPr bwMode="auto">
                <a:xfrm>
                  <a:off x="3792" y="1392"/>
                  <a:ext cx="1440" cy="311"/>
                  <a:chOff x="624" y="1344"/>
                  <a:chExt cx="1440" cy="311"/>
                </a:xfrm>
              </p:grpSpPr>
              <p:sp>
                <p:nvSpPr>
                  <p:cNvPr id="244" name="Freeform 21"/>
                  <p:cNvSpPr>
                    <a:spLocks/>
                  </p:cNvSpPr>
                  <p:nvPr/>
                </p:nvSpPr>
                <p:spPr bwMode="ltGray">
                  <a:xfrm>
                    <a:off x="624" y="1344"/>
                    <a:ext cx="1440" cy="311"/>
                  </a:xfrm>
                  <a:custGeom>
                    <a:avLst/>
                    <a:gdLst>
                      <a:gd name="T0" fmla="*/ 0 w 1440"/>
                      <a:gd name="T1" fmla="*/ 69 h 311"/>
                      <a:gd name="T2" fmla="*/ 0 w 1440"/>
                      <a:gd name="T3" fmla="*/ 311 h 311"/>
                      <a:gd name="T4" fmla="*/ 1440 w 1440"/>
                      <a:gd name="T5" fmla="*/ 311 h 311"/>
                      <a:gd name="T6" fmla="*/ 1440 w 1440"/>
                      <a:gd name="T7" fmla="*/ 69 h 311"/>
                      <a:gd name="T8" fmla="*/ 1386 w 1440"/>
                      <a:gd name="T9" fmla="*/ 0 h 311"/>
                      <a:gd name="T10" fmla="*/ 63 w 1440"/>
                      <a:gd name="T11" fmla="*/ 0 h 311"/>
                      <a:gd name="T12" fmla="*/ 0 w 1440"/>
                      <a:gd name="T13" fmla="*/ 69 h 3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40"/>
                      <a:gd name="T22" fmla="*/ 0 h 311"/>
                      <a:gd name="T23" fmla="*/ 1440 w 1440"/>
                      <a:gd name="T24" fmla="*/ 311 h 3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40" h="311">
                        <a:moveTo>
                          <a:pt x="0" y="69"/>
                        </a:moveTo>
                        <a:lnTo>
                          <a:pt x="0" y="311"/>
                        </a:lnTo>
                        <a:lnTo>
                          <a:pt x="1440" y="311"/>
                        </a:lnTo>
                        <a:lnTo>
                          <a:pt x="1440" y="69"/>
                        </a:lnTo>
                        <a:cubicBezTo>
                          <a:pt x="1440" y="40"/>
                          <a:pt x="1440" y="3"/>
                          <a:pt x="1386" y="0"/>
                        </a:cubicBezTo>
                        <a:lnTo>
                          <a:pt x="63" y="0"/>
                        </a:lnTo>
                        <a:cubicBezTo>
                          <a:pt x="15" y="0"/>
                          <a:pt x="0" y="32"/>
                          <a:pt x="0" y="6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4128F"/>
                      </a:gs>
                      <a:gs pos="100000">
                        <a:srgbClr val="A80E71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PerspectiveTop"/>
                    <a:lightRig rig="legacyHarsh3" dir="r"/>
                  </a:scene3d>
                  <a:sp3d extrusionH="176200" prstMaterial="legacyPlastic">
                    <a:bevelT w="13500" h="13500" prst="angle"/>
                    <a:bevelB w="13500" h="13500" prst="angle"/>
                    <a:extrusionClr>
                      <a:srgbClr val="D4128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5" name="Line 22"/>
                  <p:cNvSpPr>
                    <a:spLocks noChangeShapeType="1"/>
                  </p:cNvSpPr>
                  <p:nvPr/>
                </p:nvSpPr>
                <p:spPr bwMode="ltGray">
                  <a:xfrm>
                    <a:off x="654" y="1349"/>
                    <a:ext cx="138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8F8F8">
                        <a:alpha val="30196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6" name="Line 23"/>
                  <p:cNvSpPr>
                    <a:spLocks noChangeShapeType="1"/>
                  </p:cNvSpPr>
                  <p:nvPr/>
                </p:nvSpPr>
                <p:spPr bwMode="ltGray">
                  <a:xfrm>
                    <a:off x="627" y="1651"/>
                    <a:ext cx="143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333333">
                        <a:alpha val="30196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234" name="Group 67"/>
              <p:cNvGrpSpPr>
                <a:grpSpLocks/>
              </p:cNvGrpSpPr>
              <p:nvPr/>
            </p:nvGrpSpPr>
            <p:grpSpPr bwMode="auto">
              <a:xfrm>
                <a:off x="7126613" y="4256091"/>
                <a:ext cx="2360613" cy="2668443"/>
                <a:chOff x="3794" y="1721"/>
                <a:chExt cx="1487" cy="1974"/>
              </a:xfrm>
            </p:grpSpPr>
            <p:grpSp>
              <p:nvGrpSpPr>
                <p:cNvPr id="236" name="Group 58"/>
                <p:cNvGrpSpPr>
                  <a:grpSpLocks/>
                </p:cNvGrpSpPr>
                <p:nvPr/>
              </p:nvGrpSpPr>
              <p:grpSpPr bwMode="auto">
                <a:xfrm>
                  <a:off x="3840" y="1742"/>
                  <a:ext cx="1441" cy="1953"/>
                  <a:chOff x="629" y="1680"/>
                  <a:chExt cx="1441" cy="1953"/>
                </a:xfrm>
              </p:grpSpPr>
              <p:sp>
                <p:nvSpPr>
                  <p:cNvPr id="240" name="Freeform 59"/>
                  <p:cNvSpPr>
                    <a:spLocks/>
                  </p:cNvSpPr>
                  <p:nvPr/>
                </p:nvSpPr>
                <p:spPr bwMode="gray">
                  <a:xfrm>
                    <a:off x="629" y="1680"/>
                    <a:ext cx="1441" cy="1953"/>
                  </a:xfrm>
                  <a:custGeom>
                    <a:avLst/>
                    <a:gdLst>
                      <a:gd name="T0" fmla="*/ 1 w 1441"/>
                      <a:gd name="T1" fmla="*/ 0 h 2242"/>
                      <a:gd name="T2" fmla="*/ 1441 w 1441"/>
                      <a:gd name="T3" fmla="*/ 0 h 2242"/>
                      <a:gd name="T4" fmla="*/ 1441 w 1441"/>
                      <a:gd name="T5" fmla="*/ 29 h 2242"/>
                      <a:gd name="T6" fmla="*/ 929 w 1441"/>
                      <a:gd name="T7" fmla="*/ 30 h 2242"/>
                      <a:gd name="T8" fmla="*/ 475 w 1441"/>
                      <a:gd name="T9" fmla="*/ 26 h 2242"/>
                      <a:gd name="T10" fmla="*/ 0 w 1441"/>
                      <a:gd name="T11" fmla="*/ 27 h 2242"/>
                      <a:gd name="T12" fmla="*/ 1 w 1441"/>
                      <a:gd name="T13" fmla="*/ 0 h 22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41"/>
                      <a:gd name="T22" fmla="*/ 0 h 2242"/>
                      <a:gd name="T23" fmla="*/ 1441 w 1441"/>
                      <a:gd name="T24" fmla="*/ 2242 h 224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41" h="2242">
                        <a:moveTo>
                          <a:pt x="1" y="0"/>
                        </a:moveTo>
                        <a:lnTo>
                          <a:pt x="1441" y="0"/>
                        </a:lnTo>
                        <a:lnTo>
                          <a:pt x="1441" y="2064"/>
                        </a:lnTo>
                        <a:cubicBezTo>
                          <a:pt x="1369" y="2216"/>
                          <a:pt x="1089" y="2242"/>
                          <a:pt x="929" y="2183"/>
                        </a:cubicBezTo>
                        <a:cubicBezTo>
                          <a:pt x="769" y="2124"/>
                          <a:pt x="635" y="1962"/>
                          <a:pt x="475" y="1884"/>
                        </a:cubicBezTo>
                        <a:cubicBezTo>
                          <a:pt x="315" y="1806"/>
                          <a:pt x="149" y="1853"/>
                          <a:pt x="0" y="1959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333333">
                      <a:alpha val="30196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1" name="Line 60"/>
                  <p:cNvSpPr>
                    <a:spLocks noChangeShapeType="1"/>
                  </p:cNvSpPr>
                  <p:nvPr/>
                </p:nvSpPr>
                <p:spPr bwMode="gray">
                  <a:xfrm>
                    <a:off x="629" y="1686"/>
                    <a:ext cx="1422" cy="0"/>
                  </a:xfrm>
                  <a:prstGeom prst="line">
                    <a:avLst/>
                  </a:prstGeom>
                  <a:noFill/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37" name="Group 5"/>
                <p:cNvGrpSpPr>
                  <a:grpSpLocks/>
                </p:cNvGrpSpPr>
                <p:nvPr/>
              </p:nvGrpSpPr>
              <p:grpSpPr bwMode="auto">
                <a:xfrm>
                  <a:off x="3794" y="1721"/>
                  <a:ext cx="1441" cy="1953"/>
                  <a:chOff x="623" y="1680"/>
                  <a:chExt cx="1441" cy="1953"/>
                </a:xfrm>
              </p:grpSpPr>
              <p:sp>
                <p:nvSpPr>
                  <p:cNvPr id="238" name="Freeform 6"/>
                  <p:cNvSpPr>
                    <a:spLocks/>
                  </p:cNvSpPr>
                  <p:nvPr/>
                </p:nvSpPr>
                <p:spPr bwMode="gray">
                  <a:xfrm>
                    <a:off x="623" y="1680"/>
                    <a:ext cx="1441" cy="1953"/>
                  </a:xfrm>
                  <a:custGeom>
                    <a:avLst/>
                    <a:gdLst>
                      <a:gd name="T0" fmla="*/ 1 w 1441"/>
                      <a:gd name="T1" fmla="*/ 0 h 2242"/>
                      <a:gd name="T2" fmla="*/ 1441 w 1441"/>
                      <a:gd name="T3" fmla="*/ 0 h 2242"/>
                      <a:gd name="T4" fmla="*/ 1441 w 1441"/>
                      <a:gd name="T5" fmla="*/ 29 h 2242"/>
                      <a:gd name="T6" fmla="*/ 929 w 1441"/>
                      <a:gd name="T7" fmla="*/ 30 h 2242"/>
                      <a:gd name="T8" fmla="*/ 475 w 1441"/>
                      <a:gd name="T9" fmla="*/ 26 h 2242"/>
                      <a:gd name="T10" fmla="*/ 0 w 1441"/>
                      <a:gd name="T11" fmla="*/ 27 h 2242"/>
                      <a:gd name="T12" fmla="*/ 1 w 1441"/>
                      <a:gd name="T13" fmla="*/ 0 h 22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41"/>
                      <a:gd name="T22" fmla="*/ 0 h 2242"/>
                      <a:gd name="T23" fmla="*/ 1441 w 1441"/>
                      <a:gd name="T24" fmla="*/ 2242 h 224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41" h="2242">
                        <a:moveTo>
                          <a:pt x="1" y="0"/>
                        </a:moveTo>
                        <a:lnTo>
                          <a:pt x="1441" y="0"/>
                        </a:lnTo>
                        <a:lnTo>
                          <a:pt x="1441" y="2064"/>
                        </a:lnTo>
                        <a:cubicBezTo>
                          <a:pt x="1369" y="2216"/>
                          <a:pt x="1089" y="2242"/>
                          <a:pt x="929" y="2183"/>
                        </a:cubicBezTo>
                        <a:cubicBezTo>
                          <a:pt x="769" y="2124"/>
                          <a:pt x="635" y="1962"/>
                          <a:pt x="475" y="1884"/>
                        </a:cubicBezTo>
                        <a:cubicBezTo>
                          <a:pt x="315" y="1806"/>
                          <a:pt x="149" y="1853"/>
                          <a:pt x="0" y="1959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EEDAE7"/>
                      </a:gs>
                      <a:gs pos="100000">
                        <a:srgbClr val="F9F2F7"/>
                      </a:gs>
                    </a:gsLst>
                    <a:lin ang="54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PerspectiveTop"/>
                    <a:lightRig rig="legacyFlat3" dir="t"/>
                  </a:scene3d>
                  <a:sp3d extrusionH="176200" prstMaterial="legacyPlastic">
                    <a:bevelT w="13500" h="13500" prst="angle"/>
                    <a:bevelB w="13500" h="13500" prst="angle"/>
                    <a:extrusionClr>
                      <a:srgbClr val="EEDAE7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9" name="Line 7"/>
                  <p:cNvSpPr>
                    <a:spLocks noChangeShapeType="1"/>
                  </p:cNvSpPr>
                  <p:nvPr/>
                </p:nvSpPr>
                <p:spPr bwMode="gray">
                  <a:xfrm>
                    <a:off x="629" y="1686"/>
                    <a:ext cx="142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8F8F8">
                        <a:alpha val="30196"/>
                      </a:srgb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235" name="Rectangle 14"/>
              <p:cNvSpPr>
                <a:spLocks noChangeArrowheads="1"/>
              </p:cNvSpPr>
              <p:nvPr/>
            </p:nvSpPr>
            <p:spPr bwMode="auto">
              <a:xfrm>
                <a:off x="7093825" y="3767057"/>
                <a:ext cx="199454" cy="38357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87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228600" sx="104000" sy="104000" algn="ctr" rotWithShape="0">
                      <a:srgbClr val="000000">
                        <a:lumMod val="95000"/>
                        <a:lumOff val="5000"/>
                      </a:srgbClr>
                    </a:outerShdw>
                  </a:effectLst>
                  <a:uLnTx/>
                  <a:uFillTx/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pic>
          <p:nvPicPr>
            <p:cNvPr id="232" name="Picture 4" descr="E:\참고발표자료모음\power templetes\ClipArt\png아이콘\medallas.pn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8519242" y="6049050"/>
              <a:ext cx="831235" cy="831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0" name="Rectangle 4"/>
          <p:cNvSpPr>
            <a:spLocks noChangeArrowheads="1"/>
          </p:cNvSpPr>
          <p:nvPr/>
        </p:nvSpPr>
        <p:spPr bwMode="auto">
          <a:xfrm>
            <a:off x="3571868" y="4714884"/>
            <a:ext cx="220506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3E7F15"/>
              </a:buClr>
              <a:buSzPts val="900"/>
              <a:buFontTx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총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600</a:t>
            </a:r>
            <a:r>
              <a:rPr kumimoji="0" lang="ko-KR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억원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 규모의 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glow rad="63500">
                  <a:srgbClr val="FFFFFF">
                    <a:lumMod val="85000"/>
                    <a:alpha val="40000"/>
                  </a:srgbClr>
                </a:glow>
                <a:outerShdw blurRad="228600" sx="104000" sy="104000" algn="ctr" rotWithShape="0">
                  <a:srgbClr val="FFFFFF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3E7F15"/>
              </a:buClr>
              <a:buSzPts val="900"/>
              <a:buFontTx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중국 </a:t>
            </a:r>
            <a:r>
              <a:rPr kumimoji="0" lang="ko-KR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산동성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평원현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 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glow rad="63500">
                  <a:srgbClr val="FFFFFF">
                    <a:lumMod val="85000"/>
                    <a:alpha val="40000"/>
                  </a:srgbClr>
                </a:glow>
                <a:outerShdw blurRad="228600" sx="104000" sy="104000" algn="ctr" rotWithShape="0">
                  <a:srgbClr val="FFFFFF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3E7F15"/>
              </a:buClr>
              <a:buSzPts val="900"/>
              <a:buFontTx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바이오매스발전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(3MWh)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3E7F15"/>
              </a:buClr>
              <a:buSzPts val="900"/>
              <a:buFontTx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및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CDM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사업 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glow rad="63500">
                  <a:srgbClr val="FFFFFF">
                    <a:lumMod val="85000"/>
                    <a:alpha val="40000"/>
                  </a:srgbClr>
                </a:glow>
                <a:outerShdw blurRad="228600" sx="104000" sy="104000" algn="ctr" rotWithShape="0">
                  <a:srgbClr val="FFFFFF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3E7F15"/>
              </a:buClr>
              <a:buSzPts val="900"/>
              <a:buFontTx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합작투자 계약 체결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63500">
                  <a:srgbClr val="FFFFFF">
                    <a:lumMod val="85000"/>
                    <a:alpha val="40000"/>
                  </a:srgbClr>
                </a:glow>
                <a:outerShdw blurRad="228600" sx="104000" sy="104000" algn="ctr" rotWithShape="0">
                  <a:srgbClr val="FFFFFF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51" name="Rectangle 4"/>
          <p:cNvSpPr>
            <a:spLocks noChangeArrowheads="1"/>
          </p:cNvSpPr>
          <p:nvPr/>
        </p:nvSpPr>
        <p:spPr bwMode="auto">
          <a:xfrm>
            <a:off x="6357950" y="4714884"/>
            <a:ext cx="21187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3E7F15"/>
              </a:buClr>
              <a:buSzPts val="900"/>
              <a:buFontTx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폐기물처리시설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glow rad="63500">
                  <a:srgbClr val="FFFFFF">
                    <a:lumMod val="85000"/>
                    <a:alpha val="40000"/>
                  </a:srgbClr>
                </a:glow>
                <a:outerShdw blurRad="228600" sx="104000" sy="104000" algn="ctr" rotWithShape="0">
                  <a:srgbClr val="FFFFFF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3E7F15"/>
              </a:buClr>
              <a:buSzPts val="900"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매립폐기물 순환골재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glow rad="63500">
                  <a:srgbClr val="FFFFFF">
                    <a:lumMod val="85000"/>
                    <a:alpha val="40000"/>
                  </a:srgbClr>
                </a:glow>
                <a:outerShdw blurRad="228600" sx="104000" sy="104000" algn="ctr" rotWithShape="0">
                  <a:srgbClr val="FFFFFF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3E7F15"/>
              </a:buClr>
              <a:buSzPts val="900"/>
              <a:buFontTx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선별기기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) 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사업으로 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glow rad="63500">
                  <a:srgbClr val="FFFFFF">
                    <a:lumMod val="85000"/>
                    <a:alpha val="40000"/>
                  </a:srgbClr>
                </a:glow>
                <a:outerShdw blurRad="228600" sx="104000" sy="104000" algn="ctr" rotWithShape="0">
                  <a:srgbClr val="FFFFFF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3E7F15"/>
              </a:buClr>
              <a:buSzPts val="900"/>
              <a:buFontTx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일본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중국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태국 등 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glow rad="63500">
                  <a:srgbClr val="FFFFFF">
                    <a:lumMod val="85000"/>
                    <a:alpha val="40000"/>
                  </a:srgbClr>
                </a:glow>
                <a:outerShdw blurRad="228600" sx="104000" sy="104000" algn="ctr" rotWithShape="0">
                  <a:srgbClr val="FFFFFF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3E7F15"/>
              </a:buClr>
              <a:buSzPts val="900"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43</a:t>
            </a:r>
            <a:r>
              <a:rPr kumimoji="0" lang="ko-K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rgbClr val="FFFFFF">
                      <a:lumMod val="85000"/>
                      <a:alpha val="40000"/>
                    </a:srgbClr>
                  </a:glow>
                  <a:outerShdw blurRad="228600" sx="104000" sy="104000" algn="ctr" rotWithShape="0">
                    <a:srgbClr val="FFFFFF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억 수출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63500">
                  <a:srgbClr val="FFFFFF">
                    <a:lumMod val="85000"/>
                    <a:alpha val="40000"/>
                  </a:srgbClr>
                </a:glow>
                <a:outerShdw blurRad="228600" sx="104000" sy="104000" algn="ctr" rotWithShape="0">
                  <a:srgbClr val="FFFFFF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52" name="Rectangle 14"/>
          <p:cNvSpPr>
            <a:spLocks noChangeArrowheads="1"/>
          </p:cNvSpPr>
          <p:nvPr/>
        </p:nvSpPr>
        <p:spPr bwMode="auto">
          <a:xfrm>
            <a:off x="6643702" y="4000504"/>
            <a:ext cx="184731" cy="3539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228600" sx="104000" sy="104000" algn="ctr" rotWithShape="0">
                  <a:srgbClr val="000000">
                    <a:lumMod val="95000"/>
                    <a:lumOff val="5000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3" name="Rectangle 14"/>
          <p:cNvSpPr>
            <a:spLocks noChangeArrowheads="1"/>
          </p:cNvSpPr>
          <p:nvPr/>
        </p:nvSpPr>
        <p:spPr bwMode="auto">
          <a:xfrm>
            <a:off x="6786578" y="4143380"/>
            <a:ext cx="1037463" cy="3539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228600" sx="104000" sy="104000" algn="ctr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포스벨</a:t>
            </a:r>
            <a:r>
              <a:rPr kumimoji="0" lang="ko-KR" alt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228600" sx="104000" sy="104000" algn="ctr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㈜</a:t>
            </a:r>
            <a:endParaRPr kumimoji="0" lang="ko-KR" altLang="en-US" sz="1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228600" sx="104000" sy="104000" algn="ctr" rotWithShape="0">
                  <a:srgbClr val="000000">
                    <a:lumMod val="95000"/>
                    <a:lumOff val="5000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>
        <a:spAutoFit/>
      </a:bodyPr>
      <a:lstStyle>
        <a:defPPr algn="ctr">
          <a:defRPr sz="2200" dirty="0">
            <a:ln w="12700">
              <a:noFill/>
              <a:prstDash val="solid"/>
            </a:ln>
            <a:gradFill flip="none" rotWithShape="1">
              <a:gsLst>
                <a:gs pos="50000">
                  <a:srgbClr val="FDDA59"/>
                </a:gs>
                <a:gs pos="15000">
                  <a:srgbClr val="FFEC9B"/>
                </a:gs>
              </a:gsLst>
              <a:lin ang="16200000" scaled="1"/>
              <a:tileRect/>
            </a:gradFill>
            <a:effectLst>
              <a:glow rad="101600">
                <a:srgbClr val="361B00"/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-소망B" pitchFamily="18" charset="-127"/>
            <a:ea typeface="-소망B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HY헤드라인M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6603</TotalTime>
  <Words>2429</Words>
  <Application>Microsoft Office PowerPoint</Application>
  <PresentationFormat>화면 슬라이드 쇼(4:3)</PresentationFormat>
  <Paragraphs>550</Paragraphs>
  <Slides>25</Slides>
  <Notes>22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8" baseType="lpstr">
      <vt:lpstr>디자인 사용자 지정</vt:lpstr>
      <vt:lpstr>기본 디자인</vt:lpstr>
      <vt:lpstr>Image</vt:lpstr>
      <vt:lpstr>슬라이드 1</vt:lpstr>
      <vt:lpstr>슬라이드 2</vt:lpstr>
      <vt:lpstr>슬라이드 3</vt:lpstr>
      <vt:lpstr>1. 추진 배경</vt:lpstr>
      <vt:lpstr>2. 해외진출 현황</vt:lpstr>
      <vt:lpstr>2. 해외진출 현황</vt:lpstr>
      <vt:lpstr>2. 해외진출 현황</vt:lpstr>
      <vt:lpstr>2. 해외진출 현황</vt:lpstr>
      <vt:lpstr>2. 해외진출 현황</vt:lpstr>
      <vt:lpstr>3. 문제점 및 애로사항</vt:lpstr>
      <vt:lpstr>4. 해외진출 지원 사업</vt:lpstr>
      <vt:lpstr>4. 해외진출 지원 사업</vt:lpstr>
      <vt:lpstr>4. 해외진출 지원 사업</vt:lpstr>
      <vt:lpstr>4. 해외진출 지원 사업</vt:lpstr>
      <vt:lpstr>4. 해외진출 지원 사업</vt:lpstr>
      <vt:lpstr>4. 해외진출 지원 사업</vt:lpstr>
      <vt:lpstr>4. 해외진출 지원 사업</vt:lpstr>
      <vt:lpstr>4. 해외진출 지원 사업</vt:lpstr>
      <vt:lpstr>4. 해외진출 지원 계획</vt:lpstr>
      <vt:lpstr>4. 해외진출 지원 사업</vt:lpstr>
      <vt:lpstr>4. 해외진출 지원 사업</vt:lpstr>
      <vt:lpstr>5. 향후 추진계획</vt:lpstr>
      <vt:lpstr>5. 향후 추진계획</vt:lpstr>
      <vt:lpstr>참고 자료 : 공적개발원조(ODA) 현황</vt:lpstr>
      <vt:lpstr>슬라이드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C204U</dc:creator>
  <cp:lastModifiedBy>Hooah</cp:lastModifiedBy>
  <cp:revision>1521</cp:revision>
  <dcterms:created xsi:type="dcterms:W3CDTF">2009-12-23T00:48:59Z</dcterms:created>
  <dcterms:modified xsi:type="dcterms:W3CDTF">2011-05-24T23:12:51Z</dcterms:modified>
</cp:coreProperties>
</file>