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66" r:id="rId12"/>
    <p:sldId id="267" r:id="rId13"/>
    <p:sldId id="268" r:id="rId14"/>
    <p:sldId id="257" r:id="rId15"/>
  </p:sldIdLst>
  <p:sldSz cx="9144000" cy="6858000" type="screen4x3"/>
  <p:notesSz cx="6797675" cy="98742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3B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0CAC0-4940-4AB2-BC2F-57321F70978F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타원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FBA04A-3B35-4FCA-94B6-D2010F8012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0CAC0-4940-4AB2-BC2F-57321F70978F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04A-3B35-4FCA-94B6-D2010F8012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타원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6FBA04A-3B35-4FCA-94B6-D2010F8012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0CAC0-4940-4AB2-BC2F-57321F70978F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0CAC0-4940-4AB2-BC2F-57321F70978F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6FBA04A-3B35-4FCA-94B6-D2010F8012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직사각형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3" name="직사각형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직사각형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0CAC0-4940-4AB2-BC2F-57321F70978F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타원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타원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FBA04A-3B35-4FCA-94B6-D2010F8012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FF0CAC0-4940-4AB2-BC2F-57321F70978F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A04A-3B35-4FCA-94B6-D2010F8012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내용 개체 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직사각형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직사각형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직사각형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0CAC0-4940-4AB2-BC2F-57321F70978F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내용 개체 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6" name="내용 개체 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5" name="타원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타원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6FBA04A-3B35-4FCA-94B6-D2010F8012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3" name="제목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0CAC0-4940-4AB2-BC2F-57321F70978F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6FBA04A-3B35-4FCA-94B6-D2010F8012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0CAC0-4940-4AB2-BC2F-57321F70978F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FBA04A-3B35-4FCA-94B6-D2010F8012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내용 개체 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타원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타원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FBA04A-3B35-4FCA-94B6-D2010F8012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직사각형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0CAC0-4940-4AB2-BC2F-57321F70978F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선 연결선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직사각형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직사각형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타원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6FBA04A-3B35-4FCA-94B6-D2010F8012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22" name="직사각형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FF0CAC0-4940-4AB2-BC2F-57321F70978F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직사각형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직사각형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FF0CAC0-4940-4AB2-BC2F-57321F70978F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타원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FBA04A-3B35-4FCA-94B6-D2010F8012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1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1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1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62068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 smtClean="0">
                <a:latin typeface="휴먼둥근헤드라인" pitchFamily="18" charset="-127"/>
                <a:ea typeface="휴먼둥근헤드라인" pitchFamily="18" charset="-127"/>
              </a:rPr>
              <a:t>폐기물의 </a:t>
            </a:r>
            <a:r>
              <a:rPr lang="ko-KR" altLang="en-US" sz="4400" dirty="0" smtClean="0">
                <a:solidFill>
                  <a:srgbClr val="0070C0"/>
                </a:solidFill>
                <a:latin typeface="휴먼둥근헤드라인" pitchFamily="18" charset="-127"/>
                <a:ea typeface="휴먼둥근헤드라인" pitchFamily="18" charset="-127"/>
              </a:rPr>
              <a:t>배출</a:t>
            </a:r>
            <a:r>
              <a:rPr lang="en-US" altLang="ko-KR" sz="4400" dirty="0" smtClean="0">
                <a:solidFill>
                  <a:srgbClr val="0070C0"/>
                </a:solidFill>
                <a:latin typeface="휴먼둥근헤드라인" pitchFamily="18" charset="-127"/>
                <a:ea typeface="휴먼둥근헤드라인" pitchFamily="18" charset="-127"/>
              </a:rPr>
              <a:t>·</a:t>
            </a:r>
            <a:r>
              <a:rPr lang="ko-KR" altLang="en-US" sz="4400" dirty="0" smtClean="0">
                <a:solidFill>
                  <a:srgbClr val="0070C0"/>
                </a:solidFill>
                <a:latin typeface="휴먼둥근헤드라인" pitchFamily="18" charset="-127"/>
                <a:ea typeface="휴먼둥근헤드라인" pitchFamily="18" charset="-127"/>
              </a:rPr>
              <a:t>운반</a:t>
            </a:r>
            <a:r>
              <a:rPr lang="en-US" altLang="ko-KR" sz="4400" dirty="0" smtClean="0">
                <a:solidFill>
                  <a:srgbClr val="0070C0"/>
                </a:solidFill>
                <a:latin typeface="휴먼둥근헤드라인" pitchFamily="18" charset="-127"/>
                <a:ea typeface="휴먼둥근헤드라인" pitchFamily="18" charset="-127"/>
              </a:rPr>
              <a:t>·</a:t>
            </a:r>
            <a:r>
              <a:rPr lang="ko-KR" altLang="en-US" sz="4400" dirty="0" smtClean="0">
                <a:solidFill>
                  <a:srgbClr val="0070C0"/>
                </a:solidFill>
                <a:latin typeface="휴먼둥근헤드라인" pitchFamily="18" charset="-127"/>
                <a:ea typeface="휴먼둥근헤드라인" pitchFamily="18" charset="-127"/>
              </a:rPr>
              <a:t>처리 </a:t>
            </a:r>
            <a:r>
              <a:rPr lang="ko-KR" altLang="en-US" sz="4400" dirty="0" smtClean="0">
                <a:latin typeface="휴먼둥근헤드라인" pitchFamily="18" charset="-127"/>
                <a:ea typeface="휴먼둥근헤드라인" pitchFamily="18" charset="-127"/>
              </a:rPr>
              <a:t>기준에 대한 해설</a:t>
            </a:r>
            <a:endParaRPr lang="ko-KR" altLang="en-US" sz="4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4088" y="5184331"/>
            <a:ext cx="3456384" cy="1052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한겨레결체" pitchFamily="2" charset="-127"/>
                <a:ea typeface="한겨레결체" pitchFamily="2" charset="-127"/>
              </a:rPr>
              <a:t>환경부  폐자원관리과</a:t>
            </a:r>
            <a:endParaRPr lang="en-US" altLang="ko-K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한겨레결체" pitchFamily="2" charset="-127"/>
              <a:ea typeface="한겨레결체" pitchFamily="2" charset="-127"/>
            </a:endParaRPr>
          </a:p>
          <a:p>
            <a:pPr algn="r">
              <a:lnSpc>
                <a:spcPct val="150000"/>
              </a:lnSpc>
            </a:pPr>
            <a:r>
              <a:rPr lang="ko-KR" alt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한겨레결체" pitchFamily="2" charset="-127"/>
                <a:ea typeface="한겨레결체" pitchFamily="2" charset="-127"/>
              </a:rPr>
              <a:t>정상순  사무관</a:t>
            </a:r>
            <a:endParaRPr lang="ko-KR" alt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한겨레결체" pitchFamily="2" charset="-127"/>
              <a:ea typeface="한겨레결체" pitchFamily="2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2548" y="3327375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휴먼둥근헤드라인" pitchFamily="18" charset="-127"/>
                <a:ea typeface="휴먼둥근헤드라인" pitchFamily="18" charset="-127"/>
              </a:rPr>
              <a:t>2011. 5. 3</a:t>
            </a:r>
            <a:endParaRPr lang="ko-KR" altLang="en-US" sz="2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640" y="326119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400" dirty="0" smtClean="0">
                <a:solidFill>
                  <a:srgbClr val="0C03BD"/>
                </a:solidFill>
                <a:latin typeface="휴먼둥근헤드라인" pitchFamily="18" charset="-127"/>
                <a:ea typeface="휴먼둥근헤드라인" pitchFamily="18" charset="-127"/>
              </a:rPr>
              <a:t>폐기물처리업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에 대해 알아보자</a:t>
            </a:r>
            <a:endParaRPr lang="ko-KR" altLang="en-US" sz="3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2" name="내용 개체 틀 2"/>
          <p:cNvSpPr txBox="1">
            <a:spLocks/>
          </p:cNvSpPr>
          <p:nvPr/>
        </p:nvSpPr>
        <p:spPr>
          <a:xfrm>
            <a:off x="611560" y="1508152"/>
            <a:ext cx="7848872" cy="461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다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폐기물수집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·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운반 및 처리 위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·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수탁 표준계약서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pic>
        <p:nvPicPr>
          <p:cNvPr id="13" name="그림 12" descr="매매계약서07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78" y="2056936"/>
            <a:ext cx="3026218" cy="4207570"/>
          </a:xfrm>
          <a:prstGeom prst="rect">
            <a:avLst/>
          </a:prstGeom>
        </p:spPr>
      </p:pic>
      <p:pic>
        <p:nvPicPr>
          <p:cNvPr id="14" name="그림 13" descr="매매계약서0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7041" y="1984928"/>
            <a:ext cx="3165119" cy="4337720"/>
          </a:xfrm>
          <a:prstGeom prst="rect">
            <a:avLst/>
          </a:prstGeom>
        </p:spPr>
      </p:pic>
      <p:pic>
        <p:nvPicPr>
          <p:cNvPr id="15" name="그림 14" descr="매매계약서08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52120" y="1984927"/>
            <a:ext cx="3096344" cy="43243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640" y="326119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400" dirty="0" smtClean="0">
                <a:solidFill>
                  <a:srgbClr val="0C03BD"/>
                </a:solidFill>
                <a:latin typeface="휴먼둥근헤드라인" pitchFamily="18" charset="-127"/>
                <a:ea typeface="휴먼둥근헤드라인" pitchFamily="18" charset="-127"/>
              </a:rPr>
              <a:t>폐기물처리업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에 대해 알아보자</a:t>
            </a:r>
            <a:endParaRPr lang="ko-KR" altLang="en-US" sz="3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2" name="내용 개체 틀 2"/>
          <p:cNvSpPr txBox="1">
            <a:spLocks/>
          </p:cNvSpPr>
          <p:nvPr/>
        </p:nvSpPr>
        <p:spPr>
          <a:xfrm>
            <a:off x="611560" y="1508152"/>
            <a:ext cx="7848872" cy="461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다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폐기물처리업자의 의무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899592" y="2012208"/>
            <a:ext cx="7992888" cy="1632816"/>
          </a:xfrm>
          <a:prstGeom prst="rect">
            <a:avLst/>
          </a:prstGeom>
        </p:spPr>
        <p:txBody>
          <a:bodyPr vert="horz" lIns="36000" rIns="3600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폐기물처리업자는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허가증을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다른 사람에게 빌려 주어서는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아니되고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,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허가관청에서 사전에 인정받은 </a:t>
            </a:r>
            <a:r>
              <a:rPr lang="ko-KR" altLang="en-US" sz="1600" b="1" u="sng" dirty="0" err="1" smtClean="0">
                <a:latin typeface="한겨레결체" pitchFamily="2" charset="-127"/>
                <a:ea typeface="한겨레결체" pitchFamily="2" charset="-127"/>
              </a:rPr>
              <a:t>허용보관량을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 초과하여 폐기물을 </a:t>
            </a:r>
            <a:r>
              <a:rPr lang="ko-KR" altLang="en-US" sz="1600" b="1" u="sng" dirty="0" err="1" smtClean="0">
                <a:latin typeface="한겨레결체" pitchFamily="2" charset="-127"/>
                <a:ea typeface="한겨레결체" pitchFamily="2" charset="-127"/>
              </a:rPr>
              <a:t>수탁받아서는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 </a:t>
            </a:r>
            <a:r>
              <a:rPr lang="ko-KR" altLang="en-US" sz="1600" b="1" u="sng" dirty="0" err="1" smtClean="0">
                <a:latin typeface="한겨레결체" pitchFamily="2" charset="-127"/>
                <a:ea typeface="한겨레결체" pitchFamily="2" charset="-127"/>
              </a:rPr>
              <a:t>아니되며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 인수한 폐기물은 </a:t>
            </a:r>
            <a:r>
              <a:rPr lang="en-US" altLang="ko-KR" sz="1600" b="1" u="sng" dirty="0" smtClean="0">
                <a:latin typeface="한겨레결체" pitchFamily="2" charset="-127"/>
                <a:ea typeface="한겨레결체" pitchFamily="2" charset="-127"/>
              </a:rPr>
              <a:t>30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일</a:t>
            </a:r>
            <a:r>
              <a:rPr lang="en-US" altLang="ko-KR" sz="1600" b="1" u="sng" dirty="0" smtClean="0">
                <a:latin typeface="한겨레결체" pitchFamily="2" charset="-127"/>
                <a:ea typeface="한겨레결체" pitchFamily="2" charset="-127"/>
              </a:rPr>
              <a:t>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이내에 처리하여야 하고</a:t>
            </a:r>
            <a:r>
              <a:rPr lang="en-US" altLang="ko-KR" sz="1600" b="1" u="sng" dirty="0" smtClean="0">
                <a:latin typeface="한겨레결체" pitchFamily="2" charset="-127"/>
                <a:ea typeface="한겨레결체" pitchFamily="2" charset="-127"/>
              </a:rPr>
              <a:t>, </a:t>
            </a:r>
            <a:r>
              <a:rPr lang="ko-KR" altLang="en-US" sz="1600" b="1" u="sng" dirty="0" err="1" smtClean="0">
                <a:latin typeface="한겨레결체" pitchFamily="2" charset="-127"/>
                <a:ea typeface="한겨레결체" pitchFamily="2" charset="-127"/>
              </a:rPr>
              <a:t>배출자와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 위탁계약서를 작성하고 </a:t>
            </a:r>
            <a:r>
              <a:rPr lang="en-US" altLang="ko-KR" sz="1600" b="1" u="sng" dirty="0" smtClean="0">
                <a:latin typeface="한겨레결체" pitchFamily="2" charset="-127"/>
                <a:ea typeface="한겨레결체" pitchFamily="2" charset="-127"/>
              </a:rPr>
              <a:t>3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년간 보존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하여야 하며 폐기물의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수집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운반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또는 처리과정에서 환경오염이 발생되지 아니하여야 하고 정당한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사유없이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배출자가 요청한 폐기물의 위탁을 거부하여서는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아니된다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.</a:t>
            </a:r>
            <a:endParaRPr lang="ko-KR" altLang="en-US" sz="1600" dirty="0">
              <a:latin typeface="한겨레결체" pitchFamily="2" charset="-127"/>
              <a:ea typeface="한겨레결체" pitchFamily="2" charset="-127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611560" y="3808496"/>
            <a:ext cx="7848872" cy="461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라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과징금 처분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899592" y="4273640"/>
            <a:ext cx="7992888" cy="1872208"/>
          </a:xfrm>
          <a:prstGeom prst="rect">
            <a:avLst/>
          </a:prstGeom>
        </p:spPr>
        <p:txBody>
          <a:bodyPr vert="horz" lIns="36000" rIns="3600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폐기물관리법령에 위반하여 영업의 정지를 명하고자 하는 경우 그 영업의 정지가 해당 영업의 이용자 등에게 심한 불편을 주거나 공익을 해할 우려가 있다고 인정되는 때에는 그 영업의 정지에 갈음하여 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1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억원이하의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과징금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(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영 별표 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6)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을 부과할 수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있다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. </a:t>
            </a:r>
          </a:p>
          <a:p>
            <a:pPr>
              <a:lnSpc>
                <a:spcPct val="130000"/>
              </a:lnSpc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사업장의 규모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,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사업지역의 특수성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,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위반행위의 정도 및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횟수등을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참작하여 과징금의 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2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분의 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1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의 범위안에서 가중 또는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감경할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수 있다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.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다만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,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가중하는 경우에는 과징금의 총액이 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1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억원을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초과할 수 없다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.</a:t>
            </a:r>
            <a:endParaRPr lang="ko-KR" altLang="en-US" sz="1600" dirty="0" smtClean="0">
              <a:latin typeface="한겨레결체" pitchFamily="2" charset="-127"/>
              <a:ea typeface="한겨레결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640" y="326119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400" dirty="0" smtClean="0">
                <a:solidFill>
                  <a:srgbClr val="0C03BD"/>
                </a:solidFill>
                <a:latin typeface="휴먼둥근헤드라인" pitchFamily="18" charset="-127"/>
                <a:ea typeface="휴먼둥근헤드라인" pitchFamily="18" charset="-127"/>
              </a:rPr>
              <a:t>폐기물처리업자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의 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지도</a:t>
            </a:r>
            <a:r>
              <a:rPr lang="en-US" altLang="ko-KR" sz="3400" dirty="0" smtClean="0">
                <a:latin typeface="휴먼둥근헤드라인" pitchFamily="18" charset="-127"/>
                <a:ea typeface="휴먼둥근헤드라인" pitchFamily="18" charset="-127"/>
              </a:rPr>
              <a:t>·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감독은 어떻게</a:t>
            </a:r>
            <a:r>
              <a:rPr lang="en-US" altLang="ko-KR" sz="3400" dirty="0" smtClean="0">
                <a:latin typeface="휴먼둥근헤드라인" pitchFamily="18" charset="-127"/>
                <a:ea typeface="휴먼둥근헤드라인" pitchFamily="18" charset="-127"/>
              </a:rPr>
              <a:t>?</a:t>
            </a:r>
            <a:endParaRPr lang="ko-KR" altLang="en-US" sz="3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611560" y="1556792"/>
            <a:ext cx="7848872" cy="461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가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교육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법 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35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조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)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755576" y="3284984"/>
          <a:ext cx="7992888" cy="2789936"/>
        </p:xfrm>
        <a:graphic>
          <a:graphicData uri="http://schemas.openxmlformats.org/drawingml/2006/table">
            <a:tbl>
              <a:tblPr/>
              <a:tblGrid>
                <a:gridCol w="1440160"/>
                <a:gridCol w="2630292"/>
                <a:gridCol w="1702189"/>
                <a:gridCol w="2220247"/>
              </a:tblGrid>
              <a:tr h="260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교육과정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교육대상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</a:rPr>
                        <a:t>교육기관</a:t>
                      </a:r>
                      <a:endParaRPr lang="ko-KR" altLang="en-US" sz="12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</a:rPr>
                        <a:t>교육주기</a:t>
                      </a:r>
                      <a:endParaRPr lang="ko-KR" altLang="en-US" sz="12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5105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사업장폐기물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HY신명조"/>
                        </a:rPr>
                        <a:t>배출자과정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사업장폐기물배출자 및 </a:t>
                      </a: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HY신명조"/>
                        </a:rPr>
                        <a:t>지정폐기물처리증명자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,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폐기물수집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․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운반업자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HY신명조"/>
                        </a:rPr>
                        <a:t>환경보전협회</a:t>
                      </a:r>
                      <a:endParaRPr lang="en-US" altLang="ko-KR" sz="1200" b="1" dirty="0" smtClean="0">
                        <a:solidFill>
                          <a:srgbClr val="000000"/>
                        </a:solidFill>
                        <a:latin typeface="HY신명조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HY신명조"/>
                        </a:rPr>
                        <a:t>한국폐기물협회 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배출신고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,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처리증명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  <a:ea typeface="HY신명조"/>
                        </a:rPr>
                        <a:t>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및 </a:t>
                      </a: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HY신명조"/>
                        </a:rPr>
                        <a:t>허가를받은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 때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  <a:ea typeface="HY신명조"/>
                        </a:rPr>
                        <a:t> 또는 </a:t>
                      </a: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HY신명조"/>
                          <a:ea typeface="HY신명조"/>
                        </a:rPr>
                        <a:t>법령위반시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</a:rPr>
                        <a:t>폐기물처리업</a:t>
                      </a:r>
                      <a:endParaRPr lang="ko-KR" altLang="en-US" sz="12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</a:rPr>
                        <a:t>기술요원과정</a:t>
                      </a:r>
                      <a:endParaRPr lang="ko-KR" altLang="en-US" sz="12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</a:rPr>
                        <a:t>폐기물처리업기술요원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HY신명조"/>
                        </a:rPr>
                        <a:t>환경보전협회</a:t>
                      </a:r>
                      <a:endParaRPr lang="en-US" altLang="ko-KR" sz="1200" b="1" dirty="0" smtClean="0">
                        <a:solidFill>
                          <a:srgbClr val="000000"/>
                        </a:solidFill>
                        <a:latin typeface="HY신명조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HY신명조"/>
                        </a:rPr>
                        <a:t>한국폐기물협회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HY신명조"/>
                          <a:ea typeface="HY신명조"/>
                        </a:rPr>
                        <a:t>3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  <a:ea typeface="HY신명조"/>
                        </a:rPr>
                        <a:t>년마다 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7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</a:rPr>
                        <a:t>폐기물재활용</a:t>
                      </a:r>
                      <a:endParaRPr lang="ko-KR" altLang="en-US" sz="12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</a:rPr>
                        <a:t>신고자과정</a:t>
                      </a:r>
                      <a:endParaRPr lang="ko-KR" altLang="en-US" sz="12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</a:rPr>
                        <a:t>재활용신고자</a:t>
                      </a:r>
                      <a:endParaRPr lang="ko-KR" altLang="en-US" sz="12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HY신명조"/>
                        </a:rPr>
                        <a:t>환경보전협회</a:t>
                      </a:r>
                      <a:endParaRPr lang="en-US" altLang="ko-KR" sz="1200" b="1" dirty="0" smtClean="0">
                        <a:solidFill>
                          <a:srgbClr val="000000"/>
                        </a:solidFill>
                        <a:latin typeface="HY신명조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HY신명조"/>
                        </a:rPr>
                        <a:t>한국폐기물협회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HY신명조"/>
                          <a:ea typeface="HY신명조"/>
                        </a:rPr>
                        <a:t>3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  <a:ea typeface="HY신명조"/>
                        </a:rPr>
                        <a:t>년마다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42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</a:rPr>
                        <a:t>폐기물처리시설</a:t>
                      </a:r>
                      <a:endParaRPr lang="ko-KR" altLang="en-US" sz="12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</a:rPr>
                        <a:t>기술담당자과정</a:t>
                      </a:r>
                      <a:endParaRPr lang="ko-KR" altLang="en-US" sz="12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</a:rPr>
                        <a:t>기술관리인</a:t>
                      </a:r>
                      <a:r>
                        <a:rPr lang="en-US" altLang="ko-KR" sz="1200" b="1">
                          <a:solidFill>
                            <a:srgbClr val="000000"/>
                          </a:solidFill>
                          <a:latin typeface="HY신명조"/>
                        </a:rPr>
                        <a:t>, </a:t>
                      </a: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</a:rPr>
                        <a:t>설치승인대상</a:t>
                      </a: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  <a:ea typeface="HY신명조"/>
                        </a:rPr>
                        <a:t> 처리시설 설치</a:t>
                      </a:r>
                      <a:r>
                        <a:rPr lang="en-US" altLang="ko-KR" sz="1200" b="1">
                          <a:solidFill>
                            <a:srgbClr val="000000"/>
                          </a:solidFill>
                          <a:latin typeface="HY신명조"/>
                          <a:ea typeface="HY신명조"/>
                        </a:rPr>
                        <a:t>․</a:t>
                      </a: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  <a:ea typeface="HY신명조"/>
                        </a:rPr>
                        <a:t>운영자 및 기술담당자</a:t>
                      </a:r>
                      <a:endParaRPr lang="ko-KR" altLang="en-US" sz="12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HY신명조"/>
                        </a:rPr>
                        <a:t>한국환경인력개발원</a:t>
                      </a:r>
                      <a:endParaRPr lang="en-US" altLang="ko-KR" sz="1200" b="1" dirty="0" smtClean="0">
                        <a:solidFill>
                          <a:srgbClr val="000000"/>
                        </a:solidFill>
                        <a:latin typeface="HY신명조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HY신명조"/>
                        </a:rPr>
                        <a:t>한국환경공단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HY신명조"/>
                          <a:ea typeface="HY신명조"/>
                        </a:rPr>
                        <a:t>3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신명조"/>
                          <a:ea typeface="HY신명조"/>
                        </a:rPr>
                        <a:t>년마다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5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</a:rPr>
                        <a:t>설치신고대상 처리시설 설치</a:t>
                      </a:r>
                      <a:r>
                        <a:rPr lang="en-US" altLang="ko-KR" sz="1200" b="1">
                          <a:solidFill>
                            <a:srgbClr val="000000"/>
                          </a:solidFill>
                          <a:latin typeface="HY신명조"/>
                        </a:rPr>
                        <a:t>․</a:t>
                      </a: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HY신명조"/>
                        </a:rPr>
                        <a:t>운영자 및 기술담당자</a:t>
                      </a:r>
                      <a:endParaRPr lang="ko-KR" altLang="en-US" sz="1200" b="1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HY신명조"/>
                        </a:rPr>
                        <a:t>한국환경인력개발원</a:t>
                      </a:r>
                      <a:endParaRPr lang="en-US" altLang="ko-KR" sz="1200" b="1" dirty="0" smtClean="0">
                        <a:solidFill>
                          <a:srgbClr val="000000"/>
                        </a:solidFill>
                        <a:latin typeface="HY신명조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HY신명조"/>
                        </a:rPr>
                        <a:t>한국환경공단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한양신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3" name="내용 개체 틀 2"/>
          <p:cNvSpPr txBox="1">
            <a:spLocks/>
          </p:cNvSpPr>
          <p:nvPr/>
        </p:nvSpPr>
        <p:spPr>
          <a:xfrm>
            <a:off x="899592" y="2012208"/>
            <a:ext cx="7992888" cy="984744"/>
          </a:xfrm>
          <a:prstGeom prst="rect">
            <a:avLst/>
          </a:prstGeom>
        </p:spPr>
        <p:txBody>
          <a:bodyPr vert="horz" lIns="36000" rIns="3600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폐기물의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처리와 관련한 사업에 종사하는 자는 전문교육기관에서 실시하는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폐기물관리시책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법령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,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폐기물처리기술 등에 대한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교육을 정기적으로 이수하도록 하고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있으며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교육에 소요되는 경비는 교육을 받는 자를 고용한 자가 부담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하도록 하고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있음</a:t>
            </a:r>
            <a:endParaRPr lang="ko-KR" altLang="en-US" sz="1600" dirty="0" smtClean="0">
              <a:latin typeface="한겨레결체" pitchFamily="2" charset="-127"/>
              <a:ea typeface="한겨레결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640" y="326119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400" dirty="0" smtClean="0">
                <a:solidFill>
                  <a:srgbClr val="0C03BD"/>
                </a:solidFill>
                <a:latin typeface="휴먼둥근헤드라인" pitchFamily="18" charset="-127"/>
                <a:ea typeface="휴먼둥근헤드라인" pitchFamily="18" charset="-127"/>
              </a:rPr>
              <a:t>폐기물처리업자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의 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지도</a:t>
            </a:r>
            <a:r>
              <a:rPr lang="en-US" altLang="ko-KR" sz="3400" dirty="0" smtClean="0">
                <a:latin typeface="휴먼둥근헤드라인" pitchFamily="18" charset="-127"/>
                <a:ea typeface="휴먼둥근헤드라인" pitchFamily="18" charset="-127"/>
              </a:rPr>
              <a:t>·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감독은 어떻게</a:t>
            </a:r>
            <a:r>
              <a:rPr lang="en-US" altLang="ko-KR" sz="3400" dirty="0" smtClean="0">
                <a:latin typeface="휴먼둥근헤드라인" pitchFamily="18" charset="-127"/>
                <a:ea typeface="휴먼둥근헤드라인" pitchFamily="18" charset="-127"/>
              </a:rPr>
              <a:t>?</a:t>
            </a:r>
            <a:endParaRPr lang="ko-KR" altLang="en-US" sz="3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611560" y="1556792"/>
            <a:ext cx="7848872" cy="461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나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장부의 기록 및 보존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법 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36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조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)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3" name="내용 개체 틀 2"/>
          <p:cNvSpPr txBox="1">
            <a:spLocks/>
          </p:cNvSpPr>
          <p:nvPr/>
        </p:nvSpPr>
        <p:spPr>
          <a:xfrm>
            <a:off x="899592" y="2012208"/>
            <a:ext cx="7992888" cy="1848840"/>
          </a:xfrm>
          <a:prstGeom prst="rect">
            <a:avLst/>
          </a:prstGeom>
        </p:spPr>
        <p:txBody>
          <a:bodyPr vert="horz" lIns="36000" rIns="3600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폐기물처리업자 등은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환경부령이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정하는 바에 따라 장부를 비치하고 폐기물의 수집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․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운반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․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처리상황을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기록하고 최종기재한 날부터 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3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년간 이를 보존하여야 하고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,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폐기물인계서 또는 폐기물간이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인계서를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작성하는 자는 최종 작성일부터 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3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년간 보존하여야 하다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.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다만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,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폐기물인계서 또는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폐기물간이인계서를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전산처리기구에서 운영하는 전산프로그램으로 작성하는 경우에는 장부를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기록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보존한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것으로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본다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.</a:t>
            </a:r>
            <a:endParaRPr lang="ko-KR" altLang="en-US" sz="1600" dirty="0">
              <a:latin typeface="한겨레결체" pitchFamily="2" charset="-127"/>
              <a:ea typeface="한겨레결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326119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 smtClean="0">
                <a:solidFill>
                  <a:srgbClr val="0070C0"/>
                </a:solidFill>
                <a:latin typeface="휴먼둥근헤드라인" pitchFamily="18" charset="-127"/>
                <a:ea typeface="휴먼둥근헤드라인" pitchFamily="18" charset="-127"/>
              </a:rPr>
              <a:t>결론 및 질의응답</a:t>
            </a:r>
            <a:endParaRPr lang="ko-KR" altLang="en-US" sz="4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2627784" y="3284984"/>
            <a:ext cx="3888432" cy="46123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겨레결체" pitchFamily="2" charset="-127"/>
                <a:ea typeface="한겨레결체" pitchFamily="2" charset="-127"/>
                <a:cs typeface="+mn-cs"/>
              </a:rPr>
              <a:t>감 사 합 </a:t>
            </a:r>
            <a:r>
              <a:rPr kumimoji="0" lang="ko-KR" alt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겨레결체" pitchFamily="2" charset="-127"/>
                <a:ea typeface="한겨레결체" pitchFamily="2" charset="-127"/>
                <a:cs typeface="+mn-cs"/>
              </a:rPr>
              <a:t>니</a:t>
            </a: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겨레결체" pitchFamily="2" charset="-127"/>
                <a:ea typeface="한겨레결체" pitchFamily="2" charset="-127"/>
                <a:cs typeface="+mn-cs"/>
              </a:rPr>
              <a:t> 다</a:t>
            </a:r>
            <a:r>
              <a:rPr kumimoji="0" lang="en-US" altLang="ko-K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한겨레결체" pitchFamily="2" charset="-127"/>
                <a:ea typeface="한겨레결체" pitchFamily="2" charset="-127"/>
                <a:cs typeface="+mn-cs"/>
              </a:rPr>
              <a:t>.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한겨레결체" pitchFamily="2" charset="-127"/>
              <a:ea typeface="한겨레결체" pitchFamily="2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7648" y="404664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 smtClean="0">
                <a:solidFill>
                  <a:srgbClr val="0C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둥근헤드라인" pitchFamily="18" charset="-127"/>
                <a:ea typeface="휴먼둥근헤드라인" pitchFamily="18" charset="-127"/>
              </a:rPr>
              <a:t>목    차</a:t>
            </a:r>
            <a:endParaRPr lang="ko-KR" altLang="en-US" sz="4400" dirty="0">
              <a:solidFill>
                <a:srgbClr val="0C03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7648" y="1916832"/>
            <a:ext cx="7920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1. </a:t>
            </a:r>
            <a:r>
              <a:rPr lang="ko-KR" altLang="en-US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폐기물이란 무엇인가</a:t>
            </a:r>
            <a:endParaRPr lang="ko-KR" altLang="en-US" sz="26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648" y="2516122"/>
            <a:ext cx="7920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2. </a:t>
            </a:r>
            <a:r>
              <a:rPr lang="ko-KR" altLang="en-US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폐기물은 어떻게 배출하고 </a:t>
            </a:r>
            <a:r>
              <a:rPr lang="ko-KR" alt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처리해야하나</a:t>
            </a:r>
            <a:endParaRPr lang="ko-KR" altLang="en-US" sz="26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7648" y="3164194"/>
            <a:ext cx="7920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3. </a:t>
            </a:r>
            <a:r>
              <a:rPr lang="ko-KR" altLang="en-US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사업장폐기물 배출자의 의무는 무엇일까</a:t>
            </a:r>
            <a:endParaRPr lang="ko-KR" altLang="en-US" sz="26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7648" y="3800653"/>
            <a:ext cx="7920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4. </a:t>
            </a:r>
            <a:r>
              <a:rPr lang="ko-KR" altLang="en-US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폐기물처리업에 </a:t>
            </a:r>
            <a:r>
              <a:rPr lang="ko-KR" altLang="en-US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대해 알아보자</a:t>
            </a:r>
            <a:endParaRPr lang="ko-KR" altLang="en-US" sz="26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7648" y="4448725"/>
            <a:ext cx="7920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5. </a:t>
            </a:r>
            <a:r>
              <a:rPr lang="ko-KR" altLang="en-US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폐기물처리업자의 지도</a:t>
            </a:r>
            <a:r>
              <a:rPr lang="en-US" altLang="ko-KR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·</a:t>
            </a:r>
            <a:r>
              <a:rPr lang="ko-KR" altLang="en-US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감독은 어떻게</a:t>
            </a:r>
            <a:r>
              <a:rPr lang="en-US" altLang="ko-KR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?</a:t>
            </a:r>
            <a:endParaRPr lang="ko-KR" altLang="en-US" sz="26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7648" y="5096797"/>
            <a:ext cx="7920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6. </a:t>
            </a:r>
            <a:r>
              <a:rPr lang="ko-KR" altLang="en-US" sz="2600" b="1" dirty="0" smtClean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결론 및 질의응답</a:t>
            </a:r>
            <a:endParaRPr lang="ko-KR" altLang="en-US" sz="26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769216" y="1412776"/>
            <a:ext cx="2254024" cy="461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400" b="1" dirty="0" smtClean="0">
                <a:solidFill>
                  <a:srgbClr val="C00000"/>
                </a:solidFill>
                <a:latin typeface="HY강B" pitchFamily="18" charset="-127"/>
                <a:ea typeface="HY강B" pitchFamily="18" charset="-127"/>
              </a:rPr>
              <a:t>폐기물의  정의</a:t>
            </a:r>
            <a:endParaRPr lang="ko-KR" altLang="en-US" sz="2400" b="1" dirty="0">
              <a:solidFill>
                <a:srgbClr val="C000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326119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 smtClean="0">
                <a:solidFill>
                  <a:srgbClr val="0C03BD"/>
                </a:solidFill>
                <a:latin typeface="휴먼둥근헤드라인" pitchFamily="18" charset="-127"/>
                <a:ea typeface="휴먼둥근헤드라인" pitchFamily="18" charset="-127"/>
              </a:rPr>
              <a:t>폐기물</a:t>
            </a:r>
            <a:r>
              <a:rPr lang="ko-KR" altLang="en-US" sz="4400" dirty="0" smtClean="0">
                <a:latin typeface="휴먼둥근헤드라인" pitchFamily="18" charset="-127"/>
                <a:ea typeface="휴먼둥근헤드라인" pitchFamily="18" charset="-127"/>
              </a:rPr>
              <a:t>이란 무엇인가</a:t>
            </a:r>
            <a:endParaRPr lang="ko-KR" altLang="en-US" sz="4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6" name="순서도: 처리 5"/>
          <p:cNvSpPr/>
          <p:nvPr/>
        </p:nvSpPr>
        <p:spPr>
          <a:xfrm>
            <a:off x="584280" y="1547064"/>
            <a:ext cx="163472" cy="163472"/>
          </a:xfrm>
          <a:prstGeom prst="flowChart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00000"/>
              </a:solidFill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524008" y="1844824"/>
            <a:ext cx="7576384" cy="1171584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/>
          <a:p>
            <a:pPr marL="274320">
              <a:lnSpc>
                <a:spcPct val="16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3400" dirty="0">
                <a:latin typeface="한겨레결체" pitchFamily="2" charset="-127"/>
                <a:ea typeface="한겨레결체" pitchFamily="2" charset="-127"/>
              </a:rPr>
              <a:t>폐기물은 당해 물건의 소유자인 배출자의 관점에서 정의되는 것으로서 배출자가 아닌 제</a:t>
            </a:r>
            <a:r>
              <a:rPr lang="en-US" altLang="ko-KR" sz="3400" dirty="0">
                <a:latin typeface="한겨레결체" pitchFamily="2" charset="-127"/>
                <a:ea typeface="한겨레결체" pitchFamily="2" charset="-127"/>
              </a:rPr>
              <a:t>3</a:t>
            </a:r>
            <a:r>
              <a:rPr lang="ko-KR" altLang="en-US" sz="3400" dirty="0">
                <a:latin typeface="한겨레결체" pitchFamily="2" charset="-127"/>
                <a:ea typeface="한겨레결체" pitchFamily="2" charset="-127"/>
              </a:rPr>
              <a:t>자에게 유용성이 있다고 하더라도 배출자가 </a:t>
            </a:r>
            <a:r>
              <a:rPr lang="ko-KR" altLang="en-US" sz="3400" dirty="0" smtClean="0">
                <a:latin typeface="한겨레결체" pitchFamily="2" charset="-127"/>
                <a:ea typeface="한겨레결체" pitchFamily="2" charset="-127"/>
              </a:rPr>
              <a:t>저가 </a:t>
            </a:r>
            <a:r>
              <a:rPr lang="ko-KR" altLang="en-US" sz="3400" dirty="0">
                <a:latin typeface="한겨레결체" pitchFamily="2" charset="-127"/>
                <a:ea typeface="한겨레결체" pitchFamily="2" charset="-127"/>
              </a:rPr>
              <a:t>또는 무상으로 제</a:t>
            </a:r>
            <a:r>
              <a:rPr lang="en-US" altLang="ko-KR" sz="3400" dirty="0">
                <a:latin typeface="한겨레결체" pitchFamily="2" charset="-127"/>
                <a:ea typeface="한겨레결체" pitchFamily="2" charset="-127"/>
              </a:rPr>
              <a:t>3</a:t>
            </a:r>
            <a:r>
              <a:rPr lang="ko-KR" altLang="en-US" sz="3400" dirty="0">
                <a:latin typeface="한겨레결체" pitchFamily="2" charset="-127"/>
                <a:ea typeface="한겨레결체" pitchFamily="2" charset="-127"/>
              </a:rPr>
              <a:t>자에게 매각하고자 하는 경우에도 역시 폐기물로 </a:t>
            </a:r>
            <a:r>
              <a:rPr lang="ko-KR" altLang="en-US" sz="3400" dirty="0" smtClean="0">
                <a:latin typeface="한겨레결체" pitchFamily="2" charset="-127"/>
                <a:ea typeface="한겨레결체" pitchFamily="2" charset="-127"/>
              </a:rPr>
              <a:t>분류됨</a:t>
            </a:r>
            <a:endParaRPr lang="ko-KR" altLang="en-US" sz="3400" dirty="0">
              <a:latin typeface="한겨레결체" pitchFamily="2" charset="-127"/>
              <a:ea typeface="한겨레결체" pitchFamily="2" charset="-127"/>
            </a:endParaRPr>
          </a:p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한겨레결체" pitchFamily="2" charset="-127"/>
              <a:ea typeface="한겨레결체" pitchFamily="2" charset="-127"/>
              <a:cs typeface="+mn-cs"/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769216" y="3045592"/>
            <a:ext cx="2578648" cy="461232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</a:rPr>
              <a:t>폐기물의  분류체계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611560" y="4754328"/>
            <a:ext cx="108012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폐기물</a:t>
            </a:r>
            <a:endParaRPr lang="ko-KR" alt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중고딕" pitchFamily="18" charset="-127"/>
              <a:ea typeface="HY중고딕" pitchFamily="18" charset="-127"/>
            </a:endParaRPr>
          </a:p>
        </p:txBody>
      </p:sp>
      <p:cxnSp>
        <p:nvCxnSpPr>
          <p:cNvPr id="16" name="직선 연결선 15"/>
          <p:cNvCxnSpPr>
            <a:stCxn id="12" idx="3"/>
          </p:cNvCxnSpPr>
          <p:nvPr/>
        </p:nvCxnSpPr>
        <p:spPr>
          <a:xfrm flipV="1">
            <a:off x="1691680" y="5005948"/>
            <a:ext cx="308303" cy="4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 rot="5400000" flipH="1" flipV="1">
            <a:off x="1295636" y="5049180"/>
            <a:ext cx="13681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직선 연결선 23"/>
          <p:cNvCxnSpPr>
            <a:endCxn id="26" idx="1"/>
          </p:cNvCxnSpPr>
          <p:nvPr/>
        </p:nvCxnSpPr>
        <p:spPr>
          <a:xfrm>
            <a:off x="1979712" y="4401108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직선 연결선 24"/>
          <p:cNvCxnSpPr>
            <a:endCxn id="28" idx="1"/>
          </p:cNvCxnSpPr>
          <p:nvPr/>
        </p:nvCxnSpPr>
        <p:spPr>
          <a:xfrm>
            <a:off x="1979712" y="5733256"/>
            <a:ext cx="288032" cy="29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모서리가 둥근 직사각형 25"/>
          <p:cNvSpPr/>
          <p:nvPr/>
        </p:nvSpPr>
        <p:spPr>
          <a:xfrm>
            <a:off x="2267744" y="4149080"/>
            <a:ext cx="1335056" cy="504056"/>
          </a:xfrm>
          <a:prstGeom prst="roundRect">
            <a:avLst/>
          </a:prstGeom>
          <a:solidFill>
            <a:srgbClr val="92D050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생활폐기</a:t>
            </a:r>
            <a:r>
              <a:rPr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물</a:t>
            </a:r>
          </a:p>
        </p:txBody>
      </p:sp>
      <p:sp>
        <p:nvSpPr>
          <p:cNvPr id="28" name="모서리가 둥근 직사각형 27"/>
          <p:cNvSpPr/>
          <p:nvPr/>
        </p:nvSpPr>
        <p:spPr>
          <a:xfrm>
            <a:off x="2267744" y="5484136"/>
            <a:ext cx="1335056" cy="504056"/>
          </a:xfrm>
          <a:prstGeom prst="roundRect">
            <a:avLst/>
          </a:prstGeom>
          <a:solidFill>
            <a:srgbClr val="92D050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사업장폐기물</a:t>
            </a:r>
            <a:endParaRPr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9" name="직선 연결선 28"/>
          <p:cNvCxnSpPr/>
          <p:nvPr/>
        </p:nvCxnSpPr>
        <p:spPr>
          <a:xfrm>
            <a:off x="3602800" y="4394696"/>
            <a:ext cx="576064" cy="64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 flipV="1">
            <a:off x="3602800" y="5733256"/>
            <a:ext cx="308303" cy="4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rot="5400000" flipH="1" flipV="1">
            <a:off x="3242760" y="5517232"/>
            <a:ext cx="12961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 flipV="1">
            <a:off x="3890832" y="4869160"/>
            <a:ext cx="308303" cy="4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 flipV="1">
            <a:off x="3890832" y="6138024"/>
            <a:ext cx="308303" cy="4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 flipV="1">
            <a:off x="3890832" y="5733256"/>
            <a:ext cx="308303" cy="4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모서리가 둥근 직사각형 34"/>
          <p:cNvSpPr/>
          <p:nvPr/>
        </p:nvSpPr>
        <p:spPr>
          <a:xfrm>
            <a:off x="4178864" y="4707592"/>
            <a:ext cx="1656184" cy="334768"/>
          </a:xfrm>
          <a:prstGeom prst="roundRect">
            <a:avLst/>
          </a:prstGeom>
          <a:solidFill>
            <a:srgbClr val="92D050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사업장일반폐기물</a:t>
            </a:r>
            <a:endParaRPr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모서리가 둥근 직사각형 35"/>
          <p:cNvSpPr/>
          <p:nvPr/>
        </p:nvSpPr>
        <p:spPr>
          <a:xfrm>
            <a:off x="4178864" y="5569784"/>
            <a:ext cx="1335056" cy="334768"/>
          </a:xfrm>
          <a:prstGeom prst="roundRect">
            <a:avLst/>
          </a:prstGeom>
          <a:solidFill>
            <a:srgbClr val="92D050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건</a:t>
            </a:r>
            <a:r>
              <a:rPr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설</a:t>
            </a:r>
            <a:r>
              <a:rPr lang="ko-KR" altLang="en-US" sz="14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폐기물</a:t>
            </a:r>
            <a:endParaRPr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모서리가 둥근 직사각형 36"/>
          <p:cNvSpPr/>
          <p:nvPr/>
        </p:nvSpPr>
        <p:spPr>
          <a:xfrm>
            <a:off x="4178864" y="5974552"/>
            <a:ext cx="1335056" cy="334768"/>
          </a:xfrm>
          <a:prstGeom prst="roundRect">
            <a:avLst/>
          </a:prstGeom>
          <a:solidFill>
            <a:srgbClr val="92D050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지</a:t>
            </a:r>
            <a:r>
              <a:rPr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정</a:t>
            </a:r>
            <a:r>
              <a:rPr lang="ko-KR" altLang="en-US" sz="14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폐기물</a:t>
            </a:r>
            <a:endParaRPr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" name="오각형 50"/>
          <p:cNvSpPr/>
          <p:nvPr/>
        </p:nvSpPr>
        <p:spPr>
          <a:xfrm>
            <a:off x="2378664" y="3573016"/>
            <a:ext cx="1008112" cy="288032"/>
          </a:xfrm>
          <a:prstGeom prst="homePlat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발생원</a:t>
            </a:r>
            <a:endParaRPr lang="ko-KR" altLang="en-US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2" name="오각형 51"/>
          <p:cNvSpPr/>
          <p:nvPr/>
        </p:nvSpPr>
        <p:spPr>
          <a:xfrm>
            <a:off x="4211960" y="3573016"/>
            <a:ext cx="1512168" cy="288032"/>
          </a:xfrm>
          <a:prstGeom prst="homePlat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발생특성</a:t>
            </a:r>
            <a:endParaRPr lang="ko-KR" altLang="en-US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5" name="모서리가 둥근 직사각형 54"/>
          <p:cNvSpPr/>
          <p:nvPr/>
        </p:nvSpPr>
        <p:spPr>
          <a:xfrm>
            <a:off x="4178864" y="4225000"/>
            <a:ext cx="1656184" cy="33476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공사장생활폐기물</a:t>
            </a:r>
            <a:endParaRPr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7" name="직선 연결선 56"/>
          <p:cNvCxnSpPr>
            <a:stCxn id="35" idx="3"/>
          </p:cNvCxnSpPr>
          <p:nvPr/>
        </p:nvCxnSpPr>
        <p:spPr>
          <a:xfrm flipV="1">
            <a:off x="5835048" y="4869160"/>
            <a:ext cx="236295" cy="58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오각형 62"/>
          <p:cNvSpPr/>
          <p:nvPr/>
        </p:nvSpPr>
        <p:spPr>
          <a:xfrm>
            <a:off x="6228184" y="3573016"/>
            <a:ext cx="1512168" cy="288032"/>
          </a:xfrm>
          <a:prstGeom prst="homePlat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성 상</a:t>
            </a:r>
            <a:endParaRPr lang="ko-KR" altLang="en-US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64" name="모서리가 둥근 직사각형 63"/>
          <p:cNvSpPr/>
          <p:nvPr/>
        </p:nvSpPr>
        <p:spPr>
          <a:xfrm>
            <a:off x="6267096" y="4326192"/>
            <a:ext cx="2267744" cy="334768"/>
          </a:xfrm>
          <a:prstGeom prst="roundRect">
            <a:avLst/>
          </a:prstGeom>
          <a:solidFill>
            <a:srgbClr val="92D050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사업장생활계폐기물</a:t>
            </a:r>
            <a:endParaRPr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6" name="직선 연결선 65"/>
          <p:cNvCxnSpPr/>
          <p:nvPr/>
        </p:nvCxnSpPr>
        <p:spPr>
          <a:xfrm rot="5400000" flipH="1" flipV="1">
            <a:off x="5655028" y="4905164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직선 연결선 68"/>
          <p:cNvCxnSpPr>
            <a:stCxn id="37" idx="3"/>
          </p:cNvCxnSpPr>
          <p:nvPr/>
        </p:nvCxnSpPr>
        <p:spPr>
          <a:xfrm flipV="1">
            <a:off x="5513920" y="6125388"/>
            <a:ext cx="537152" cy="165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모서리가 둥근 직사각형 69"/>
          <p:cNvSpPr/>
          <p:nvPr/>
        </p:nvSpPr>
        <p:spPr>
          <a:xfrm>
            <a:off x="6051072" y="5949280"/>
            <a:ext cx="1656184" cy="33476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의료폐기물</a:t>
            </a:r>
            <a:endParaRPr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2" name="직선 연결선 71"/>
          <p:cNvCxnSpPr/>
          <p:nvPr/>
        </p:nvCxnSpPr>
        <p:spPr>
          <a:xfrm flipV="1">
            <a:off x="6051072" y="4503906"/>
            <a:ext cx="197768" cy="5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직선 연결선 76"/>
          <p:cNvCxnSpPr/>
          <p:nvPr/>
        </p:nvCxnSpPr>
        <p:spPr>
          <a:xfrm flipV="1">
            <a:off x="6051072" y="5301208"/>
            <a:ext cx="197768" cy="5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모서리가 둥근 직사각형 77"/>
          <p:cNvSpPr/>
          <p:nvPr/>
        </p:nvSpPr>
        <p:spPr>
          <a:xfrm>
            <a:off x="6267096" y="5085184"/>
            <a:ext cx="2267744" cy="334768"/>
          </a:xfrm>
          <a:prstGeom prst="roundRect">
            <a:avLst/>
          </a:prstGeom>
          <a:solidFill>
            <a:srgbClr val="92D050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사업장배출시설계폐기물</a:t>
            </a:r>
            <a:endParaRPr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1" name="순서도: 처리 80"/>
          <p:cNvSpPr/>
          <p:nvPr/>
        </p:nvSpPr>
        <p:spPr>
          <a:xfrm>
            <a:off x="584280" y="3160424"/>
            <a:ext cx="163472" cy="163472"/>
          </a:xfrm>
          <a:prstGeom prst="flowChart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640" y="326119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400" dirty="0" smtClean="0">
                <a:solidFill>
                  <a:srgbClr val="0C03BD"/>
                </a:solidFill>
                <a:latin typeface="휴먼둥근헤드라인" pitchFamily="18" charset="-127"/>
                <a:ea typeface="휴먼둥근헤드라인" pitchFamily="18" charset="-127"/>
              </a:rPr>
              <a:t>폐기물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은 어떻게 배출하고 </a:t>
            </a:r>
            <a:r>
              <a:rPr lang="ko-KR" altLang="en-US" sz="3400" dirty="0" err="1" smtClean="0">
                <a:latin typeface="휴먼둥근헤드라인" pitchFamily="18" charset="-127"/>
                <a:ea typeface="휴먼둥근헤드라인" pitchFamily="18" charset="-127"/>
              </a:rPr>
              <a:t>처리해야하나</a:t>
            </a:r>
            <a:endParaRPr lang="ko-KR" altLang="en-US" sz="3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5" name="내용 개체 틀 2"/>
          <p:cNvSpPr>
            <a:spLocks noGrp="1"/>
          </p:cNvSpPr>
          <p:nvPr>
            <p:ph sz="quarter" idx="1"/>
          </p:nvPr>
        </p:nvSpPr>
        <p:spPr>
          <a:xfrm>
            <a:off x="769216" y="1412776"/>
            <a:ext cx="4594872" cy="461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400" b="1" dirty="0" smtClean="0">
                <a:solidFill>
                  <a:srgbClr val="C00000"/>
                </a:solidFill>
                <a:latin typeface="HY강B" pitchFamily="18" charset="-127"/>
                <a:ea typeface="HY강B" pitchFamily="18" charset="-127"/>
              </a:rPr>
              <a:t>폐기물처리의 일반기준 및 원칙</a:t>
            </a:r>
            <a:endParaRPr lang="ko-KR" altLang="en-US" sz="2400" b="1" dirty="0">
              <a:solidFill>
                <a:srgbClr val="C000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6" name="순서도: 처리 5"/>
          <p:cNvSpPr/>
          <p:nvPr/>
        </p:nvSpPr>
        <p:spPr>
          <a:xfrm>
            <a:off x="584280" y="1547064"/>
            <a:ext cx="163472" cy="163472"/>
          </a:xfrm>
          <a:prstGeom prst="flowChart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524008" y="1844824"/>
            <a:ext cx="7576384" cy="11715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>
              <a:lnSpc>
                <a:spcPct val="16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3400" dirty="0" smtClean="0">
                <a:latin typeface="한겨레결체" pitchFamily="2" charset="-127"/>
                <a:ea typeface="한겨레결체" pitchFamily="2" charset="-127"/>
              </a:rPr>
              <a:t>            </a:t>
            </a:r>
            <a:endParaRPr lang="ko-KR" altLang="en-US" sz="3400" dirty="0">
              <a:latin typeface="한겨레결체" pitchFamily="2" charset="-127"/>
              <a:ea typeface="한겨레결체" pitchFamily="2" charset="-127"/>
            </a:endParaRPr>
          </a:p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한겨레결체" pitchFamily="2" charset="-127"/>
              <a:ea typeface="한겨레결체" pitchFamily="2" charset="-127"/>
              <a:cs typeface="+mn-cs"/>
            </a:endParaRPr>
          </a:p>
        </p:txBody>
      </p:sp>
      <p:sp>
        <p:nvSpPr>
          <p:cNvPr id="12" name="내용 개체 틀 2"/>
          <p:cNvSpPr txBox="1">
            <a:spLocks/>
          </p:cNvSpPr>
          <p:nvPr/>
        </p:nvSpPr>
        <p:spPr>
          <a:xfrm>
            <a:off x="539552" y="1846800"/>
            <a:ext cx="7992888" cy="1294168"/>
          </a:xfrm>
          <a:prstGeom prst="rect">
            <a:avLst/>
          </a:prstGeom>
        </p:spPr>
        <p:txBody>
          <a:bodyPr vert="horz" lIns="36000" rIns="36000" anchor="ctr" anchorCtr="0">
            <a:noAutofit/>
          </a:bodyPr>
          <a:lstStyle/>
          <a:p>
            <a:pPr marL="27432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①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폐기물은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수집</a:t>
            </a:r>
            <a:r>
              <a:rPr lang="en-US" altLang="ko-KR" sz="1600" b="1" u="sng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운반</a:t>
            </a:r>
            <a:r>
              <a:rPr lang="en-US" altLang="ko-KR" sz="1600" b="1" u="sng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보관</a:t>
            </a:r>
            <a:r>
              <a:rPr lang="en-US" altLang="ko-KR" sz="1600" b="1" u="sng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처리하는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과정에서 환경오염이 최소화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되도록 할 것</a:t>
            </a:r>
          </a:p>
          <a:p>
            <a:pPr marL="27432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②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폐기물은 </a:t>
            </a:r>
            <a:r>
              <a:rPr lang="ko-KR" altLang="en-US" sz="1600" b="1" u="sng" dirty="0" err="1" smtClean="0">
                <a:latin typeface="한겨레결체" pitchFamily="2" charset="-127"/>
                <a:ea typeface="한겨레결체" pitchFamily="2" charset="-127"/>
              </a:rPr>
              <a:t>재활용성</a:t>
            </a:r>
            <a:r>
              <a:rPr lang="en-US" altLang="ko-KR" sz="1600" b="1" u="sng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가연성</a:t>
            </a:r>
            <a:r>
              <a:rPr lang="en-US" altLang="ko-KR" sz="1600" b="1" u="sng" dirty="0" smtClean="0">
                <a:latin typeface="한겨레결체" pitchFamily="2" charset="-127"/>
                <a:ea typeface="한겨레결체" pitchFamily="2" charset="-127"/>
              </a:rPr>
              <a:t> ·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불연성으로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구분하여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수집</a:t>
            </a:r>
            <a:r>
              <a:rPr lang="en-US" altLang="ko-KR" sz="1600" b="1" u="sng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운반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할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것</a:t>
            </a:r>
          </a:p>
          <a:p>
            <a:pPr marL="27432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③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폐기물은 폐기물처리시설에서 처리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할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것</a:t>
            </a:r>
            <a:endParaRPr lang="ko-KR" altLang="en-US" sz="1600" dirty="0" smtClean="0">
              <a:latin typeface="한겨레결체" pitchFamily="2" charset="-127"/>
              <a:ea typeface="한겨레결체" pitchFamily="2" charset="-127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>
          <a:xfrm>
            <a:off x="611560" y="3214952"/>
            <a:ext cx="4594872" cy="461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가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+mn-cs"/>
              </a:rPr>
              <a:t>폐기물의 처리 기준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sp>
        <p:nvSpPr>
          <p:cNvPr id="13" name="내용 개체 틀 2"/>
          <p:cNvSpPr txBox="1">
            <a:spLocks/>
          </p:cNvSpPr>
          <p:nvPr/>
        </p:nvSpPr>
        <p:spPr>
          <a:xfrm>
            <a:off x="539552" y="3719008"/>
            <a:ext cx="7992888" cy="1150152"/>
          </a:xfrm>
          <a:prstGeom prst="rect">
            <a:avLst/>
          </a:prstGeom>
        </p:spPr>
        <p:txBody>
          <a:bodyPr vert="horz" lIns="36000" rIns="36000" anchor="ctr" anchorCtr="0">
            <a:noAutofit/>
          </a:bodyPr>
          <a:lstStyle/>
          <a:p>
            <a:pPr marL="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①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폐기물은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종류별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성상별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,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재활용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여부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,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가연성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불연성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여부 등에 따라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구분하여</a:t>
            </a:r>
            <a:endParaRPr lang="en-US" altLang="ko-KR" sz="1600" dirty="0" smtClean="0">
              <a:latin typeface="한겨레결체" pitchFamily="2" charset="-127"/>
              <a:ea typeface="한겨레결체" pitchFamily="2" charset="-127"/>
            </a:endParaRPr>
          </a:p>
          <a:p>
            <a:pPr marL="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 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  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수집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운반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및 보관할 것</a:t>
            </a:r>
          </a:p>
          <a:p>
            <a:pPr marL="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②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수집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운반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보관시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폐기물이 날리거나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누출되지 않도록 하고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침출수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유출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방지</a:t>
            </a:r>
          </a:p>
          <a:p>
            <a:pPr marL="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③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적정 처리 또는 보관할 수 있는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장소외의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곳으로 운반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금지</a:t>
            </a:r>
            <a:endParaRPr lang="ko-KR" altLang="en-US" sz="1600" dirty="0" smtClean="0">
              <a:latin typeface="한겨레결체" pitchFamily="2" charset="-127"/>
              <a:ea typeface="한겨레결체" pitchFamily="2" charset="-127"/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971600" y="4930610"/>
          <a:ext cx="7200800" cy="1234694"/>
        </p:xfrm>
        <a:graphic>
          <a:graphicData uri="http://schemas.openxmlformats.org/drawingml/2006/table">
            <a:tbl>
              <a:tblPr/>
              <a:tblGrid>
                <a:gridCol w="7200800"/>
              </a:tblGrid>
              <a:tr h="123469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aseline="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     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임시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보관장소 승인 기준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     -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시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․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도별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1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개소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       ·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임시보관 허용량은 중량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450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톤 이하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용적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300㎥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이하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       · 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임시보관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기간은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5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일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로 하고 다만 건설폐기물은 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10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일 이내로 하고 냉동보관시설이 설</a:t>
                      </a:r>
                      <a:endParaRPr lang="en-US" altLang="ko-KR" sz="1400" dirty="0" smtClean="0">
                        <a:solidFill>
                          <a:srgbClr val="000000"/>
                        </a:solidFill>
                        <a:latin typeface="한겨레결체" pitchFamily="2" charset="-127"/>
                        <a:ea typeface="한겨레결체" pitchFamily="2" charset="-127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            </a:t>
                      </a:r>
                      <a:r>
                        <a:rPr lang="ko-KR" altLang="en-US" sz="1400" dirty="0" err="1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치되지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 아니한 의료폐기물은 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2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한겨레결체" pitchFamily="2" charset="-127"/>
                          <a:ea typeface="한겨레결체" pitchFamily="2" charset="-127"/>
                        </a:rPr>
                        <a:t>일 이내로함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겨레결체" pitchFamily="2" charset="-127"/>
                        <a:ea typeface="한겨레결체" pitchFamily="2" charset="-127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1037792" y="50345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640" y="326119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400" dirty="0" smtClean="0">
                <a:solidFill>
                  <a:srgbClr val="0C03BD"/>
                </a:solidFill>
                <a:latin typeface="휴먼둥근헤드라인" pitchFamily="18" charset="-127"/>
                <a:ea typeface="휴먼둥근헤드라인" pitchFamily="18" charset="-127"/>
              </a:rPr>
              <a:t>폐기물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은 어떻게 배출하고 </a:t>
            </a:r>
            <a:r>
              <a:rPr lang="ko-KR" altLang="en-US" sz="3400" dirty="0" err="1" smtClean="0">
                <a:latin typeface="휴먼둥근헤드라인" pitchFamily="18" charset="-127"/>
                <a:ea typeface="휴먼둥근헤드라인" pitchFamily="18" charset="-127"/>
              </a:rPr>
              <a:t>처리해야하나</a:t>
            </a:r>
            <a:endParaRPr lang="ko-KR" altLang="en-US" sz="3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524008" y="1844824"/>
            <a:ext cx="7576384" cy="11715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>
              <a:lnSpc>
                <a:spcPct val="16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3400" dirty="0" smtClean="0">
                <a:latin typeface="한겨레결체" pitchFamily="2" charset="-127"/>
                <a:ea typeface="한겨레결체" pitchFamily="2" charset="-127"/>
              </a:rPr>
              <a:t>            </a:t>
            </a:r>
            <a:endParaRPr lang="ko-KR" altLang="en-US" sz="3400" dirty="0">
              <a:latin typeface="한겨레결체" pitchFamily="2" charset="-127"/>
              <a:ea typeface="한겨레결체" pitchFamily="2" charset="-127"/>
            </a:endParaRPr>
          </a:p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한겨레결체" pitchFamily="2" charset="-127"/>
              <a:ea typeface="한겨레결체" pitchFamily="2" charset="-127"/>
              <a:cs typeface="+mn-cs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>
          <a:xfrm>
            <a:off x="611560" y="1508152"/>
            <a:ext cx="4594872" cy="461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가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+mn-cs"/>
              </a:rPr>
              <a:t>폐기물의 처리 기준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+mn-cs"/>
              </a:rPr>
              <a:t>(</a:t>
            </a:r>
            <a:r>
              <a:rPr kumimoji="0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+mn-cs"/>
              </a:rPr>
              <a:t>계속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  <a:cs typeface="+mn-cs"/>
              </a:rPr>
              <a:t>)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sp>
        <p:nvSpPr>
          <p:cNvPr id="13" name="내용 개체 틀 2"/>
          <p:cNvSpPr txBox="1">
            <a:spLocks/>
          </p:cNvSpPr>
          <p:nvPr/>
        </p:nvSpPr>
        <p:spPr>
          <a:xfrm>
            <a:off x="539552" y="2012208"/>
            <a:ext cx="7992888" cy="1776832"/>
          </a:xfrm>
          <a:prstGeom prst="rect">
            <a:avLst/>
          </a:prstGeom>
        </p:spPr>
        <p:txBody>
          <a:bodyPr vert="horz" lIns="36000" rIns="36000" anchor="ctr" anchorCtr="0">
            <a:noAutofit/>
          </a:bodyPr>
          <a:lstStyle/>
          <a:p>
            <a:pPr marL="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④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중간처리후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발생하는 폐기물은 새로이 발생한 것으로 봄</a:t>
            </a:r>
          </a:p>
          <a:p>
            <a:pPr marL="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⑤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폐기물은 폐기물처리시설에서 처리할 것</a:t>
            </a:r>
          </a:p>
          <a:p>
            <a:pPr marL="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⑥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폐기물보관시설은 폐기물처리시설과 동일한 사업장에 위치하여야 함</a:t>
            </a:r>
          </a:p>
          <a:p>
            <a:pPr marL="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⑦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일반소각대상과 고온소각대상폐기물이 혼합된 경우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고온소각할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것</a:t>
            </a:r>
          </a:p>
          <a:p>
            <a:pPr marL="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⑧ 폐기물을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매립하는 경우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침출수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및 가스의 유출을 방지하기 위한 차수시설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등을</a:t>
            </a:r>
            <a:endParaRPr lang="en-US" altLang="ko-KR" sz="1600" dirty="0" smtClean="0">
              <a:latin typeface="한겨레결체" pitchFamily="2" charset="-127"/>
              <a:ea typeface="한겨레결체" pitchFamily="2" charset="-127"/>
            </a:endParaRPr>
          </a:p>
          <a:p>
            <a:pPr marL="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 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  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갖춘 매립시설에서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처리</a:t>
            </a:r>
            <a:endParaRPr lang="ko-KR" altLang="en-US" sz="1600" dirty="0" smtClean="0">
              <a:latin typeface="한겨레결체" pitchFamily="2" charset="-127"/>
              <a:ea typeface="한겨레결체" pitchFamily="2" charset="-127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7" name="내용 개체 틀 2"/>
          <p:cNvSpPr txBox="1">
            <a:spLocks/>
          </p:cNvSpPr>
          <p:nvPr/>
        </p:nvSpPr>
        <p:spPr>
          <a:xfrm>
            <a:off x="611560" y="3861048"/>
            <a:ext cx="4594872" cy="461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나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사업장폐기물의 처리원칙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sp>
        <p:nvSpPr>
          <p:cNvPr id="18" name="내용 개체 틀 2"/>
          <p:cNvSpPr txBox="1">
            <a:spLocks/>
          </p:cNvSpPr>
          <p:nvPr/>
        </p:nvSpPr>
        <p:spPr>
          <a:xfrm>
            <a:off x="559008" y="4293096"/>
            <a:ext cx="7992888" cy="1800200"/>
          </a:xfrm>
          <a:prstGeom prst="rect">
            <a:avLst/>
          </a:prstGeom>
        </p:spPr>
        <p:txBody>
          <a:bodyPr vert="horz" lIns="36000" rIns="36000" anchor="ctr" anchorCtr="0">
            <a:noAutofit/>
          </a:bodyPr>
          <a:lstStyle/>
          <a:p>
            <a:pPr marL="27432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사업장폐기물을 배출하는 자는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사업장에서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발생하는 폐기물을 스스로 처리하거나 일정한 자격을 갖춘 자에게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위탁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처리하도록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하고 있는데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,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다른 사람의 폐기물을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위탁받을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수 있는 자는 공공폐기물처리시설을 설치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․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운영하는 자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(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법 제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4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조 및 제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5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조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),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폐기물처리업자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(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법 제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25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조제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3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항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),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폐기물재활용신고자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(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법 제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46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조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)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및 폐기물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해양배출업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등록자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(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해양환경관리법 제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70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조제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1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항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)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로 한정하고 있음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640" y="326119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400" dirty="0" smtClean="0">
                <a:solidFill>
                  <a:srgbClr val="0C03BD"/>
                </a:solidFill>
                <a:latin typeface="휴먼둥근헤드라인" pitchFamily="18" charset="-127"/>
                <a:ea typeface="휴먼둥근헤드라인" pitchFamily="18" charset="-127"/>
              </a:rPr>
              <a:t>폐기물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은 어떻게 배출하고 </a:t>
            </a:r>
            <a:r>
              <a:rPr lang="ko-KR" altLang="en-US" sz="3400" dirty="0" err="1" smtClean="0">
                <a:latin typeface="휴먼둥근헤드라인" pitchFamily="18" charset="-127"/>
                <a:ea typeface="휴먼둥근헤드라인" pitchFamily="18" charset="-127"/>
              </a:rPr>
              <a:t>처리해야하나</a:t>
            </a:r>
            <a:endParaRPr lang="ko-KR" altLang="en-US" sz="3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524008" y="1844824"/>
            <a:ext cx="7576384" cy="11715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>
              <a:lnSpc>
                <a:spcPct val="16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3400" dirty="0" smtClean="0">
                <a:latin typeface="한겨레결체" pitchFamily="2" charset="-127"/>
                <a:ea typeface="한겨레결체" pitchFamily="2" charset="-127"/>
              </a:rPr>
              <a:t>            </a:t>
            </a:r>
            <a:endParaRPr lang="ko-KR" altLang="en-US" sz="3400" dirty="0">
              <a:latin typeface="한겨레결체" pitchFamily="2" charset="-127"/>
              <a:ea typeface="한겨레결체" pitchFamily="2" charset="-127"/>
            </a:endParaRPr>
          </a:p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한겨레결체" pitchFamily="2" charset="-127"/>
              <a:ea typeface="한겨레결체" pitchFamily="2" charset="-127"/>
              <a:cs typeface="+mn-cs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7" name="내용 개체 틀 2"/>
          <p:cNvSpPr txBox="1">
            <a:spLocks/>
          </p:cNvSpPr>
          <p:nvPr/>
        </p:nvSpPr>
        <p:spPr>
          <a:xfrm>
            <a:off x="611560" y="1556792"/>
            <a:ext cx="7632848" cy="46123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다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폐기물별 수집운반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·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보관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·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처리 등의 기준 및 방법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971600" y="2169956"/>
          <a:ext cx="7488832" cy="37793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72208"/>
                <a:gridCol w="1872208"/>
                <a:gridCol w="1872208"/>
                <a:gridCol w="1872208"/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새굴림" pitchFamily="18" charset="-127"/>
                          <a:ea typeface="새굴림" pitchFamily="18" charset="-127"/>
                        </a:rPr>
                        <a:t>구분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새굴림" pitchFamily="18" charset="-127"/>
                          <a:ea typeface="새굴림" pitchFamily="18" charset="-127"/>
                        </a:rPr>
                        <a:t>수집운반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새굴림" pitchFamily="18" charset="-127"/>
                          <a:ea typeface="새굴림" pitchFamily="18" charset="-127"/>
                        </a:rPr>
                        <a:t>보 관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새굴림" pitchFamily="18" charset="-127"/>
                          <a:ea typeface="새굴림" pitchFamily="18" charset="-127"/>
                        </a:rPr>
                        <a:t>처 리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새굴림" pitchFamily="18" charset="-127"/>
                          <a:ea typeface="새굴림" pitchFamily="18" charset="-127"/>
                        </a:rPr>
                        <a:t>생활폐기물</a:t>
                      </a:r>
                      <a:endParaRPr lang="ko-KR" altLang="en-US" sz="16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새굴림" pitchFamily="18" charset="-127"/>
                          <a:ea typeface="새굴림" pitchFamily="18" charset="-127"/>
                        </a:rPr>
                        <a:t>시</a:t>
                      </a:r>
                      <a:r>
                        <a:rPr lang="en-US" altLang="ko-KR" sz="1600" b="1" dirty="0" smtClean="0">
                          <a:latin typeface="새굴림" pitchFamily="18" charset="-127"/>
                          <a:ea typeface="새굴림" pitchFamily="18" charset="-127"/>
                        </a:rPr>
                        <a:t>·</a:t>
                      </a:r>
                      <a:r>
                        <a:rPr lang="ko-KR" altLang="en-US" sz="1600" b="1" dirty="0" smtClean="0">
                          <a:latin typeface="새굴림" pitchFamily="18" charset="-127"/>
                          <a:ea typeface="새굴림" pitchFamily="18" charset="-127"/>
                        </a:rPr>
                        <a:t>군</a:t>
                      </a:r>
                      <a:r>
                        <a:rPr lang="en-US" altLang="ko-KR" sz="1600" b="1" dirty="0" smtClean="0">
                          <a:latin typeface="새굴림" pitchFamily="18" charset="-127"/>
                          <a:ea typeface="새굴림" pitchFamily="18" charset="-127"/>
                        </a:rPr>
                        <a:t>·</a:t>
                      </a:r>
                      <a:r>
                        <a:rPr lang="ko-KR" altLang="en-US" sz="1600" b="1" dirty="0" smtClean="0">
                          <a:latin typeface="새굴림" pitchFamily="18" charset="-127"/>
                          <a:ea typeface="새굴림" pitchFamily="18" charset="-127"/>
                        </a:rPr>
                        <a:t>구의 조례로 정함</a:t>
                      </a:r>
                      <a:endParaRPr lang="ko-KR" altLang="en-US" sz="16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</a:tr>
              <a:tr h="29410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새굴림" pitchFamily="18" charset="-127"/>
                          <a:ea typeface="새굴림" pitchFamily="18" charset="-127"/>
                        </a:rPr>
                        <a:t>사업장일반폐기물</a:t>
                      </a:r>
                      <a:endParaRPr lang="ko-KR" altLang="en-US" sz="16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수집</a:t>
                      </a: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·</a:t>
                      </a:r>
                      <a:r>
                        <a:rPr kumimoji="0" lang="ko-KR" altLang="en-US" sz="1600" b="1" kern="1200" dirty="0" err="1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운반증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 부착차량으로 운반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지붕과 벽면을 갖춘 보관창고에서 보관</a:t>
                      </a:r>
                    </a:p>
                    <a:p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90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일을 초과하여 보관금지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재활용하지 아니하는 소각가능 </a:t>
                      </a:r>
                      <a:r>
                        <a:rPr kumimoji="0" lang="ko-KR" altLang="en-US" sz="1600" b="1" kern="1200" dirty="0" err="1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배출시설계폐기물은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 소각</a:t>
                      </a:r>
                    </a:p>
                    <a:p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폐기물 종류별로 기준 및 방법 준수</a:t>
                      </a:r>
                    </a:p>
                    <a:p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kumimoji="0" lang="ko-KR" altLang="en-US" sz="1600" b="1" kern="1200" dirty="0" err="1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유기성오니는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 </a:t>
                      </a:r>
                      <a:r>
                        <a:rPr kumimoji="0" lang="ko-KR" altLang="en-US" sz="1600" b="1" kern="1200" dirty="0" err="1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직매립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 금지</a:t>
                      </a:r>
                    </a:p>
                    <a:p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불연성은 </a:t>
                      </a: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15㎝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이하로 파쇄</a:t>
                      </a: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․</a:t>
                      </a:r>
                      <a:r>
                        <a:rPr kumimoji="0" lang="ko-KR" altLang="en-US" sz="1600" b="1" kern="1200" dirty="0" err="1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절단후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 매립</a:t>
                      </a:r>
                    </a:p>
                    <a:p>
                      <a:pPr algn="ctr" latinLnBrk="1"/>
                      <a:endParaRPr lang="ko-KR" altLang="en-US" sz="16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640" y="326119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400" dirty="0" smtClean="0">
                <a:solidFill>
                  <a:srgbClr val="0C03BD"/>
                </a:solidFill>
                <a:latin typeface="휴먼둥근헤드라인" pitchFamily="18" charset="-127"/>
                <a:ea typeface="휴먼둥근헤드라인" pitchFamily="18" charset="-127"/>
              </a:rPr>
              <a:t>사업장폐기물배출자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의 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의무는 무엇일까</a:t>
            </a:r>
            <a:endParaRPr lang="ko-KR" altLang="en-US" sz="3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611560" y="1508152"/>
            <a:ext cx="4594872" cy="461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가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기본 책무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899592" y="2012208"/>
            <a:ext cx="7992888" cy="1056752"/>
          </a:xfrm>
          <a:prstGeom prst="rect">
            <a:avLst/>
          </a:prstGeom>
        </p:spPr>
        <p:txBody>
          <a:bodyPr vert="horz" lIns="36000" rIns="3600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사업장폐기물배출자는 사업장에서 발생하는 모든 폐기물을 적정하게 처리하여야 하며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,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생산공정에 있어서는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폐기물감량화시설의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설치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,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기술개발 및 재활용 등의 방법으로 사업장폐기물의 발생을 최대한 억제</a:t>
            </a:r>
            <a:endParaRPr lang="ko-KR" altLang="en-US" sz="1600" dirty="0">
              <a:latin typeface="한겨레결체" pitchFamily="2" charset="-127"/>
              <a:ea typeface="한겨레결체" pitchFamily="2" charset="-127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>
          <a:xfrm>
            <a:off x="611560" y="3086512"/>
            <a:ext cx="7272808" cy="461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나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수탁자의 수집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·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운반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·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처리 능력 확인 의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무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sp>
        <p:nvSpPr>
          <p:cNvPr id="12" name="내용 개체 틀 2"/>
          <p:cNvSpPr txBox="1">
            <a:spLocks/>
          </p:cNvSpPr>
          <p:nvPr/>
        </p:nvSpPr>
        <p:spPr>
          <a:xfrm>
            <a:off x="827584" y="3547744"/>
            <a:ext cx="7704856" cy="1194952"/>
          </a:xfrm>
          <a:prstGeom prst="rect">
            <a:avLst/>
          </a:prstGeom>
        </p:spPr>
        <p:txBody>
          <a:bodyPr vert="horz" lIns="36000" rIns="3600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「폐기물관리법」 제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17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조제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1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항제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3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호 및 동법 시행규칙 제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17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조에 따라 폐기물의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수집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운반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처리를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위탁하는 자는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수탁자가 폐기물을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수집</a:t>
            </a:r>
            <a:r>
              <a:rPr lang="en-US" altLang="ko-KR" sz="1600" b="1" u="sng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운반</a:t>
            </a:r>
            <a:r>
              <a:rPr lang="en-US" altLang="ko-KR" sz="1600" b="1" u="sng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처리할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능력이 있는지를 확인한 후 위탁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하여야 함</a:t>
            </a:r>
            <a:endParaRPr lang="ko-KR" altLang="en-US" sz="1600" dirty="0">
              <a:latin typeface="한겨레결체" pitchFamily="2" charset="-127"/>
              <a:ea typeface="한겨레결체" pitchFamily="2" charset="-127"/>
            </a:endParaRPr>
          </a:p>
        </p:txBody>
      </p:sp>
      <p:sp>
        <p:nvSpPr>
          <p:cNvPr id="13" name="내용 개체 틀 2"/>
          <p:cNvSpPr txBox="1">
            <a:spLocks/>
          </p:cNvSpPr>
          <p:nvPr/>
        </p:nvSpPr>
        <p:spPr>
          <a:xfrm>
            <a:off x="611560" y="4769872"/>
            <a:ext cx="7272808" cy="461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다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확인 절차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sp>
        <p:nvSpPr>
          <p:cNvPr id="15" name="내용 개체 틀 2"/>
          <p:cNvSpPr txBox="1">
            <a:spLocks/>
          </p:cNvSpPr>
          <p:nvPr/>
        </p:nvSpPr>
        <p:spPr>
          <a:xfrm>
            <a:off x="856768" y="5137736"/>
            <a:ext cx="7704856" cy="1222232"/>
          </a:xfrm>
          <a:prstGeom prst="rect">
            <a:avLst/>
          </a:prstGeom>
        </p:spPr>
        <p:txBody>
          <a:bodyPr vert="horz" lIns="36000" rIns="3600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배출자는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수탁처리능력확인서를 토대로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수탁자의 능력을 확인한 후 위탁계약을 </a:t>
            </a:r>
            <a:r>
              <a:rPr lang="ko-KR" altLang="en-US" sz="1600" b="1" u="sng" dirty="0" smtClean="0">
                <a:latin typeface="한겨레결체" pitchFamily="2" charset="-127"/>
                <a:ea typeface="한겨레결체" pitchFamily="2" charset="-127"/>
              </a:rPr>
              <a:t>체결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하고 동 확인서 사본을 사업장폐기물배출자신고서 또는 폐기물처리계획서에 첨부하여 시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·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도지사에 제출</a:t>
            </a:r>
            <a:endParaRPr lang="ko-KR" altLang="en-US" sz="1600" dirty="0">
              <a:latin typeface="한겨레결체" pitchFamily="2" charset="-127"/>
              <a:ea typeface="한겨레결체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640" y="326119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400" dirty="0" smtClean="0">
                <a:solidFill>
                  <a:srgbClr val="0C03BD"/>
                </a:solidFill>
                <a:latin typeface="휴먼둥근헤드라인" pitchFamily="18" charset="-127"/>
                <a:ea typeface="휴먼둥근헤드라인" pitchFamily="18" charset="-127"/>
              </a:rPr>
              <a:t>폐기물처리업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에 대해 알아보자</a:t>
            </a:r>
            <a:endParaRPr lang="ko-KR" altLang="en-US" sz="3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611560" y="1508152"/>
            <a:ext cx="4594872" cy="4612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가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폐기물처리업의 개념 및 분류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899592" y="1844824"/>
            <a:ext cx="7992888" cy="1560808"/>
          </a:xfrm>
          <a:prstGeom prst="rect">
            <a:avLst/>
          </a:prstGeom>
        </p:spPr>
        <p:txBody>
          <a:bodyPr vert="horz" lIns="36000" rIns="3600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「폐기물관리법」에서 다른 사람의 폐기물을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위탁받아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처리하고자 하는 경우에는 폐기물처리업의 허가를 받거나 재활용신고를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필하여야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한다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. 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폐기물처리업은 업종별로 영업내용을 달리하고 동일 </a:t>
            </a:r>
            <a:r>
              <a:rPr lang="ko-KR" altLang="en-US" sz="1600" dirty="0" err="1" smtClean="0">
                <a:latin typeface="한겨레결체" pitchFamily="2" charset="-127"/>
                <a:ea typeface="한겨레결체" pitchFamily="2" charset="-127"/>
              </a:rPr>
              <a:t>업종내에서도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 폐기물의 종류별로 영업대상폐기물을 구분하고 있어 허가증에 허용된 폐기물에 한하여 수집</a:t>
            </a:r>
            <a:r>
              <a:rPr lang="en-US" altLang="ko-KR" sz="1600" b="1" dirty="0" smtClean="0">
                <a:latin typeface="한겨레결체" pitchFamily="2" charset="-127"/>
                <a:ea typeface="한겨레결체" pitchFamily="2" charset="-127"/>
              </a:rPr>
              <a:t>․</a:t>
            </a:r>
            <a:r>
              <a:rPr lang="ko-KR" altLang="en-US" sz="1600" dirty="0" smtClean="0">
                <a:latin typeface="한겨레결체" pitchFamily="2" charset="-127"/>
                <a:ea typeface="한겨레결체" pitchFamily="2" charset="-127"/>
              </a:rPr>
              <a:t>운반 및 처리에 관한 영업을 할 수 있다</a:t>
            </a:r>
            <a:r>
              <a:rPr lang="en-US" altLang="ko-KR" sz="1600" dirty="0" smtClean="0">
                <a:latin typeface="한겨레결체" pitchFamily="2" charset="-127"/>
                <a:ea typeface="한겨레결체" pitchFamily="2" charset="-127"/>
              </a:rPr>
              <a:t>.</a:t>
            </a:r>
            <a:endParaRPr lang="ko-KR" altLang="en-US" sz="1600" dirty="0" smtClean="0">
              <a:latin typeface="한겨레결체" pitchFamily="2" charset="-127"/>
              <a:ea typeface="한겨레결체" pitchFamily="2" charset="-127"/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/>
        </p:nvGraphicFramePr>
        <p:xfrm>
          <a:off x="878787" y="3429000"/>
          <a:ext cx="7869677" cy="2592288"/>
        </p:xfrm>
        <a:graphic>
          <a:graphicData uri="http://schemas.openxmlformats.org/drawingml/2006/table">
            <a:tbl>
              <a:tblPr/>
              <a:tblGrid>
                <a:gridCol w="7869677"/>
              </a:tblGrid>
              <a:tr h="2592288">
                <a:tc>
                  <a:txBody>
                    <a:bodyPr/>
                    <a:lstStyle/>
                    <a:p>
                      <a:pPr latinLnBrk="1">
                        <a:lnSpc>
                          <a:spcPct val="120000"/>
                        </a:lnSpc>
                      </a:pPr>
                      <a:r>
                        <a:rPr lang="en-US" altLang="ko-KR" sz="1600" b="1" dirty="0" smtClean="0">
                          <a:latin typeface="새굴림" pitchFamily="18" charset="-127"/>
                          <a:ea typeface="새굴림" pitchFamily="18" charset="-127"/>
                        </a:rPr>
                        <a:t>&lt;</a:t>
                      </a:r>
                      <a:r>
                        <a:rPr lang="ko-KR" altLang="en-US" sz="1600" b="1" dirty="0" smtClean="0">
                          <a:latin typeface="새굴림" pitchFamily="18" charset="-127"/>
                          <a:ea typeface="새굴림" pitchFamily="18" charset="-127"/>
                        </a:rPr>
                        <a:t>해석사례</a:t>
                      </a:r>
                      <a:r>
                        <a:rPr lang="en-US" altLang="ko-KR" sz="1600" b="1" dirty="0" smtClean="0">
                          <a:latin typeface="새굴림" pitchFamily="18" charset="-127"/>
                          <a:ea typeface="새굴림" pitchFamily="18" charset="-127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600" b="1" kern="1200" dirty="0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① 폐기물수집</a:t>
                      </a:r>
                      <a:r>
                        <a:rPr kumimoji="0" lang="en-US" altLang="ko-KR" sz="1600" b="1" kern="1200" dirty="0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․</a:t>
                      </a:r>
                      <a:r>
                        <a:rPr kumimoji="0" lang="ko-KR" altLang="en-US" sz="1600" b="1" kern="1200" dirty="0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운반업자는 폐기물을 처리할 수 없으므로 폐기물배출자로부터 폐기물의 처리를 </a:t>
                      </a:r>
                      <a:r>
                        <a:rPr kumimoji="0" lang="ko-KR" altLang="en-US" sz="1600" b="1" kern="1200" dirty="0" err="1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위탁받을</a:t>
                      </a:r>
                      <a:r>
                        <a:rPr kumimoji="0" lang="ko-KR" altLang="en-US" sz="1600" b="1" kern="1200" dirty="0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 수 없으며</a:t>
                      </a:r>
                      <a:r>
                        <a:rPr kumimoji="0" lang="en-US" altLang="ko-KR" sz="1600" b="1" kern="1200" dirty="0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, </a:t>
                      </a:r>
                      <a:r>
                        <a:rPr kumimoji="0" lang="ko-KR" altLang="en-US" sz="1600" b="1" kern="1200" dirty="0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따라서 운반비 외에 처리비를 받을 수 없음</a:t>
                      </a:r>
                      <a:endParaRPr kumimoji="0" lang="en-US" altLang="ko-KR" sz="1600" b="1" kern="1200" dirty="0" smtClean="0">
                        <a:solidFill>
                          <a:schemeClr val="tx1"/>
                        </a:solidFill>
                        <a:latin typeface="새굴림" pitchFamily="18" charset="-127"/>
                        <a:ea typeface="새굴림" pitchFamily="18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600" b="1" kern="1200" dirty="0" smtClean="0">
                        <a:solidFill>
                          <a:schemeClr val="tx1"/>
                        </a:solidFill>
                        <a:latin typeface="새굴림" pitchFamily="18" charset="-127"/>
                        <a:ea typeface="새굴림" pitchFamily="18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600" b="1" kern="1200" dirty="0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② 폐기물수집운반업자 및 폐기물처리업자가 </a:t>
                      </a:r>
                      <a:r>
                        <a:rPr kumimoji="0" lang="ko-KR" altLang="en-US" sz="1600" b="1" kern="1200" dirty="0" err="1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배출자와</a:t>
                      </a:r>
                      <a:r>
                        <a:rPr kumimoji="0" lang="ko-KR" altLang="en-US" sz="1600" b="1" kern="1200" dirty="0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 하나의 계약서로 동시에 폐기물의 수집운반 처리의 위탁계약을 체결하는 경우에는 </a:t>
                      </a:r>
                      <a:r>
                        <a:rPr kumimoji="0" lang="ko-KR" altLang="en-US" sz="1600" b="1" u="sng" kern="1200" dirty="0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환경부 예규 제</a:t>
                      </a:r>
                      <a:r>
                        <a:rPr kumimoji="0" lang="en-US" altLang="ko-KR" sz="1600" b="1" u="sng" kern="1200" dirty="0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430</a:t>
                      </a:r>
                      <a:r>
                        <a:rPr kumimoji="0" lang="ko-KR" altLang="en-US" sz="1600" b="1" u="sng" kern="1200" dirty="0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호 명시된 표준계약서를</a:t>
                      </a:r>
                      <a:r>
                        <a:rPr kumimoji="0" lang="ko-KR" altLang="en-US" sz="1600" b="1" u="sng" kern="1200" baseline="0" dirty="0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 사용하여 운반비와 처리비를 구분하여 기재하고 운반업자와 처리업자에 운반비와 처리비를 각각 지급해야 함</a:t>
                      </a:r>
                      <a:r>
                        <a:rPr kumimoji="0" lang="ko-KR" altLang="en-US" sz="1600" b="1" kern="1200" baseline="0" dirty="0" smtClean="0">
                          <a:solidFill>
                            <a:schemeClr val="tx1"/>
                          </a:solidFill>
                          <a:latin typeface="새굴림" pitchFamily="18" charset="-127"/>
                          <a:ea typeface="새굴림" pitchFamily="18" charset="-127"/>
                          <a:cs typeface="+mn-cs"/>
                        </a:rPr>
                        <a:t> </a:t>
                      </a:r>
                      <a:endParaRPr kumimoji="0" lang="ko-KR" altLang="en-US" sz="1600" b="1" kern="1200" dirty="0" smtClean="0">
                        <a:solidFill>
                          <a:schemeClr val="tx1"/>
                        </a:solidFill>
                        <a:latin typeface="새굴림" pitchFamily="18" charset="-127"/>
                        <a:ea typeface="새굴림" pitchFamily="18" charset="-127"/>
                        <a:cs typeface="+mn-cs"/>
                      </a:endParaRPr>
                    </a:p>
                  </a:txBody>
                  <a:tcPr anchor="ctr">
                    <a:lnL w="38100" cmpd="sng">
                      <a:solidFill>
                        <a:srgbClr val="C00000"/>
                      </a:solidFill>
                      <a:prstDash val="sysDash"/>
                    </a:lnL>
                    <a:lnR w="38100" cmpd="sng">
                      <a:solidFill>
                        <a:srgbClr val="C00000"/>
                      </a:solidFill>
                      <a:prstDash val="sysDash"/>
                    </a:lnR>
                    <a:lnT w="38100" cmpd="sng">
                      <a:solidFill>
                        <a:srgbClr val="C00000"/>
                      </a:solidFill>
                      <a:prstDash val="sysDash"/>
                    </a:lnT>
                    <a:lnB w="38100" cmpd="sng">
                      <a:solidFill>
                        <a:srgbClr val="C00000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640" y="326119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400" dirty="0" smtClean="0">
                <a:solidFill>
                  <a:srgbClr val="0C03BD"/>
                </a:solidFill>
                <a:latin typeface="휴먼둥근헤드라인" pitchFamily="18" charset="-127"/>
                <a:ea typeface="휴먼둥근헤드라인" pitchFamily="18" charset="-127"/>
              </a:rPr>
              <a:t>폐기물처리업</a:t>
            </a:r>
            <a:r>
              <a:rPr lang="ko-KR" altLang="en-US" sz="3400" dirty="0" smtClean="0">
                <a:latin typeface="휴먼둥근헤드라인" pitchFamily="18" charset="-127"/>
                <a:ea typeface="휴먼둥근헤드라인" pitchFamily="18" charset="-127"/>
              </a:rPr>
              <a:t>에 대해 알아보자</a:t>
            </a:r>
            <a:endParaRPr lang="ko-KR" altLang="en-US" sz="3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2" name="내용 개체 틀 2"/>
          <p:cNvSpPr txBox="1">
            <a:spLocks/>
          </p:cNvSpPr>
          <p:nvPr/>
        </p:nvSpPr>
        <p:spPr>
          <a:xfrm>
            <a:off x="611560" y="1508152"/>
            <a:ext cx="8424936" cy="46123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나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폐기물수집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·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운반 및 처리 위</a:t>
            </a:r>
            <a:r>
              <a:rPr lang="en-US" altLang="ko-KR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·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수탁 표준계약서 제정 이유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Y강B" pitchFamily="18" charset="-127"/>
              <a:ea typeface="HY강B" pitchFamily="18" charset="-127"/>
              <a:cs typeface="+mn-cs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043608" y="2316936"/>
            <a:ext cx="7704856" cy="34163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▶ 규격화된 계약서 양식의 부재로 임의 계약서가 남발되어 </a:t>
            </a:r>
            <a:r>
              <a:rPr lang="ko-KR" altLang="en-US" b="1" dirty="0" err="1" smtClean="0">
                <a:latin typeface="새굴림" pitchFamily="18" charset="-127"/>
                <a:ea typeface="새굴림" pitchFamily="18" charset="-127"/>
              </a:rPr>
              <a:t>여러가지</a:t>
            </a: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 </a:t>
            </a: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부작</a:t>
            </a: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새굴림" pitchFamily="18" charset="-127"/>
                <a:ea typeface="새굴림" pitchFamily="18" charset="-127"/>
              </a:rPr>
              <a:t> </a:t>
            </a:r>
            <a:r>
              <a:rPr lang="en-US" altLang="ko-KR" b="1" dirty="0" smtClean="0">
                <a:latin typeface="새굴림" pitchFamily="18" charset="-127"/>
                <a:ea typeface="새굴림" pitchFamily="18" charset="-127"/>
              </a:rPr>
              <a:t>   </a:t>
            </a: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용이 발생함에 따라 법정계약서 제정을 통한 폐기물 계약의 투명성 확보</a:t>
            </a: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>
              <a:lnSpc>
                <a:spcPct val="120000"/>
              </a:lnSpc>
            </a:pP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>
              <a:lnSpc>
                <a:spcPct val="120000"/>
              </a:lnSpc>
            </a:pP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▶ 폐기물 처리 계약 시 동등한 </a:t>
            </a:r>
            <a:r>
              <a:rPr lang="en-US" altLang="ko-KR" b="1" dirty="0" smtClean="0">
                <a:latin typeface="새굴림" pitchFamily="18" charset="-127"/>
                <a:ea typeface="새굴림" pitchFamily="18" charset="-127"/>
              </a:rPr>
              <a:t>3</a:t>
            </a: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자 계약 관계 정립을 통해 안정적인 폐기물 </a:t>
            </a: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새굴림" pitchFamily="18" charset="-127"/>
                <a:ea typeface="새굴림" pitchFamily="18" charset="-127"/>
              </a:rPr>
              <a:t> </a:t>
            </a:r>
            <a:r>
              <a:rPr lang="en-US" altLang="ko-KR" b="1" dirty="0" smtClean="0">
                <a:latin typeface="새굴림" pitchFamily="18" charset="-127"/>
                <a:ea typeface="새굴림" pitchFamily="18" charset="-127"/>
              </a:rPr>
              <a:t>   </a:t>
            </a: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처리시장 형성</a:t>
            </a: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>
              <a:lnSpc>
                <a:spcPct val="120000"/>
              </a:lnSpc>
            </a:pP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>
              <a:lnSpc>
                <a:spcPct val="120000"/>
              </a:lnSpc>
            </a:pP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▶ 기존 </a:t>
            </a:r>
            <a:r>
              <a:rPr lang="en-US" altLang="ko-KR" b="1" dirty="0" smtClean="0">
                <a:latin typeface="새굴림" pitchFamily="18" charset="-127"/>
                <a:ea typeface="새굴림" pitchFamily="18" charset="-127"/>
              </a:rPr>
              <a:t>3</a:t>
            </a: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자 거래 계약시 행해지는 </a:t>
            </a:r>
            <a:r>
              <a:rPr lang="ko-KR" altLang="en-US" b="1" dirty="0" err="1" smtClean="0">
                <a:latin typeface="새굴림" pitchFamily="18" charset="-127"/>
                <a:ea typeface="새굴림" pitchFamily="18" charset="-127"/>
              </a:rPr>
              <a:t>여러가지</a:t>
            </a: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 불법행위</a:t>
            </a:r>
            <a:r>
              <a:rPr lang="en-US" altLang="ko-KR" b="1" dirty="0" smtClean="0">
                <a:latin typeface="새굴림" pitchFamily="18" charset="-127"/>
                <a:ea typeface="새굴림" pitchFamily="18" charset="-127"/>
              </a:rPr>
              <a:t>(</a:t>
            </a: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이중 계약 등</a:t>
            </a:r>
            <a:r>
              <a:rPr lang="en-US" altLang="ko-KR" b="1" dirty="0" smtClean="0">
                <a:latin typeface="새굴림" pitchFamily="18" charset="-127"/>
                <a:ea typeface="새굴림" pitchFamily="18" charset="-127"/>
              </a:rPr>
              <a:t>)</a:t>
            </a: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 근절</a:t>
            </a: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>
              <a:lnSpc>
                <a:spcPct val="120000"/>
              </a:lnSpc>
            </a:pP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>
              <a:lnSpc>
                <a:spcPct val="120000"/>
              </a:lnSpc>
            </a:pP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▶ 배출자의 처리자 확인을 통한 폐기물 처리경로의 투명성 보장 및 환경</a:t>
            </a:r>
            <a:endParaRPr lang="en-US" altLang="ko-KR" b="1" dirty="0" smtClean="0">
              <a:latin typeface="새굴림" pitchFamily="18" charset="-127"/>
              <a:ea typeface="새굴림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새굴림" pitchFamily="18" charset="-127"/>
                <a:ea typeface="새굴림" pitchFamily="18" charset="-127"/>
              </a:rPr>
              <a:t> </a:t>
            </a:r>
            <a:r>
              <a:rPr lang="en-US" altLang="ko-KR" b="1" dirty="0" smtClean="0">
                <a:latin typeface="새굴림" pitchFamily="18" charset="-127"/>
                <a:ea typeface="새굴림" pitchFamily="18" charset="-127"/>
              </a:rPr>
              <a:t>   </a:t>
            </a:r>
            <a:r>
              <a:rPr lang="ko-KR" altLang="en-US" b="1" dirty="0" smtClean="0">
                <a:latin typeface="새굴림" pitchFamily="18" charset="-127"/>
                <a:ea typeface="새굴림" pitchFamily="18" charset="-127"/>
              </a:rPr>
              <a:t>오염 방지</a:t>
            </a:r>
            <a:endParaRPr lang="ko-KR" altLang="en-US" b="1" dirty="0" smtClean="0">
              <a:latin typeface="새굴림" pitchFamily="18" charset="-127"/>
              <a:ea typeface="새굴림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중앙">
  <a:themeElements>
    <a:clrScheme name="중앙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중앙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중앙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/>
      <a:bodyPr vert="horz">
        <a:normAutofit fontScale="40000" lnSpcReduction="20000"/>
      </a:bodyPr>
      <a:lstStyle>
        <a:defPPr marL="274320">
          <a:lnSpc>
            <a:spcPct val="160000"/>
          </a:lnSpc>
          <a:spcBef>
            <a:spcPct val="20000"/>
          </a:spcBef>
          <a:buClr>
            <a:schemeClr val="accent1"/>
          </a:buClr>
          <a:buSzPct val="85000"/>
          <a:defRPr sz="2900" dirty="0">
            <a:latin typeface="한겨레결체" pitchFamily="2" charset="-127"/>
            <a:ea typeface="한겨레결체" pitchFamily="2" charset="-127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1034</TotalTime>
  <Words>1081</Words>
  <Application>Microsoft Office PowerPoint</Application>
  <PresentationFormat>화면 슬라이드 쇼(4:3)</PresentationFormat>
  <Paragraphs>145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중앙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Hooah</dc:creator>
  <cp:lastModifiedBy>Hooah</cp:lastModifiedBy>
  <cp:revision>104</cp:revision>
  <dcterms:created xsi:type="dcterms:W3CDTF">2011-04-26T23:01:49Z</dcterms:created>
  <dcterms:modified xsi:type="dcterms:W3CDTF">2011-04-28T01:15:30Z</dcterms:modified>
</cp:coreProperties>
</file>