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4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6" r:id="rId3"/>
    <p:sldId id="315" r:id="rId4"/>
    <p:sldId id="314" r:id="rId5"/>
    <p:sldId id="316" r:id="rId6"/>
    <p:sldId id="301" r:id="rId7"/>
    <p:sldId id="317" r:id="rId8"/>
    <p:sldId id="318" r:id="rId9"/>
    <p:sldId id="302" r:id="rId10"/>
    <p:sldId id="303" r:id="rId11"/>
    <p:sldId id="319" r:id="rId12"/>
    <p:sldId id="304" r:id="rId13"/>
    <p:sldId id="320" r:id="rId14"/>
    <p:sldId id="305" r:id="rId15"/>
    <p:sldId id="306" r:id="rId16"/>
    <p:sldId id="308" r:id="rId17"/>
    <p:sldId id="307" r:id="rId18"/>
    <p:sldId id="311" r:id="rId19"/>
    <p:sldId id="312" r:id="rId20"/>
    <p:sldId id="310" r:id="rId21"/>
  </p:sldIdLst>
  <p:sldSz cx="10331450" cy="7254875"/>
  <p:notesSz cx="6797675" cy="987425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sz="19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sz="19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sz="19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sz="19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1EFC"/>
    <a:srgbClr val="CCFF33"/>
    <a:srgbClr val="66FF33"/>
    <a:srgbClr val="FC231E"/>
    <a:srgbClr val="E2F1F6"/>
    <a:srgbClr val="FFFFFF"/>
    <a:srgbClr val="F0F7FA"/>
    <a:srgbClr val="3C8448"/>
    <a:srgbClr val="FF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050" autoAdjust="0"/>
    <p:restoredTop sz="94660" autoAdjust="0"/>
  </p:normalViewPr>
  <p:slideViewPr>
    <p:cSldViewPr>
      <p:cViewPr>
        <p:scale>
          <a:sx n="100" d="100"/>
          <a:sy n="100" d="100"/>
        </p:scale>
        <p:origin x="-294" y="-36"/>
      </p:cViewPr>
      <p:guideLst>
        <p:guide orient="horz" pos="2285"/>
        <p:guide pos="32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2" d="100"/>
          <a:sy n="72" d="100"/>
        </p:scale>
        <p:origin x="-1536" y="-90"/>
      </p:cViewPr>
      <p:guideLst>
        <p:guide orient="horz" pos="3110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93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38" tIns="45519" rIns="91038" bIns="45519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Georgia" pitchFamily="18" charset="0"/>
                <a:ea typeface="바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955" y="0"/>
            <a:ext cx="2946135" cy="493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38" tIns="45519" rIns="91038" bIns="45519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Georgia" pitchFamily="18" charset="0"/>
                <a:ea typeface="바탕" pitchFamily="18" charset="-127"/>
              </a:defRPr>
            </a:lvl1pPr>
          </a:lstStyle>
          <a:p>
            <a:pPr>
              <a:defRPr/>
            </a:pPr>
            <a:fld id="{5EAAF716-88AF-46A0-BFB5-D5921BDED763}" type="datetime1">
              <a:rPr lang="ko-KR" altLang="en-US"/>
              <a:pPr>
                <a:defRPr/>
              </a:pPr>
              <a:t>2011-04-28</a:t>
            </a:fld>
            <a:endParaRPr lang="en-US" altLang="ko-KR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9040"/>
            <a:ext cx="2946135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38" tIns="45519" rIns="91038" bIns="45519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Georgia" pitchFamily="18" charset="0"/>
                <a:ea typeface="바탕" pitchFamily="18" charset="-127"/>
              </a:defRPr>
            </a:lvl1pPr>
          </a:lstStyle>
          <a:p>
            <a:pPr>
              <a:defRPr/>
            </a:pPr>
            <a:r>
              <a:rPr lang="ko-KR" altLang="en-US"/>
              <a:t>2</a:t>
            </a:r>
            <a:endParaRPr lang="en-US" altLang="ko-KR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955" y="9379040"/>
            <a:ext cx="2946135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38" tIns="45519" rIns="91038" bIns="45519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Georgia" pitchFamily="18" charset="0"/>
                <a:ea typeface="바탕" pitchFamily="18" charset="-127"/>
              </a:defRPr>
            </a:lvl1pPr>
          </a:lstStyle>
          <a:p>
            <a:pPr>
              <a:defRPr/>
            </a:pPr>
            <a:fld id="{701A3D5D-799C-47F2-B61E-4A82A916244A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3634"/>
          </a:xfrm>
          <a:prstGeom prst="rect">
            <a:avLst/>
          </a:prstGeom>
        </p:spPr>
        <p:txBody>
          <a:bodyPr vert="horz" wrap="square" lIns="91038" tIns="45519" rIns="91038" bIns="45519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955" y="0"/>
            <a:ext cx="2946135" cy="493634"/>
          </a:xfrm>
          <a:prstGeom prst="rect">
            <a:avLst/>
          </a:prstGeom>
        </p:spPr>
        <p:txBody>
          <a:bodyPr vert="horz" lIns="91038" tIns="45519" rIns="91038" bIns="4551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0D159D4-6D31-4722-9D05-56B15675162D}" type="datetime1">
              <a:rPr lang="ko-KR" altLang="en-US"/>
              <a:pPr>
                <a:defRPr/>
              </a:pPr>
              <a:t>2011-04-28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741363"/>
            <a:ext cx="52705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38" tIns="45519" rIns="91038" bIns="45519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244" y="4690308"/>
            <a:ext cx="5437188" cy="4442703"/>
          </a:xfrm>
          <a:prstGeom prst="rect">
            <a:avLst/>
          </a:prstGeom>
        </p:spPr>
        <p:txBody>
          <a:bodyPr vert="horz" lIns="91038" tIns="45519" rIns="91038" bIns="45519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  <a:endParaRPr lang="ko-KR" altLang="en-US" noProof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9040"/>
            <a:ext cx="2946135" cy="493633"/>
          </a:xfrm>
          <a:prstGeom prst="rect">
            <a:avLst/>
          </a:prstGeom>
        </p:spPr>
        <p:txBody>
          <a:bodyPr vert="horz" wrap="square" lIns="91038" tIns="45519" rIns="91038" bIns="45519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ko-KR" altLang="en-US"/>
              <a:t>2</a:t>
            </a:r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955" y="9379040"/>
            <a:ext cx="2946135" cy="493633"/>
          </a:xfrm>
          <a:prstGeom prst="rect">
            <a:avLst/>
          </a:prstGeom>
        </p:spPr>
        <p:txBody>
          <a:bodyPr vert="horz" lIns="91038" tIns="45519" rIns="91038" bIns="4551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EADC403-D9C8-4A7E-AEDA-00E59AA4A24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바닥글 개체 틀 5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ko-KR" altLang="en-US" smtClean="0"/>
              <a:t>2</a:t>
            </a:r>
            <a:endParaRPr lang="en-US" altLang="ko-KR" smtClean="0"/>
          </a:p>
        </p:txBody>
      </p:sp>
      <p:sp>
        <p:nvSpPr>
          <p:cNvPr id="3584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ko-K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>
            <a:spLocks noChangeArrowheads="1"/>
          </p:cNvSpPr>
          <p:nvPr/>
        </p:nvSpPr>
        <p:spPr bwMode="white">
          <a:xfrm>
            <a:off x="0" y="7092950"/>
            <a:ext cx="10331450" cy="16192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5" name="직사각형 4"/>
          <p:cNvSpPr>
            <a:spLocks noChangeArrowheads="1"/>
          </p:cNvSpPr>
          <p:nvPr/>
        </p:nvSpPr>
        <p:spPr bwMode="white">
          <a:xfrm>
            <a:off x="10160000" y="3175"/>
            <a:ext cx="171450" cy="72548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6" name="직사각형 5"/>
          <p:cNvSpPr>
            <a:spLocks noChangeArrowheads="1"/>
          </p:cNvSpPr>
          <p:nvPr/>
        </p:nvSpPr>
        <p:spPr bwMode="white">
          <a:xfrm>
            <a:off x="0" y="0"/>
            <a:ext cx="171450" cy="72548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7" name="직사각형 6"/>
          <p:cNvSpPr>
            <a:spLocks noChangeArrowheads="1"/>
          </p:cNvSpPr>
          <p:nvPr/>
        </p:nvSpPr>
        <p:spPr bwMode="white">
          <a:xfrm>
            <a:off x="0" y="0"/>
            <a:ext cx="10331450" cy="266065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0" name="직사각형 9"/>
          <p:cNvSpPr>
            <a:spLocks noChangeArrowheads="1"/>
          </p:cNvSpPr>
          <p:nvPr/>
        </p:nvSpPr>
        <p:spPr bwMode="auto">
          <a:xfrm>
            <a:off x="165100" y="6761163"/>
            <a:ext cx="9979025" cy="327025"/>
          </a:xfrm>
          <a:prstGeom prst="rect">
            <a:avLst/>
          </a:prstGeom>
          <a:solidFill>
            <a:srgbClr val="8CADAE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176213" y="2559050"/>
            <a:ext cx="9979025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>
              <a:latin typeface="+mn-lt"/>
              <a:ea typeface="+mn-ea"/>
            </a:endParaRPr>
          </a:p>
        </p:txBody>
      </p:sp>
      <p:sp>
        <p:nvSpPr>
          <p:cNvPr id="12" name="직사각형 11"/>
          <p:cNvSpPr>
            <a:spLocks noChangeArrowheads="1"/>
          </p:cNvSpPr>
          <p:nvPr/>
        </p:nvSpPr>
        <p:spPr bwMode="auto">
          <a:xfrm>
            <a:off x="171450" y="161925"/>
            <a:ext cx="9980613" cy="6924675"/>
          </a:xfrm>
          <a:prstGeom prst="rect">
            <a:avLst/>
          </a:prstGeom>
          <a:noFill/>
          <a:ln w="9525" algn="ctr">
            <a:solidFill>
              <a:srgbClr val="7B9899"/>
            </a:solidFill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3" name="타원 12"/>
          <p:cNvSpPr>
            <a:spLocks noChangeArrowheads="1"/>
          </p:cNvSpPr>
          <p:nvPr/>
        </p:nvSpPr>
        <p:spPr bwMode="auto">
          <a:xfrm>
            <a:off x="4821238" y="2236788"/>
            <a:ext cx="688975" cy="644525"/>
          </a:xfrm>
          <a:prstGeom prst="ellipse">
            <a:avLst/>
          </a:prstGeom>
          <a:solidFill>
            <a:srgbClr val="FFFFFF"/>
          </a:solidFill>
          <a:ln w="15875" cap="rnd" algn="ctr">
            <a:noFill/>
            <a:round/>
            <a:headEnd/>
            <a:tailEnd/>
          </a:ln>
        </p:spPr>
        <p:txBody>
          <a:bodyPr lIns="95921" tIns="47960" rIns="95921" bIns="47960" anchor="ctr"/>
          <a:lstStyle/>
          <a:p>
            <a:pPr algn="ctr" defTabSz="958850" latinLnBrk="0">
              <a:defRPr/>
            </a:pPr>
            <a:endParaRPr kumimoji="0" lang="en-US" altLang="ko-KR">
              <a:solidFill>
                <a:srgbClr val="FFFFFF"/>
              </a:solidFill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4" name="타원 13"/>
          <p:cNvSpPr>
            <a:spLocks noChangeArrowheads="1"/>
          </p:cNvSpPr>
          <p:nvPr/>
        </p:nvSpPr>
        <p:spPr bwMode="auto">
          <a:xfrm>
            <a:off x="4929188" y="2338388"/>
            <a:ext cx="473075" cy="4445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rgbClr val="7B9899"/>
            </a:solidFill>
            <a:round/>
            <a:headEnd/>
            <a:tailEnd/>
          </a:ln>
        </p:spPr>
        <p:txBody>
          <a:bodyPr lIns="95921" tIns="47960" rIns="95921" bIns="47960" anchor="ctr"/>
          <a:lstStyle/>
          <a:p>
            <a:pPr algn="ctr" defTabSz="958850" latinLnBrk="0">
              <a:defRPr/>
            </a:pPr>
            <a:endParaRPr kumimoji="0" lang="en-US" altLang="ko-KR">
              <a:solidFill>
                <a:srgbClr val="FFFFFF"/>
              </a:solidFill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15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C3179-97C6-475B-9024-5296E825197E}" type="datetime1">
              <a:rPr lang="ko-KR" altLang="en-US"/>
              <a:pPr>
                <a:defRPr/>
              </a:pPr>
              <a:t>2011-04-28</a:t>
            </a:fld>
            <a:endParaRPr lang="en-US" altLang="ko-KR"/>
          </a:p>
        </p:txBody>
      </p:sp>
      <p:sp>
        <p:nvSpPr>
          <p:cNvPr id="16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4906963" y="2325688"/>
            <a:ext cx="517525" cy="4667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9E3862-5514-40DF-9E5D-FFFBB3371AAA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B8A79-92DF-4FAE-80DC-5F7AA5B2B4C5}" type="datetime1">
              <a:rPr lang="ko-KR" altLang="en-US"/>
              <a:pPr>
                <a:defRPr/>
              </a:pPr>
              <a:t>2011-04-28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12FEF-5997-4D9B-8A9A-C1461FA828BF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>
            <a:spLocks noChangeArrowheads="1"/>
          </p:cNvSpPr>
          <p:nvPr/>
        </p:nvSpPr>
        <p:spPr bwMode="white">
          <a:xfrm>
            <a:off x="0" y="7092950"/>
            <a:ext cx="10331450" cy="16192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5" name="직사각형 4"/>
          <p:cNvSpPr>
            <a:spLocks noChangeArrowheads="1"/>
          </p:cNvSpPr>
          <p:nvPr/>
        </p:nvSpPr>
        <p:spPr bwMode="white">
          <a:xfrm>
            <a:off x="7920038" y="0"/>
            <a:ext cx="2411412" cy="72548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6" name="직사각형 5"/>
          <p:cNvSpPr>
            <a:spLocks noChangeArrowheads="1"/>
          </p:cNvSpPr>
          <p:nvPr/>
        </p:nvSpPr>
        <p:spPr bwMode="white">
          <a:xfrm>
            <a:off x="0" y="0"/>
            <a:ext cx="10331450" cy="1651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7" name="직사각형 6"/>
          <p:cNvSpPr>
            <a:spLocks noChangeArrowheads="1"/>
          </p:cNvSpPr>
          <p:nvPr/>
        </p:nvSpPr>
        <p:spPr bwMode="white">
          <a:xfrm>
            <a:off x="0" y="0"/>
            <a:ext cx="171450" cy="72548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auto">
          <a:xfrm>
            <a:off x="165100" y="6761163"/>
            <a:ext cx="9979025" cy="327025"/>
          </a:xfrm>
          <a:prstGeom prst="rect">
            <a:avLst/>
          </a:prstGeom>
          <a:solidFill>
            <a:srgbClr val="8CADAE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9" name="직사각형 8"/>
          <p:cNvSpPr>
            <a:spLocks noChangeArrowheads="1"/>
          </p:cNvSpPr>
          <p:nvPr/>
        </p:nvSpPr>
        <p:spPr bwMode="auto">
          <a:xfrm>
            <a:off x="171450" y="165100"/>
            <a:ext cx="9980613" cy="6924675"/>
          </a:xfrm>
          <a:prstGeom prst="rect">
            <a:avLst/>
          </a:prstGeom>
          <a:noFill/>
          <a:ln w="9525" algn="ctr">
            <a:solidFill>
              <a:srgbClr val="7B9899"/>
            </a:solidFill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0" name="직선 연결선 9"/>
          <p:cNvSpPr>
            <a:spLocks noChangeShapeType="1"/>
          </p:cNvSpPr>
          <p:nvPr/>
        </p:nvSpPr>
        <p:spPr bwMode="auto">
          <a:xfrm rot="5400000">
            <a:off x="4768056" y="3467894"/>
            <a:ext cx="6605588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>
              <a:latin typeface="+mn-lt"/>
              <a:ea typeface="+mn-ea"/>
            </a:endParaRPr>
          </a:p>
        </p:txBody>
      </p:sp>
      <p:sp>
        <p:nvSpPr>
          <p:cNvPr id="11" name="타원 10"/>
          <p:cNvSpPr>
            <a:spLocks noChangeArrowheads="1"/>
          </p:cNvSpPr>
          <p:nvPr/>
        </p:nvSpPr>
        <p:spPr bwMode="auto">
          <a:xfrm>
            <a:off x="7726363" y="3095625"/>
            <a:ext cx="688975" cy="644525"/>
          </a:xfrm>
          <a:prstGeom prst="ellipse">
            <a:avLst/>
          </a:prstGeom>
          <a:solidFill>
            <a:srgbClr val="FFFFFF"/>
          </a:solidFill>
          <a:ln w="15875" cap="rnd" algn="ctr">
            <a:noFill/>
            <a:round/>
            <a:headEnd/>
            <a:tailEnd/>
          </a:ln>
        </p:spPr>
        <p:txBody>
          <a:bodyPr lIns="95921" tIns="47960" rIns="95921" bIns="47960" anchor="ctr"/>
          <a:lstStyle/>
          <a:p>
            <a:pPr algn="ctr" defTabSz="958850" latinLnBrk="0">
              <a:defRPr/>
            </a:pPr>
            <a:endParaRPr kumimoji="0" lang="en-US" altLang="ko-KR">
              <a:solidFill>
                <a:srgbClr val="FFFFFF"/>
              </a:solidFill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2" name="타원 11"/>
          <p:cNvSpPr>
            <a:spLocks noChangeArrowheads="1"/>
          </p:cNvSpPr>
          <p:nvPr/>
        </p:nvSpPr>
        <p:spPr bwMode="auto">
          <a:xfrm>
            <a:off x="7834313" y="3195638"/>
            <a:ext cx="476250" cy="44291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rgbClr val="7B9899"/>
            </a:solidFill>
            <a:round/>
            <a:headEnd/>
            <a:tailEnd/>
          </a:ln>
        </p:spPr>
        <p:txBody>
          <a:bodyPr lIns="95921" tIns="47960" rIns="95921" bIns="47960" anchor="ctr"/>
          <a:lstStyle/>
          <a:p>
            <a:pPr algn="ctr" defTabSz="958850" latinLnBrk="0">
              <a:defRPr/>
            </a:pPr>
            <a:endParaRPr kumimoji="0" lang="en-US" altLang="ko-KR">
              <a:solidFill>
                <a:srgbClr val="FFFFFF"/>
              </a:solidFill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13" name="슬라이드 번호 개체 틀 5"/>
          <p:cNvSpPr>
            <a:spLocks noGrp="1"/>
          </p:cNvSpPr>
          <p:nvPr>
            <p:ph type="sldNum" sz="quarter" idx="10"/>
          </p:nvPr>
        </p:nvSpPr>
        <p:spPr>
          <a:xfrm>
            <a:off x="7813675" y="3184525"/>
            <a:ext cx="515938" cy="4667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4827E-1884-4305-9633-5BE41930E54F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4" name="날짜 개체 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F6D46-24DC-423A-ABEF-4BD109FEBE1E}" type="datetime1">
              <a:rPr lang="ko-KR" altLang="en-US"/>
              <a:pPr>
                <a:defRPr/>
              </a:pPr>
              <a:t>2011-04-28</a:t>
            </a:fld>
            <a:endParaRPr lang="en-US" altLang="ko-KR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97DFC-EC04-4D38-9A34-F61B5EC0F558}" type="datetime1">
              <a:rPr lang="ko-KR" altLang="en-US"/>
              <a:pPr>
                <a:defRPr/>
              </a:pPr>
              <a:t>2011-04-28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929188" y="1085850"/>
            <a:ext cx="515937" cy="4683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9829A-05E4-4F62-9F32-ACDF6092D669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>
            <a:spLocks noChangeArrowheads="1"/>
          </p:cNvSpPr>
          <p:nvPr/>
        </p:nvSpPr>
        <p:spPr bwMode="white">
          <a:xfrm>
            <a:off x="0" y="0"/>
            <a:ext cx="171450" cy="72548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5" name="직사각형 4"/>
          <p:cNvSpPr>
            <a:spLocks noChangeArrowheads="1"/>
          </p:cNvSpPr>
          <p:nvPr/>
        </p:nvSpPr>
        <p:spPr bwMode="white">
          <a:xfrm>
            <a:off x="0" y="7092950"/>
            <a:ext cx="10331450" cy="16192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6" name="직사각형 5"/>
          <p:cNvSpPr>
            <a:spLocks noChangeArrowheads="1"/>
          </p:cNvSpPr>
          <p:nvPr/>
        </p:nvSpPr>
        <p:spPr bwMode="white">
          <a:xfrm>
            <a:off x="0" y="0"/>
            <a:ext cx="10331450" cy="16192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7" name="직사각형 6"/>
          <p:cNvSpPr>
            <a:spLocks noChangeArrowheads="1"/>
          </p:cNvSpPr>
          <p:nvPr/>
        </p:nvSpPr>
        <p:spPr bwMode="white">
          <a:xfrm>
            <a:off x="10160000" y="20638"/>
            <a:ext cx="171450" cy="72548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white">
          <a:xfrm>
            <a:off x="171450" y="2417763"/>
            <a:ext cx="9980613" cy="322262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9" name="직사각형 8"/>
          <p:cNvSpPr>
            <a:spLocks noChangeArrowheads="1"/>
          </p:cNvSpPr>
          <p:nvPr/>
        </p:nvSpPr>
        <p:spPr bwMode="auto">
          <a:xfrm>
            <a:off x="176213" y="150813"/>
            <a:ext cx="9979025" cy="2263775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0" name="직사각형 9"/>
          <p:cNvSpPr>
            <a:spLocks noChangeArrowheads="1"/>
          </p:cNvSpPr>
          <p:nvPr/>
        </p:nvSpPr>
        <p:spPr bwMode="auto">
          <a:xfrm>
            <a:off x="165100" y="6761163"/>
            <a:ext cx="9979025" cy="327025"/>
          </a:xfrm>
          <a:prstGeom prst="rect">
            <a:avLst/>
          </a:prstGeom>
          <a:solidFill>
            <a:srgbClr val="8CADAE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1" name="직사각형 10"/>
          <p:cNvSpPr>
            <a:spLocks noChangeArrowheads="1"/>
          </p:cNvSpPr>
          <p:nvPr/>
        </p:nvSpPr>
        <p:spPr bwMode="auto">
          <a:xfrm>
            <a:off x="171450" y="161925"/>
            <a:ext cx="9980613" cy="6924675"/>
          </a:xfrm>
          <a:prstGeom prst="rect">
            <a:avLst/>
          </a:prstGeom>
          <a:noFill/>
          <a:ln w="9525" algn="ctr">
            <a:solidFill>
              <a:srgbClr val="7B9899"/>
            </a:solidFill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2" name="직선 연결선 11"/>
          <p:cNvSpPr>
            <a:spLocks noChangeShapeType="1"/>
          </p:cNvSpPr>
          <p:nvPr/>
        </p:nvSpPr>
        <p:spPr bwMode="auto">
          <a:xfrm>
            <a:off x="171450" y="2579688"/>
            <a:ext cx="998061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>
              <a:latin typeface="+mn-lt"/>
              <a:ea typeface="+mn-ea"/>
            </a:endParaRPr>
          </a:p>
        </p:txBody>
      </p:sp>
      <p:sp>
        <p:nvSpPr>
          <p:cNvPr id="13" name="타원 12"/>
          <p:cNvSpPr>
            <a:spLocks noChangeArrowheads="1"/>
          </p:cNvSpPr>
          <p:nvPr/>
        </p:nvSpPr>
        <p:spPr bwMode="auto">
          <a:xfrm>
            <a:off x="4821238" y="2236788"/>
            <a:ext cx="688975" cy="644525"/>
          </a:xfrm>
          <a:prstGeom prst="ellipse">
            <a:avLst/>
          </a:prstGeom>
          <a:solidFill>
            <a:srgbClr val="FFFFFF"/>
          </a:solidFill>
          <a:ln w="15875" cap="rnd" algn="ctr">
            <a:noFill/>
            <a:round/>
            <a:headEnd/>
            <a:tailEnd/>
          </a:ln>
        </p:spPr>
        <p:txBody>
          <a:bodyPr lIns="95921" tIns="47960" rIns="95921" bIns="47960" anchor="ctr"/>
          <a:lstStyle/>
          <a:p>
            <a:pPr algn="ctr" defTabSz="958850" latinLnBrk="0">
              <a:defRPr/>
            </a:pPr>
            <a:endParaRPr kumimoji="0" lang="en-US" altLang="ko-KR">
              <a:solidFill>
                <a:srgbClr val="FFFFFF"/>
              </a:solidFill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4" name="타원 13"/>
          <p:cNvSpPr>
            <a:spLocks noChangeArrowheads="1"/>
          </p:cNvSpPr>
          <p:nvPr/>
        </p:nvSpPr>
        <p:spPr bwMode="auto">
          <a:xfrm>
            <a:off x="4929188" y="2338388"/>
            <a:ext cx="473075" cy="4445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rgbClr val="7B9899"/>
            </a:solidFill>
            <a:round/>
            <a:headEnd/>
            <a:tailEnd/>
          </a:ln>
        </p:spPr>
        <p:txBody>
          <a:bodyPr lIns="95921" tIns="47960" rIns="95921" bIns="47960" anchor="ctr"/>
          <a:lstStyle/>
          <a:p>
            <a:pPr algn="ctr" defTabSz="958850" latinLnBrk="0">
              <a:defRPr/>
            </a:pPr>
            <a:endParaRPr kumimoji="0" lang="en-US" altLang="ko-KR">
              <a:solidFill>
                <a:srgbClr val="FFFFFF"/>
              </a:solidFill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6" name="날짜 개체 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47FDF-D37E-4C4B-8BB7-CDB00828D86D}" type="datetime1">
              <a:rPr lang="ko-KR" altLang="en-US"/>
              <a:pPr>
                <a:defRPr/>
              </a:pPr>
              <a:t>2011-04-28</a:t>
            </a:fld>
            <a:endParaRPr lang="en-US" altLang="ko-KR"/>
          </a:p>
        </p:txBody>
      </p:sp>
      <p:sp>
        <p:nvSpPr>
          <p:cNvPr id="17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906963" y="2325688"/>
            <a:ext cx="517525" cy="4667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6BB9E-879E-4FD3-B010-80FF541EC8C8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선 연결선 4"/>
          <p:cNvSpPr>
            <a:spLocks noChangeShapeType="1"/>
          </p:cNvSpPr>
          <p:nvPr/>
        </p:nvSpPr>
        <p:spPr bwMode="auto">
          <a:xfrm flipV="1">
            <a:off x="5156200" y="1666875"/>
            <a:ext cx="9525" cy="5097463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>
              <a:latin typeface="+mn-lt"/>
              <a:ea typeface="+mn-ea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2" name="내용 개체 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6" name="날짜 개체 틀 4"/>
          <p:cNvSpPr>
            <a:spLocks noGrp="1"/>
          </p:cNvSpPr>
          <p:nvPr>
            <p:ph type="dt" sz="half" idx="10"/>
          </p:nvPr>
        </p:nvSpPr>
        <p:spPr>
          <a:xfrm>
            <a:off x="6543675" y="6781800"/>
            <a:ext cx="3440113" cy="3857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253CB-E516-4C98-9C79-BF6B882CE4BF}" type="datetime1">
              <a:rPr lang="ko-KR" altLang="en-US"/>
              <a:pPr>
                <a:defRPr/>
              </a:pPr>
              <a:t>2011-04-28</a:t>
            </a:fld>
            <a:endParaRPr lang="en-US" altLang="ko-KR"/>
          </a:p>
        </p:txBody>
      </p:sp>
      <p:sp>
        <p:nvSpPr>
          <p:cNvPr id="7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65B1E-73C9-46B9-978D-A69BC8FE3056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선 연결선 6"/>
          <p:cNvSpPr>
            <a:spLocks noChangeShapeType="1"/>
          </p:cNvSpPr>
          <p:nvPr/>
        </p:nvSpPr>
        <p:spPr bwMode="auto">
          <a:xfrm flipV="1">
            <a:off x="5165725" y="2327275"/>
            <a:ext cx="0" cy="4430713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>
              <a:latin typeface="+mn-lt"/>
              <a:ea typeface="+mn-ea"/>
            </a:endParaRPr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white">
          <a:xfrm>
            <a:off x="0" y="0"/>
            <a:ext cx="10331450" cy="1531938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9" name="직사각형 8"/>
          <p:cNvSpPr>
            <a:spLocks noChangeArrowheads="1"/>
          </p:cNvSpPr>
          <p:nvPr/>
        </p:nvSpPr>
        <p:spPr bwMode="white">
          <a:xfrm>
            <a:off x="0" y="7092950"/>
            <a:ext cx="10331450" cy="16192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0" name="직사각형 9"/>
          <p:cNvSpPr>
            <a:spLocks noChangeArrowheads="1"/>
          </p:cNvSpPr>
          <p:nvPr/>
        </p:nvSpPr>
        <p:spPr bwMode="white">
          <a:xfrm>
            <a:off x="0" y="0"/>
            <a:ext cx="171450" cy="72548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1" name="직사각형 10"/>
          <p:cNvSpPr>
            <a:spLocks noChangeArrowheads="1"/>
          </p:cNvSpPr>
          <p:nvPr/>
        </p:nvSpPr>
        <p:spPr bwMode="white">
          <a:xfrm>
            <a:off x="10160000" y="0"/>
            <a:ext cx="171450" cy="72548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2" name="직사각형 11"/>
          <p:cNvSpPr>
            <a:spLocks noChangeArrowheads="1"/>
          </p:cNvSpPr>
          <p:nvPr/>
        </p:nvSpPr>
        <p:spPr bwMode="auto">
          <a:xfrm>
            <a:off x="171450" y="1450975"/>
            <a:ext cx="9980613" cy="966788"/>
          </a:xfrm>
          <a:prstGeom prst="rect">
            <a:avLst/>
          </a:prstGeom>
          <a:solidFill>
            <a:schemeClr val="accent1"/>
          </a:solidFill>
          <a:ln w="15875" cap="rnd" algn="ctr">
            <a:noFill/>
            <a:miter lim="800000"/>
            <a:headEnd/>
            <a:tailEnd/>
          </a:ln>
        </p:spPr>
        <p:txBody>
          <a:bodyPr lIns="95921" tIns="47960" rIns="95921" bIns="47960" anchor="ctr"/>
          <a:lstStyle/>
          <a:p>
            <a:pPr algn="ctr" defTabSz="958850" latinLnBrk="0">
              <a:defRPr/>
            </a:pPr>
            <a:endParaRPr kumimoji="0" lang="en-US" altLang="ko-KR">
              <a:solidFill>
                <a:srgbClr val="FFFFFF"/>
              </a:solidFill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3" name="직사각형 12"/>
          <p:cNvSpPr>
            <a:spLocks noChangeArrowheads="1"/>
          </p:cNvSpPr>
          <p:nvPr/>
        </p:nvSpPr>
        <p:spPr bwMode="auto">
          <a:xfrm>
            <a:off x="165100" y="6761163"/>
            <a:ext cx="9979025" cy="328612"/>
          </a:xfrm>
          <a:prstGeom prst="rect">
            <a:avLst/>
          </a:prstGeom>
          <a:solidFill>
            <a:srgbClr val="8CADAE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4" name="직선 연결선 13"/>
          <p:cNvSpPr>
            <a:spLocks noChangeShapeType="1"/>
          </p:cNvSpPr>
          <p:nvPr/>
        </p:nvSpPr>
        <p:spPr bwMode="auto">
          <a:xfrm>
            <a:off x="171450" y="1354138"/>
            <a:ext cx="998061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>
              <a:latin typeface="+mn-lt"/>
              <a:ea typeface="+mn-ea"/>
            </a:endParaRPr>
          </a:p>
        </p:txBody>
      </p:sp>
      <p:sp>
        <p:nvSpPr>
          <p:cNvPr id="15" name="직사각형 14"/>
          <p:cNvSpPr>
            <a:spLocks noChangeArrowheads="1"/>
          </p:cNvSpPr>
          <p:nvPr/>
        </p:nvSpPr>
        <p:spPr bwMode="auto">
          <a:xfrm>
            <a:off x="171450" y="165100"/>
            <a:ext cx="9980613" cy="6924675"/>
          </a:xfrm>
          <a:prstGeom prst="rect">
            <a:avLst/>
          </a:prstGeom>
          <a:noFill/>
          <a:ln w="9525" algn="ctr">
            <a:solidFill>
              <a:srgbClr val="7B9899"/>
            </a:solidFill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6" name="타원 15"/>
          <p:cNvSpPr>
            <a:spLocks noChangeArrowheads="1"/>
          </p:cNvSpPr>
          <p:nvPr/>
        </p:nvSpPr>
        <p:spPr bwMode="auto">
          <a:xfrm>
            <a:off x="4821238" y="1011238"/>
            <a:ext cx="688975" cy="644525"/>
          </a:xfrm>
          <a:prstGeom prst="ellipse">
            <a:avLst/>
          </a:prstGeom>
          <a:solidFill>
            <a:srgbClr val="FFFFFF"/>
          </a:solidFill>
          <a:ln w="15875" cap="rnd" algn="ctr">
            <a:noFill/>
            <a:round/>
            <a:headEnd/>
            <a:tailEnd/>
          </a:ln>
        </p:spPr>
        <p:txBody>
          <a:bodyPr lIns="95921" tIns="47960" rIns="95921" bIns="47960" anchor="ctr"/>
          <a:lstStyle/>
          <a:p>
            <a:pPr algn="ctr" defTabSz="958850" latinLnBrk="0">
              <a:defRPr/>
            </a:pPr>
            <a:endParaRPr kumimoji="0" lang="en-US" altLang="ko-KR">
              <a:solidFill>
                <a:srgbClr val="FFFFFF"/>
              </a:solidFill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7" name="타원 16"/>
          <p:cNvSpPr>
            <a:spLocks noChangeArrowheads="1"/>
          </p:cNvSpPr>
          <p:nvPr/>
        </p:nvSpPr>
        <p:spPr bwMode="auto">
          <a:xfrm>
            <a:off x="4929188" y="1111250"/>
            <a:ext cx="473075" cy="4460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rgbClr val="7B9899"/>
            </a:solidFill>
            <a:round/>
            <a:headEnd/>
            <a:tailEnd/>
          </a:ln>
        </p:spPr>
        <p:txBody>
          <a:bodyPr lIns="95921" tIns="47960" rIns="95921" bIns="47960" anchor="ctr"/>
          <a:lstStyle/>
          <a:p>
            <a:pPr algn="ctr" defTabSz="958850" latinLnBrk="0">
              <a:defRPr/>
            </a:pPr>
            <a:endParaRPr kumimoji="0" lang="en-US" altLang="ko-KR">
              <a:solidFill>
                <a:srgbClr val="FFFFFF"/>
              </a:solidFill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24" name="내용 개체 틀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26" name="내용 개체 틀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23" name="제목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18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1B91D-30AF-49D1-93AB-4BB63F836672}" type="datetime1">
              <a:rPr lang="ko-KR" altLang="en-US"/>
              <a:pPr>
                <a:defRPr/>
              </a:pPr>
              <a:t>2011-04-28</a:t>
            </a:fld>
            <a:endParaRPr lang="en-US" altLang="ko-KR"/>
          </a:p>
        </p:txBody>
      </p:sp>
      <p:sp>
        <p:nvSpPr>
          <p:cNvPr id="19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44488" y="6781800"/>
            <a:ext cx="4046537" cy="3857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4906963" y="1103313"/>
            <a:ext cx="517525" cy="4667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BF1E2-7911-4877-9200-789F92FED375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40D66-C792-4035-A3FC-DC45970CB033}" type="datetime1">
              <a:rPr lang="ko-KR" altLang="en-US"/>
              <a:pPr>
                <a:defRPr/>
              </a:pPr>
              <a:t>2011-04-28</a:t>
            </a:fld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906963" y="1096963"/>
            <a:ext cx="517525" cy="4667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D37BA-26B0-446B-A32C-BDBC1D787157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ChangeArrowheads="1"/>
          </p:cNvSpPr>
          <p:nvPr/>
        </p:nvSpPr>
        <p:spPr bwMode="white">
          <a:xfrm>
            <a:off x="0" y="7092950"/>
            <a:ext cx="10331450" cy="16192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3" name="직사각형 2"/>
          <p:cNvSpPr>
            <a:spLocks noChangeArrowheads="1"/>
          </p:cNvSpPr>
          <p:nvPr/>
        </p:nvSpPr>
        <p:spPr bwMode="white">
          <a:xfrm>
            <a:off x="0" y="0"/>
            <a:ext cx="10331450" cy="1651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4" name="직사각형 3"/>
          <p:cNvSpPr>
            <a:spLocks noChangeArrowheads="1"/>
          </p:cNvSpPr>
          <p:nvPr/>
        </p:nvSpPr>
        <p:spPr bwMode="white">
          <a:xfrm>
            <a:off x="10160000" y="0"/>
            <a:ext cx="171450" cy="72548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5" name="직사각형 4"/>
          <p:cNvSpPr>
            <a:spLocks noChangeArrowheads="1"/>
          </p:cNvSpPr>
          <p:nvPr/>
        </p:nvSpPr>
        <p:spPr bwMode="white">
          <a:xfrm>
            <a:off x="0" y="0"/>
            <a:ext cx="171450" cy="72548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6" name="직사각형 5"/>
          <p:cNvSpPr>
            <a:spLocks noChangeArrowheads="1"/>
          </p:cNvSpPr>
          <p:nvPr/>
        </p:nvSpPr>
        <p:spPr bwMode="auto">
          <a:xfrm>
            <a:off x="165100" y="6761163"/>
            <a:ext cx="9979025" cy="327025"/>
          </a:xfrm>
          <a:prstGeom prst="rect">
            <a:avLst/>
          </a:prstGeom>
          <a:solidFill>
            <a:srgbClr val="8CADAE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7" name="직사각형 6"/>
          <p:cNvSpPr>
            <a:spLocks noChangeArrowheads="1"/>
          </p:cNvSpPr>
          <p:nvPr/>
        </p:nvSpPr>
        <p:spPr bwMode="auto">
          <a:xfrm>
            <a:off x="171450" y="168275"/>
            <a:ext cx="9980613" cy="6924675"/>
          </a:xfrm>
          <a:prstGeom prst="rect">
            <a:avLst/>
          </a:prstGeom>
          <a:noFill/>
          <a:ln w="9525" algn="ctr">
            <a:solidFill>
              <a:srgbClr val="7B9899"/>
            </a:solidFill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8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D0D2C-F136-443E-A4D2-E8D410B79F27}" type="datetime1">
              <a:rPr lang="ko-KR" altLang="en-US"/>
              <a:pPr>
                <a:defRPr/>
              </a:pPr>
              <a:t>2011-04-28</a:t>
            </a:fld>
            <a:endParaRPr lang="en-US" altLang="ko-KR"/>
          </a:p>
        </p:txBody>
      </p:sp>
      <p:sp>
        <p:nvSpPr>
          <p:cNvPr id="9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821238" y="6691313"/>
            <a:ext cx="688975" cy="4667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9F1F7F5-2849-43F1-AFD9-E94EEE6B3334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>
            <a:spLocks noChangeArrowheads="1"/>
          </p:cNvSpPr>
          <p:nvPr/>
        </p:nvSpPr>
        <p:spPr bwMode="auto">
          <a:xfrm>
            <a:off x="171450" y="161925"/>
            <a:ext cx="9980613" cy="322263"/>
          </a:xfrm>
          <a:prstGeom prst="rect">
            <a:avLst/>
          </a:prstGeom>
          <a:solidFill>
            <a:srgbClr val="8CADAE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6" name="직사각형 5"/>
          <p:cNvSpPr>
            <a:spLocks noChangeArrowheads="1"/>
          </p:cNvSpPr>
          <p:nvPr/>
        </p:nvSpPr>
        <p:spPr bwMode="white">
          <a:xfrm>
            <a:off x="0" y="7092950"/>
            <a:ext cx="10331450" cy="16192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7" name="직사각형 6"/>
          <p:cNvSpPr>
            <a:spLocks noChangeArrowheads="1"/>
          </p:cNvSpPr>
          <p:nvPr/>
        </p:nvSpPr>
        <p:spPr bwMode="white">
          <a:xfrm>
            <a:off x="10160000" y="0"/>
            <a:ext cx="171450" cy="72548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white">
          <a:xfrm>
            <a:off x="0" y="0"/>
            <a:ext cx="10331450" cy="1254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9" name="직사각형 8"/>
          <p:cNvSpPr>
            <a:spLocks noChangeArrowheads="1"/>
          </p:cNvSpPr>
          <p:nvPr/>
        </p:nvSpPr>
        <p:spPr bwMode="white">
          <a:xfrm>
            <a:off x="0" y="0"/>
            <a:ext cx="171450" cy="72548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0" name="직사각형 9"/>
          <p:cNvSpPr>
            <a:spLocks noChangeArrowheads="1"/>
          </p:cNvSpPr>
          <p:nvPr/>
        </p:nvSpPr>
        <p:spPr bwMode="auto">
          <a:xfrm>
            <a:off x="171450" y="644525"/>
            <a:ext cx="3100388" cy="6207125"/>
          </a:xfrm>
          <a:prstGeom prst="rect">
            <a:avLst/>
          </a:prstGeom>
          <a:solidFill>
            <a:schemeClr val="accent1"/>
          </a:solidFill>
          <a:ln w="15875" cap="rnd" algn="ctr">
            <a:noFill/>
            <a:miter lim="800000"/>
            <a:headEnd/>
            <a:tailEnd/>
          </a:ln>
        </p:spPr>
        <p:txBody>
          <a:bodyPr lIns="95921" tIns="47960" rIns="95921" bIns="47960" anchor="ctr"/>
          <a:lstStyle/>
          <a:p>
            <a:pPr algn="ctr" defTabSz="958850" latinLnBrk="0">
              <a:defRPr/>
            </a:pPr>
            <a:endParaRPr kumimoji="0" lang="en-US" altLang="ko-KR">
              <a:solidFill>
                <a:srgbClr val="FFFFFF"/>
              </a:solidFill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1" name="직사각형 10"/>
          <p:cNvSpPr>
            <a:spLocks noChangeArrowheads="1"/>
          </p:cNvSpPr>
          <p:nvPr/>
        </p:nvSpPr>
        <p:spPr bwMode="auto">
          <a:xfrm>
            <a:off x="171450" y="161925"/>
            <a:ext cx="9980613" cy="6924675"/>
          </a:xfrm>
          <a:prstGeom prst="rect">
            <a:avLst/>
          </a:prstGeom>
          <a:noFill/>
          <a:ln w="9525" algn="ctr">
            <a:solidFill>
              <a:srgbClr val="7B9899"/>
            </a:solidFill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2" name="직선 연결선 11"/>
          <p:cNvSpPr>
            <a:spLocks noChangeShapeType="1"/>
          </p:cNvSpPr>
          <p:nvPr/>
        </p:nvSpPr>
        <p:spPr bwMode="auto">
          <a:xfrm>
            <a:off x="171450" y="563563"/>
            <a:ext cx="998061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>
              <a:latin typeface="+mn-lt"/>
              <a:ea typeface="+mn-ea"/>
            </a:endParaRPr>
          </a:p>
        </p:txBody>
      </p:sp>
      <p:sp>
        <p:nvSpPr>
          <p:cNvPr id="13" name="타원 12"/>
          <p:cNvSpPr>
            <a:spLocks noChangeArrowheads="1"/>
          </p:cNvSpPr>
          <p:nvPr/>
        </p:nvSpPr>
        <p:spPr bwMode="auto">
          <a:xfrm>
            <a:off x="1463675" y="241300"/>
            <a:ext cx="688975" cy="646113"/>
          </a:xfrm>
          <a:prstGeom prst="ellipse">
            <a:avLst/>
          </a:prstGeom>
          <a:solidFill>
            <a:srgbClr val="FFFFFF"/>
          </a:solidFill>
          <a:ln w="15875" cap="rnd" algn="ctr">
            <a:noFill/>
            <a:round/>
            <a:headEnd/>
            <a:tailEnd/>
          </a:ln>
        </p:spPr>
        <p:txBody>
          <a:bodyPr lIns="95921" tIns="47960" rIns="95921" bIns="47960" anchor="ctr"/>
          <a:lstStyle/>
          <a:p>
            <a:pPr algn="ctr" defTabSz="958850" latinLnBrk="0">
              <a:defRPr/>
            </a:pPr>
            <a:endParaRPr kumimoji="0" lang="en-US" altLang="ko-KR">
              <a:solidFill>
                <a:srgbClr val="FFFFFF"/>
              </a:solidFill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4" name="타원 13"/>
          <p:cNvSpPr>
            <a:spLocks noChangeArrowheads="1"/>
          </p:cNvSpPr>
          <p:nvPr/>
        </p:nvSpPr>
        <p:spPr bwMode="auto">
          <a:xfrm>
            <a:off x="1571625" y="342900"/>
            <a:ext cx="473075" cy="442913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rgbClr val="7B9899"/>
            </a:solidFill>
            <a:round/>
            <a:headEnd/>
            <a:tailEnd/>
          </a:ln>
        </p:spPr>
        <p:txBody>
          <a:bodyPr lIns="95921" tIns="47960" rIns="95921" bIns="47960" anchor="ctr"/>
          <a:lstStyle/>
          <a:p>
            <a:pPr algn="ctr" defTabSz="958850" latinLnBrk="0">
              <a:defRPr/>
            </a:pPr>
            <a:endParaRPr kumimoji="0" lang="en-US" altLang="ko-KR">
              <a:solidFill>
                <a:srgbClr val="FFFFFF"/>
              </a:solidFill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5" name="직사각형 14"/>
          <p:cNvSpPr>
            <a:spLocks noChangeArrowheads="1"/>
          </p:cNvSpPr>
          <p:nvPr/>
        </p:nvSpPr>
        <p:spPr bwMode="auto">
          <a:xfrm>
            <a:off x="168275" y="6757988"/>
            <a:ext cx="9980613" cy="327025"/>
          </a:xfrm>
          <a:prstGeom prst="rect">
            <a:avLst/>
          </a:prstGeom>
          <a:solidFill>
            <a:srgbClr val="8CADAE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20" name="내용 개체 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6" name="슬라이드 번호 개체 틀 6"/>
          <p:cNvSpPr>
            <a:spLocks noGrp="1"/>
          </p:cNvSpPr>
          <p:nvPr>
            <p:ph type="sldNum" sz="quarter" idx="10"/>
          </p:nvPr>
        </p:nvSpPr>
        <p:spPr>
          <a:xfrm>
            <a:off x="1549400" y="330200"/>
            <a:ext cx="517525" cy="4667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A82AE-4219-41C1-9141-0630BD010951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7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A4988-C629-4DB8-9A07-9205FA93EFCF}" type="datetime1">
              <a:rPr lang="ko-KR" altLang="en-US"/>
              <a:pPr>
                <a:defRPr/>
              </a:pPr>
              <a:t>2011-04-28</a:t>
            </a:fld>
            <a:endParaRPr lang="en-US" altLang="ko-KR"/>
          </a:p>
        </p:txBody>
      </p:sp>
      <p:sp>
        <p:nvSpPr>
          <p:cNvPr id="18" name="바닥글 개체 틀 5"/>
          <p:cNvSpPr>
            <a:spLocks noGrp="1"/>
          </p:cNvSpPr>
          <p:nvPr>
            <p:ph type="ftr" sz="quarter" idx="12"/>
          </p:nvPr>
        </p:nvSpPr>
        <p:spPr>
          <a:xfrm>
            <a:off x="341313" y="6781800"/>
            <a:ext cx="3821112" cy="387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선 연결선 4"/>
          <p:cNvSpPr>
            <a:spLocks noChangeShapeType="1"/>
          </p:cNvSpPr>
          <p:nvPr/>
        </p:nvSpPr>
        <p:spPr bwMode="auto">
          <a:xfrm>
            <a:off x="171450" y="563563"/>
            <a:ext cx="998061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>
              <a:latin typeface="+mn-lt"/>
              <a:ea typeface="+mn-ea"/>
            </a:endParaRPr>
          </a:p>
        </p:txBody>
      </p:sp>
      <p:sp>
        <p:nvSpPr>
          <p:cNvPr id="6" name="직사각형 5"/>
          <p:cNvSpPr>
            <a:spLocks noChangeArrowheads="1"/>
          </p:cNvSpPr>
          <p:nvPr/>
        </p:nvSpPr>
        <p:spPr bwMode="white">
          <a:xfrm>
            <a:off x="0" y="7092950"/>
            <a:ext cx="10331450" cy="16192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7" name="직사각형 6"/>
          <p:cNvSpPr>
            <a:spLocks noChangeArrowheads="1"/>
          </p:cNvSpPr>
          <p:nvPr/>
        </p:nvSpPr>
        <p:spPr bwMode="white">
          <a:xfrm>
            <a:off x="10160000" y="0"/>
            <a:ext cx="171450" cy="72548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white">
          <a:xfrm>
            <a:off x="0" y="0"/>
            <a:ext cx="10331450" cy="16192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9" name="직사각형 8"/>
          <p:cNvSpPr>
            <a:spLocks noChangeArrowheads="1"/>
          </p:cNvSpPr>
          <p:nvPr/>
        </p:nvSpPr>
        <p:spPr bwMode="white">
          <a:xfrm>
            <a:off x="0" y="0"/>
            <a:ext cx="171450" cy="72548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0" name="직사각형 9"/>
          <p:cNvSpPr>
            <a:spLocks noChangeArrowheads="1"/>
          </p:cNvSpPr>
          <p:nvPr/>
        </p:nvSpPr>
        <p:spPr bwMode="auto">
          <a:xfrm>
            <a:off x="171450" y="161925"/>
            <a:ext cx="9980613" cy="319088"/>
          </a:xfrm>
          <a:prstGeom prst="rect">
            <a:avLst/>
          </a:prstGeom>
          <a:solidFill>
            <a:srgbClr val="8CADAE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1" name="직사각형 10"/>
          <p:cNvSpPr>
            <a:spLocks noChangeArrowheads="1"/>
          </p:cNvSpPr>
          <p:nvPr/>
        </p:nvSpPr>
        <p:spPr bwMode="auto">
          <a:xfrm>
            <a:off x="171450" y="644525"/>
            <a:ext cx="3100388" cy="6207125"/>
          </a:xfrm>
          <a:prstGeom prst="rect">
            <a:avLst/>
          </a:prstGeom>
          <a:solidFill>
            <a:schemeClr val="accent1"/>
          </a:solidFill>
          <a:ln w="15875" cap="rnd" algn="ctr">
            <a:noFill/>
            <a:miter lim="800000"/>
            <a:headEnd/>
            <a:tailEnd/>
          </a:ln>
        </p:spPr>
        <p:txBody>
          <a:bodyPr lIns="95921" tIns="47960" rIns="95921" bIns="47960" anchor="ctr"/>
          <a:lstStyle/>
          <a:p>
            <a:pPr algn="ctr" defTabSz="958850" latinLnBrk="0">
              <a:defRPr/>
            </a:pPr>
            <a:endParaRPr kumimoji="0" lang="en-US" altLang="ko-KR">
              <a:solidFill>
                <a:srgbClr val="FFFFFF"/>
              </a:solidFill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2" name="직사각형 11"/>
          <p:cNvSpPr>
            <a:spLocks noChangeArrowheads="1"/>
          </p:cNvSpPr>
          <p:nvPr/>
        </p:nvSpPr>
        <p:spPr bwMode="auto">
          <a:xfrm>
            <a:off x="171450" y="165100"/>
            <a:ext cx="9980613" cy="6924675"/>
          </a:xfrm>
          <a:prstGeom prst="rect">
            <a:avLst/>
          </a:prstGeom>
          <a:noFill/>
          <a:ln w="9525" algn="ctr">
            <a:solidFill>
              <a:srgbClr val="7B9899"/>
            </a:solidFill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3" name="타원 12"/>
          <p:cNvSpPr>
            <a:spLocks noChangeArrowheads="1"/>
          </p:cNvSpPr>
          <p:nvPr/>
        </p:nvSpPr>
        <p:spPr bwMode="auto">
          <a:xfrm>
            <a:off x="1463675" y="241300"/>
            <a:ext cx="688975" cy="646113"/>
          </a:xfrm>
          <a:prstGeom prst="ellipse">
            <a:avLst/>
          </a:prstGeom>
          <a:solidFill>
            <a:srgbClr val="FFFFFF"/>
          </a:solidFill>
          <a:ln w="15875" cap="rnd" algn="ctr">
            <a:noFill/>
            <a:round/>
            <a:headEnd/>
            <a:tailEnd/>
          </a:ln>
        </p:spPr>
        <p:txBody>
          <a:bodyPr lIns="95921" tIns="47960" rIns="95921" bIns="47960" anchor="ctr"/>
          <a:lstStyle/>
          <a:p>
            <a:pPr algn="ctr" defTabSz="958850" latinLnBrk="0">
              <a:defRPr/>
            </a:pPr>
            <a:endParaRPr kumimoji="0" lang="en-US" altLang="ko-KR">
              <a:solidFill>
                <a:srgbClr val="FFFFFF"/>
              </a:solidFill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4" name="타원 13"/>
          <p:cNvSpPr>
            <a:spLocks noChangeArrowheads="1"/>
          </p:cNvSpPr>
          <p:nvPr/>
        </p:nvSpPr>
        <p:spPr bwMode="auto">
          <a:xfrm>
            <a:off x="1571625" y="342900"/>
            <a:ext cx="473075" cy="442913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rgbClr val="7B9899"/>
            </a:solidFill>
            <a:round/>
            <a:headEnd/>
            <a:tailEnd/>
          </a:ln>
        </p:spPr>
        <p:txBody>
          <a:bodyPr lIns="95921" tIns="47960" rIns="95921" bIns="47960" anchor="ctr"/>
          <a:lstStyle/>
          <a:p>
            <a:pPr algn="ctr" defTabSz="958850" latinLnBrk="0">
              <a:defRPr/>
            </a:pPr>
            <a:endParaRPr kumimoji="0" lang="en-US" altLang="ko-KR">
              <a:solidFill>
                <a:srgbClr val="FFFFFF"/>
              </a:solidFill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5" name="직사각형 14"/>
          <p:cNvSpPr>
            <a:spLocks noChangeArrowheads="1"/>
          </p:cNvSpPr>
          <p:nvPr/>
        </p:nvSpPr>
        <p:spPr bwMode="auto">
          <a:xfrm>
            <a:off x="168275" y="6757988"/>
            <a:ext cx="9980613" cy="327025"/>
          </a:xfrm>
          <a:prstGeom prst="rect">
            <a:avLst/>
          </a:prstGeom>
          <a:solidFill>
            <a:srgbClr val="8CADAE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ko-KR" altLang="en-US" noProof="0" smtClean="0"/>
              <a:t>그림을 추가하려면 아이콘을 클릭하십시오</a:t>
            </a:r>
            <a:endParaRPr lang="en-US" noProof="0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6" name="슬라이드 번호 개체 틀 6"/>
          <p:cNvSpPr>
            <a:spLocks noGrp="1"/>
          </p:cNvSpPr>
          <p:nvPr>
            <p:ph type="sldNum" sz="quarter" idx="10"/>
          </p:nvPr>
        </p:nvSpPr>
        <p:spPr>
          <a:xfrm>
            <a:off x="1549400" y="330200"/>
            <a:ext cx="517525" cy="4667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F49E9-B48F-4CFC-9AF3-B854BC5832F7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7" name="날짜 개체 틀 4"/>
          <p:cNvSpPr>
            <a:spLocks noGrp="1"/>
          </p:cNvSpPr>
          <p:nvPr>
            <p:ph type="dt" sz="half" idx="11"/>
          </p:nvPr>
        </p:nvSpPr>
        <p:spPr>
          <a:xfrm>
            <a:off x="6540500" y="6777038"/>
            <a:ext cx="3440113" cy="3857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73A47-62BE-4EC6-B422-4A53FF63BDD4}" type="datetime1">
              <a:rPr lang="ko-KR" altLang="en-US"/>
              <a:pPr>
                <a:defRPr/>
              </a:pPr>
              <a:t>2011-04-28</a:t>
            </a:fld>
            <a:endParaRPr lang="en-US" altLang="ko-KR"/>
          </a:p>
        </p:txBody>
      </p:sp>
      <p:sp>
        <p:nvSpPr>
          <p:cNvPr id="18" name="바닥글 개체 틀 5"/>
          <p:cNvSpPr>
            <a:spLocks noGrp="1"/>
          </p:cNvSpPr>
          <p:nvPr>
            <p:ph type="ftr" sz="quarter" idx="12"/>
          </p:nvPr>
        </p:nvSpPr>
        <p:spPr>
          <a:xfrm>
            <a:off x="341313" y="6781800"/>
            <a:ext cx="4049712" cy="387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>
            <a:spLocks noChangeArrowheads="1"/>
          </p:cNvSpPr>
          <p:nvPr/>
        </p:nvSpPr>
        <p:spPr bwMode="white">
          <a:xfrm>
            <a:off x="0" y="7092950"/>
            <a:ext cx="10331450" cy="16192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6" name="직사각형 15"/>
          <p:cNvSpPr>
            <a:spLocks noChangeArrowheads="1"/>
          </p:cNvSpPr>
          <p:nvPr/>
        </p:nvSpPr>
        <p:spPr bwMode="white">
          <a:xfrm>
            <a:off x="0" y="0"/>
            <a:ext cx="10331450" cy="1474788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8" name="직사각형 17"/>
          <p:cNvSpPr>
            <a:spLocks noChangeArrowheads="1"/>
          </p:cNvSpPr>
          <p:nvPr/>
        </p:nvSpPr>
        <p:spPr bwMode="white">
          <a:xfrm>
            <a:off x="0" y="0"/>
            <a:ext cx="171450" cy="72548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9" name="직사각형 18"/>
          <p:cNvSpPr>
            <a:spLocks noChangeArrowheads="1"/>
          </p:cNvSpPr>
          <p:nvPr/>
        </p:nvSpPr>
        <p:spPr bwMode="white">
          <a:xfrm>
            <a:off x="10160000" y="0"/>
            <a:ext cx="171450" cy="72548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9" name="직사각형 8"/>
          <p:cNvSpPr>
            <a:spLocks noChangeArrowheads="1"/>
          </p:cNvSpPr>
          <p:nvPr/>
        </p:nvSpPr>
        <p:spPr bwMode="auto">
          <a:xfrm>
            <a:off x="168275" y="6757988"/>
            <a:ext cx="9980613" cy="327025"/>
          </a:xfrm>
          <a:prstGeom prst="rect">
            <a:avLst/>
          </a:prstGeom>
          <a:solidFill>
            <a:srgbClr val="8CADAE"/>
          </a:solidFill>
          <a:ln w="9525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 bwMode="auto">
          <a:xfrm>
            <a:off x="6543675" y="6777038"/>
            <a:ext cx="3440113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921" tIns="47960" rIns="95921" bIns="47960" numCol="1" anchor="t" anchorCtr="0" compatLnSpc="1">
            <a:prstTxWarp prst="textNoShape">
              <a:avLst/>
            </a:prstTxWarp>
          </a:bodyPr>
          <a:lstStyle>
            <a:lvl1pPr algn="r" latinLnBrk="0">
              <a:defRPr kumimoji="0" sz="1500">
                <a:solidFill>
                  <a:srgbClr val="FFFFFF"/>
                </a:solidFill>
                <a:latin typeface="Georgia" pitchFamily="18" charset="0"/>
                <a:ea typeface="바탕" pitchFamily="18" charset="-127"/>
              </a:defRPr>
            </a:lvl1pPr>
          </a:lstStyle>
          <a:p>
            <a:pPr>
              <a:defRPr/>
            </a:pPr>
            <a:fld id="{75A8B718-74B8-47D4-9FC2-E8A389D5021D}" type="datetime1">
              <a:rPr lang="ko-KR" altLang="en-US"/>
              <a:pPr>
                <a:defRPr/>
              </a:pPr>
              <a:t>2011-04-28</a:t>
            </a:fld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344488" y="6781800"/>
            <a:ext cx="4046537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921" tIns="47960" rIns="95921" bIns="47960" numCol="1" anchor="t" anchorCtr="0" compatLnSpc="1">
            <a:prstTxWarp prst="textNoShape">
              <a:avLst/>
            </a:prstTxWarp>
          </a:bodyPr>
          <a:lstStyle>
            <a:lvl1pPr latinLnBrk="0">
              <a:defRPr kumimoji="0" sz="1300">
                <a:solidFill>
                  <a:srgbClr val="FFFFFF"/>
                </a:solidFill>
                <a:latin typeface="Georgia" pitchFamily="18" charset="0"/>
                <a:ea typeface="바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auto">
          <a:xfrm>
            <a:off x="171450" y="165100"/>
            <a:ext cx="9980613" cy="6924675"/>
          </a:xfrm>
          <a:prstGeom prst="rect">
            <a:avLst/>
          </a:prstGeom>
          <a:noFill/>
          <a:ln w="9525" algn="ctr">
            <a:solidFill>
              <a:srgbClr val="7B9899"/>
            </a:solidFill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defRPr/>
            </a:pPr>
            <a:endParaRPr kumimoji="0" lang="en-US" altLang="ko-KR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171450" y="1350963"/>
            <a:ext cx="9980613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>
              <a:latin typeface="+mn-lt"/>
              <a:ea typeface="+mn-ea"/>
            </a:endParaRPr>
          </a:p>
        </p:txBody>
      </p:sp>
      <p:sp>
        <p:nvSpPr>
          <p:cNvPr id="12" name="타원 11"/>
          <p:cNvSpPr>
            <a:spLocks noChangeArrowheads="1"/>
          </p:cNvSpPr>
          <p:nvPr/>
        </p:nvSpPr>
        <p:spPr bwMode="auto">
          <a:xfrm>
            <a:off x="4821238" y="1011238"/>
            <a:ext cx="688975" cy="644525"/>
          </a:xfrm>
          <a:prstGeom prst="ellipse">
            <a:avLst/>
          </a:prstGeom>
          <a:solidFill>
            <a:srgbClr val="FFFFFF"/>
          </a:solidFill>
          <a:ln w="15875" cap="rnd" algn="ctr">
            <a:noFill/>
            <a:round/>
            <a:headEnd/>
            <a:tailEnd/>
          </a:ln>
        </p:spPr>
        <p:txBody>
          <a:bodyPr lIns="95921" tIns="47960" rIns="95921" bIns="47960" anchor="ctr"/>
          <a:lstStyle/>
          <a:p>
            <a:pPr algn="ctr" defTabSz="958850" latinLnBrk="0">
              <a:defRPr/>
            </a:pPr>
            <a:endParaRPr kumimoji="0" lang="en-US" altLang="ko-KR">
              <a:solidFill>
                <a:srgbClr val="FFFFFF"/>
              </a:solidFill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5" name="타원 14"/>
          <p:cNvSpPr>
            <a:spLocks noChangeArrowheads="1"/>
          </p:cNvSpPr>
          <p:nvPr/>
        </p:nvSpPr>
        <p:spPr bwMode="auto">
          <a:xfrm>
            <a:off x="4929188" y="1111250"/>
            <a:ext cx="473075" cy="4460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rgbClr val="7B9899"/>
            </a:solidFill>
            <a:round/>
            <a:headEnd/>
            <a:tailEnd/>
          </a:ln>
        </p:spPr>
        <p:txBody>
          <a:bodyPr lIns="95921" tIns="47960" rIns="95921" bIns="47960" anchor="ctr"/>
          <a:lstStyle/>
          <a:p>
            <a:pPr algn="ctr" defTabSz="958850" latinLnBrk="0">
              <a:defRPr/>
            </a:pPr>
            <a:endParaRPr kumimoji="0" lang="en-US" altLang="ko-KR">
              <a:solidFill>
                <a:srgbClr val="FFFFFF"/>
              </a:solidFill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 bwMode="auto">
          <a:xfrm>
            <a:off x="4906963" y="1100138"/>
            <a:ext cx="5175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7960" tIns="47960" rIns="47960" bIns="47960" numCol="1" anchor="ctr" anchorCtr="0" compatLnSpc="1">
            <a:prstTxWarp prst="textNoShape">
              <a:avLst/>
            </a:prstTxWarp>
          </a:bodyPr>
          <a:lstStyle>
            <a:lvl1pPr algn="ctr" latinLnBrk="0">
              <a:defRPr kumimoji="0" sz="1700">
                <a:solidFill>
                  <a:srgbClr val="7B9899"/>
                </a:solidFill>
                <a:latin typeface="Georgia" pitchFamily="18" charset="0"/>
                <a:ea typeface="바탕" pitchFamily="18" charset="-127"/>
              </a:defRPr>
            </a:lvl1pPr>
          </a:lstStyle>
          <a:p>
            <a:pPr>
              <a:defRPr/>
            </a:pPr>
            <a:fld id="{D41AA425-C99B-4B57-8C46-CC1D2D1E5B20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8" name="제목 개체 틀 21"/>
          <p:cNvSpPr>
            <a:spLocks noGrp="1"/>
          </p:cNvSpPr>
          <p:nvPr>
            <p:ph type="title"/>
          </p:nvPr>
        </p:nvSpPr>
        <p:spPr bwMode="auto">
          <a:xfrm>
            <a:off x="341313" y="241300"/>
            <a:ext cx="9642475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921" tIns="47960" rIns="95921" bIns="4796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  <a:endParaRPr lang="en-US" smtClean="0"/>
          </a:p>
        </p:txBody>
      </p:sp>
      <p:sp>
        <p:nvSpPr>
          <p:cNvPr id="1039" name="텍스트 개체 틀 12"/>
          <p:cNvSpPr>
            <a:spLocks noGrp="1"/>
          </p:cNvSpPr>
          <p:nvPr>
            <p:ph type="body" idx="1"/>
          </p:nvPr>
        </p:nvSpPr>
        <p:spPr bwMode="auto">
          <a:xfrm>
            <a:off x="341313" y="1612900"/>
            <a:ext cx="9642475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921" tIns="47960" rIns="95921" bIns="479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49" r:id="rId1"/>
    <p:sldLayoutId id="2147484950" r:id="rId2"/>
    <p:sldLayoutId id="2147484951" r:id="rId3"/>
    <p:sldLayoutId id="2147484952" r:id="rId4"/>
    <p:sldLayoutId id="2147484953" r:id="rId5"/>
    <p:sldLayoutId id="2147484954" r:id="rId6"/>
    <p:sldLayoutId id="2147484955" r:id="rId7"/>
    <p:sldLayoutId id="2147484956" r:id="rId8"/>
    <p:sldLayoutId id="2147484957" r:id="rId9"/>
    <p:sldLayoutId id="2147484958" r:id="rId10"/>
    <p:sldLayoutId id="2147484959" r:id="rId11"/>
    <p:sldLayoutId id="2147484960" r:id="rId12"/>
  </p:sldLayoutIdLst>
  <p:hf sldNum="0" hdr="0" ftr="0" dt="0"/>
  <p:txStyles>
    <p:titleStyle>
      <a:lvl1pPr algn="ctr" defTabSz="958850" rtl="0" eaLnBrk="0" fontAlgn="base" latinLnBrk="1" hangingPunct="0">
        <a:spcBef>
          <a:spcPct val="0"/>
        </a:spcBef>
        <a:spcAft>
          <a:spcPct val="0"/>
        </a:spcAft>
        <a:defRPr sz="35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defTabSz="958850" rtl="0" eaLnBrk="0" fontAlgn="base" latinLnBrk="1" hangingPunct="0">
        <a:spcBef>
          <a:spcPct val="0"/>
        </a:spcBef>
        <a:spcAft>
          <a:spcPct val="0"/>
        </a:spcAft>
        <a:defRPr sz="3500">
          <a:solidFill>
            <a:srgbClr val="7B9899"/>
          </a:solidFill>
          <a:latin typeface="Georgia" pitchFamily="18" charset="0"/>
          <a:ea typeface="돋움" pitchFamily="50" charset="-127"/>
        </a:defRPr>
      </a:lvl2pPr>
      <a:lvl3pPr algn="ctr" defTabSz="958850" rtl="0" eaLnBrk="0" fontAlgn="base" latinLnBrk="1" hangingPunct="0">
        <a:spcBef>
          <a:spcPct val="0"/>
        </a:spcBef>
        <a:spcAft>
          <a:spcPct val="0"/>
        </a:spcAft>
        <a:defRPr sz="3500">
          <a:solidFill>
            <a:srgbClr val="7B9899"/>
          </a:solidFill>
          <a:latin typeface="Georgia" pitchFamily="18" charset="0"/>
          <a:ea typeface="돋움" pitchFamily="50" charset="-127"/>
        </a:defRPr>
      </a:lvl3pPr>
      <a:lvl4pPr algn="ctr" defTabSz="958850" rtl="0" eaLnBrk="0" fontAlgn="base" latinLnBrk="1" hangingPunct="0">
        <a:spcBef>
          <a:spcPct val="0"/>
        </a:spcBef>
        <a:spcAft>
          <a:spcPct val="0"/>
        </a:spcAft>
        <a:defRPr sz="3500">
          <a:solidFill>
            <a:srgbClr val="7B9899"/>
          </a:solidFill>
          <a:latin typeface="Georgia" pitchFamily="18" charset="0"/>
          <a:ea typeface="돋움" pitchFamily="50" charset="-127"/>
        </a:defRPr>
      </a:lvl4pPr>
      <a:lvl5pPr algn="ctr" defTabSz="958850" rtl="0" eaLnBrk="0" fontAlgn="base" latinLnBrk="1" hangingPunct="0">
        <a:spcBef>
          <a:spcPct val="0"/>
        </a:spcBef>
        <a:spcAft>
          <a:spcPct val="0"/>
        </a:spcAft>
        <a:defRPr sz="3500">
          <a:solidFill>
            <a:srgbClr val="7B9899"/>
          </a:solidFill>
          <a:latin typeface="Georgia" pitchFamily="18" charset="0"/>
          <a:ea typeface="돋움" pitchFamily="50" charset="-127"/>
        </a:defRPr>
      </a:lvl5pPr>
      <a:lvl6pPr marL="457200" algn="ctr" defTabSz="958850" rtl="0" fontAlgn="base" latinLnBrk="1">
        <a:spcBef>
          <a:spcPct val="0"/>
        </a:spcBef>
        <a:spcAft>
          <a:spcPct val="0"/>
        </a:spcAft>
        <a:defRPr sz="3500">
          <a:solidFill>
            <a:srgbClr val="7B9899"/>
          </a:solidFill>
          <a:latin typeface="Georgia" pitchFamily="18" charset="0"/>
          <a:ea typeface="돋움" pitchFamily="50" charset="-127"/>
        </a:defRPr>
      </a:lvl6pPr>
      <a:lvl7pPr marL="914400" algn="ctr" defTabSz="958850" rtl="0" fontAlgn="base" latinLnBrk="1">
        <a:spcBef>
          <a:spcPct val="0"/>
        </a:spcBef>
        <a:spcAft>
          <a:spcPct val="0"/>
        </a:spcAft>
        <a:defRPr sz="3500">
          <a:solidFill>
            <a:srgbClr val="7B9899"/>
          </a:solidFill>
          <a:latin typeface="Georgia" pitchFamily="18" charset="0"/>
          <a:ea typeface="돋움" pitchFamily="50" charset="-127"/>
        </a:defRPr>
      </a:lvl7pPr>
      <a:lvl8pPr marL="1371600" algn="ctr" defTabSz="958850" rtl="0" fontAlgn="base" latinLnBrk="1">
        <a:spcBef>
          <a:spcPct val="0"/>
        </a:spcBef>
        <a:spcAft>
          <a:spcPct val="0"/>
        </a:spcAft>
        <a:defRPr sz="3500">
          <a:solidFill>
            <a:srgbClr val="7B9899"/>
          </a:solidFill>
          <a:latin typeface="Georgia" pitchFamily="18" charset="0"/>
          <a:ea typeface="돋움" pitchFamily="50" charset="-127"/>
        </a:defRPr>
      </a:lvl8pPr>
      <a:lvl9pPr marL="1828800" algn="ctr" defTabSz="958850" rtl="0" fontAlgn="base" latinLnBrk="1">
        <a:spcBef>
          <a:spcPct val="0"/>
        </a:spcBef>
        <a:spcAft>
          <a:spcPct val="0"/>
        </a:spcAft>
        <a:defRPr sz="3500">
          <a:solidFill>
            <a:srgbClr val="7B9899"/>
          </a:solidFill>
          <a:latin typeface="Georgia" pitchFamily="18" charset="0"/>
          <a:ea typeface="돋움" pitchFamily="50" charset="-127"/>
        </a:defRPr>
      </a:lvl9pPr>
    </p:titleStyle>
    <p:bodyStyle>
      <a:lvl1pPr marL="285750" indent="-285750" algn="l" defTabSz="958850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87338" algn="l" defTabSz="958850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62013" indent="-239713" algn="l" defTabSz="958850" rtl="0" eaLnBrk="0" fontAlgn="base" latinLnBrk="1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50938" indent="-239713" algn="l" defTabSz="958850" rtl="0" eaLnBrk="0" fontAlgn="base" latinLnBrk="1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100" kern="1200">
          <a:solidFill>
            <a:schemeClr val="tx2"/>
          </a:solidFill>
          <a:latin typeface="+mn-lt"/>
          <a:ea typeface="+mn-ea"/>
          <a:cs typeface="+mn-cs"/>
        </a:defRPr>
      </a:lvl4pPr>
      <a:lvl5pPr marL="1438275" indent="-239713" algn="l" defTabSz="958850" rtl="0" eaLnBrk="0" fontAlgn="base" latinLnBrk="1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1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1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1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제목 1"/>
          <p:cNvSpPr>
            <a:spLocks noGrp="1"/>
          </p:cNvSpPr>
          <p:nvPr>
            <p:ph type="ctrTitle"/>
          </p:nvPr>
        </p:nvSpPr>
        <p:spPr>
          <a:xfrm>
            <a:off x="727075" y="604838"/>
            <a:ext cx="8782050" cy="1554162"/>
          </a:xfrm>
        </p:spPr>
        <p:txBody>
          <a:bodyPr/>
          <a:lstStyle/>
          <a:p>
            <a:pPr eaLnBrk="1" hangingPunct="1"/>
            <a:r>
              <a:rPr lang="ko-KR" altLang="en-US" sz="5000" b="1" dirty="0" smtClean="0">
                <a:solidFill>
                  <a:srgbClr val="381EFC"/>
                </a:solidFill>
              </a:rPr>
              <a:t>폐기물관리법령 개정방향</a:t>
            </a:r>
            <a:r>
              <a:rPr lang="ko-KR" altLang="en-US" sz="5000" dirty="0" smtClean="0">
                <a:solidFill>
                  <a:srgbClr val="381EFC"/>
                </a:solidFill>
              </a:rPr>
              <a:t> </a:t>
            </a:r>
          </a:p>
        </p:txBody>
      </p:sp>
      <p:sp>
        <p:nvSpPr>
          <p:cNvPr id="14339" name="직사각형 3"/>
          <p:cNvSpPr>
            <a:spLocks noChangeArrowheads="1"/>
          </p:cNvSpPr>
          <p:nvPr/>
        </p:nvSpPr>
        <p:spPr bwMode="auto">
          <a:xfrm>
            <a:off x="5308601" y="4984759"/>
            <a:ext cx="4714875" cy="1351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921" tIns="47960" rIns="95921" bIns="47960">
            <a:spAutoFit/>
          </a:bodyPr>
          <a:lstStyle/>
          <a:p>
            <a:pPr algn="ctr" defTabSz="958850">
              <a:lnSpc>
                <a:spcPct val="150000"/>
              </a:lnSpc>
            </a:pPr>
            <a:r>
              <a:rPr kumimoji="0" lang="ko-KR" altLang="en-US" sz="2500" b="1" dirty="0"/>
              <a:t>환경부 </a:t>
            </a:r>
            <a:r>
              <a:rPr kumimoji="0" lang="ko-KR" altLang="en-US" sz="2500" b="1" dirty="0" smtClean="0"/>
              <a:t>자원순환정책과</a:t>
            </a:r>
            <a:endParaRPr kumimoji="0" lang="en-US" altLang="ko-KR" sz="2500" b="1" dirty="0" smtClean="0"/>
          </a:p>
          <a:p>
            <a:pPr algn="ctr" defTabSz="958850"/>
            <a:r>
              <a:rPr kumimoji="0" lang="ko-KR" altLang="en-US" sz="2500" b="1" dirty="0" smtClean="0"/>
              <a:t>이 영 채 사무관</a:t>
            </a:r>
            <a:endParaRPr kumimoji="0" lang="ko-KR" altLang="en-US" sz="2500" b="1" dirty="0"/>
          </a:p>
          <a:p>
            <a:pPr algn="ctr" defTabSz="958850"/>
            <a:r>
              <a:rPr kumimoji="0" lang="ko-KR" altLang="en-US" dirty="0">
                <a:latin typeface="Georgia" pitchFamily="18" charset="0"/>
                <a:ea typeface="바탕" pitchFamily="18" charset="-127"/>
              </a:rPr>
              <a:t> </a:t>
            </a:r>
          </a:p>
        </p:txBody>
      </p:sp>
      <p:sp>
        <p:nvSpPr>
          <p:cNvPr id="14340" name="직사각형 4"/>
          <p:cNvSpPr>
            <a:spLocks noChangeArrowheads="1"/>
          </p:cNvSpPr>
          <p:nvPr/>
        </p:nvSpPr>
        <p:spPr bwMode="auto">
          <a:xfrm>
            <a:off x="4197350" y="3551238"/>
            <a:ext cx="1586726" cy="543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5921" tIns="47960" rIns="95921" bIns="47960">
            <a:spAutoFit/>
          </a:bodyPr>
          <a:lstStyle/>
          <a:p>
            <a:pPr defTabSz="958850"/>
            <a:r>
              <a:rPr kumimoji="0" lang="en-US" altLang="ko-KR" sz="2900" b="1" dirty="0" smtClean="0">
                <a:latin typeface="+mj-lt"/>
                <a:ea typeface="바탕" pitchFamily="18" charset="-127"/>
              </a:rPr>
              <a:t>2011. 5</a:t>
            </a:r>
            <a:r>
              <a:rPr kumimoji="0" lang="ko-KR" altLang="en-US" sz="2900" b="1" dirty="0" smtClean="0">
                <a:latin typeface="+mj-lt"/>
                <a:ea typeface="바탕" pitchFamily="18" charset="-127"/>
              </a:rPr>
              <a:t> </a:t>
            </a:r>
            <a:endParaRPr kumimoji="0" lang="ko-KR" altLang="en-US" sz="2900" b="1" dirty="0">
              <a:latin typeface="+mj-lt"/>
              <a:ea typeface="바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ChangeArrowheads="1"/>
          </p:cNvSpPr>
          <p:nvPr/>
        </p:nvSpPr>
        <p:spPr bwMode="auto">
          <a:xfrm>
            <a:off x="620713" y="1508125"/>
            <a:ext cx="987425" cy="5213350"/>
          </a:xfrm>
          <a:prstGeom prst="rect">
            <a:avLst/>
          </a:prstGeom>
          <a:solidFill>
            <a:srgbClr val="F2F5F8"/>
          </a:solidFill>
          <a:ln w="9525">
            <a:noFill/>
            <a:miter lim="800000"/>
            <a:headEnd/>
            <a:tailEnd/>
          </a:ln>
        </p:spPr>
        <p:txBody>
          <a:bodyPr wrap="none" lIns="0" tIns="47960" rIns="0" bIns="47960" anchor="ctr"/>
          <a:lstStyle/>
          <a:p>
            <a:pPr defTabSz="958850"/>
            <a:endParaRPr kumimoji="0" lang="ko-KR" altLang="en-US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23555" name="AutoShape 8"/>
          <p:cNvSpPr>
            <a:spLocks noChangeArrowheads="1"/>
          </p:cNvSpPr>
          <p:nvPr/>
        </p:nvSpPr>
        <p:spPr bwMode="auto">
          <a:xfrm>
            <a:off x="665163" y="1698625"/>
            <a:ext cx="5929312" cy="411163"/>
          </a:xfrm>
          <a:prstGeom prst="roundRect">
            <a:avLst>
              <a:gd name="adj" fmla="val 50000"/>
            </a:avLst>
          </a:prstGeom>
          <a:solidFill>
            <a:srgbClr val="F0E0CE"/>
          </a:solidFill>
          <a:ln w="19050">
            <a:solidFill>
              <a:srgbClr val="623C3C"/>
            </a:solidFill>
            <a:round/>
            <a:headEnd/>
            <a:tailEnd/>
          </a:ln>
        </p:spPr>
        <p:txBody>
          <a:bodyPr wrap="none" lIns="95921" tIns="47960" rIns="95921" bIns="47960" anchor="ctr"/>
          <a:lstStyle/>
          <a:p>
            <a:pPr algn="ctr" defTabSz="958850"/>
            <a:r>
              <a:rPr kumimoji="0" lang="en-US" altLang="ko-KR" sz="2000" b="1">
                <a:latin typeface="맑은 고딕" pitchFamily="50" charset="-127"/>
                <a:ea typeface="맑은 고딕" pitchFamily="50" charset="-127"/>
              </a:rPr>
              <a:t>4. </a:t>
            </a:r>
            <a:r>
              <a:rPr kumimoji="0" lang="ko-KR" altLang="en-US" sz="2000" b="1">
                <a:latin typeface="맑은 고딕" pitchFamily="50" charset="-127"/>
                <a:ea typeface="맑은 고딕" pitchFamily="50" charset="-127"/>
              </a:rPr>
              <a:t>재활용제품 또는 물질의 유해성 기준 설정</a:t>
            </a:r>
            <a:r>
              <a:rPr kumimoji="0" lang="en-US" altLang="ko-KR" sz="2000" b="1">
                <a:latin typeface="맑은 고딕" pitchFamily="50" charset="-127"/>
                <a:ea typeface="맑은 고딕" pitchFamily="50" charset="-127"/>
              </a:rPr>
              <a:t>.</a:t>
            </a:r>
            <a:r>
              <a:rPr kumimoji="0" lang="ko-KR" altLang="en-US" sz="2000" b="1">
                <a:latin typeface="맑은 고딕" pitchFamily="50" charset="-127"/>
                <a:ea typeface="맑은 고딕" pitchFamily="50" charset="-127"/>
              </a:rPr>
              <a:t>운영</a:t>
            </a:r>
          </a:p>
        </p:txBody>
      </p:sp>
      <p:grpSp>
        <p:nvGrpSpPr>
          <p:cNvPr id="23556" name="그룹 38"/>
          <p:cNvGrpSpPr>
            <a:grpSpLocks/>
          </p:cNvGrpSpPr>
          <p:nvPr/>
        </p:nvGrpSpPr>
        <p:grpSpPr bwMode="auto">
          <a:xfrm>
            <a:off x="554038" y="484188"/>
            <a:ext cx="3411537" cy="604837"/>
            <a:chOff x="490509" y="457179"/>
            <a:chExt cx="3019863" cy="571528"/>
          </a:xfrm>
        </p:grpSpPr>
        <p:sp>
          <p:nvSpPr>
            <p:cNvPr id="23571" name="TextBox 39"/>
            <p:cNvSpPr txBox="1">
              <a:spLocks noChangeArrowheads="1"/>
            </p:cNvSpPr>
            <p:nvPr/>
          </p:nvSpPr>
          <p:spPr bwMode="auto">
            <a:xfrm>
              <a:off x="594501" y="500681"/>
              <a:ext cx="2915871" cy="455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5921" tIns="47960" rIns="95921" bIns="47960">
              <a:spAutoFit/>
            </a:bodyPr>
            <a:lstStyle/>
            <a:p>
              <a:pPr defTabSz="958850"/>
              <a:r>
                <a:rPr kumimoji="0" lang="en-US" altLang="ko-KR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2. </a:t>
              </a:r>
              <a:r>
                <a:rPr kumimoji="0" lang="ko-KR" altLang="en-US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법령안의 주요내용</a:t>
              </a:r>
            </a:p>
          </p:txBody>
        </p:sp>
        <p:sp>
          <p:nvSpPr>
            <p:cNvPr id="23572" name="L 도형 40"/>
            <p:cNvSpPr>
              <a:spLocks noChangeArrowheads="1"/>
            </p:cNvSpPr>
            <p:nvPr/>
          </p:nvSpPr>
          <p:spPr bwMode="auto">
            <a:xfrm>
              <a:off x="490509" y="742955"/>
              <a:ext cx="857256" cy="285752"/>
            </a:xfrm>
            <a:custGeom>
              <a:avLst/>
              <a:gdLst>
                <a:gd name="T0" fmla="*/ 857256 w 857256"/>
                <a:gd name="T1" fmla="*/ 214314 h 285752"/>
                <a:gd name="T2" fmla="*/ 428628 w 857256"/>
                <a:gd name="T3" fmla="*/ 285752 h 285752"/>
                <a:gd name="T4" fmla="*/ 0 w 857256"/>
                <a:gd name="T5" fmla="*/ 142876 h 285752"/>
                <a:gd name="T6" fmla="*/ 71438 w 857256"/>
                <a:gd name="T7" fmla="*/ 0 h 285752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76 h 285752"/>
                <a:gd name="T14" fmla="*/ 857256 w 857256"/>
                <a:gd name="T15" fmla="*/ 285752 h 2857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52">
                  <a:moveTo>
                    <a:pt x="0" y="0"/>
                  </a:moveTo>
                  <a:lnTo>
                    <a:pt x="142876" y="0"/>
                  </a:lnTo>
                  <a:lnTo>
                    <a:pt x="142876" y="142876"/>
                  </a:lnTo>
                  <a:lnTo>
                    <a:pt x="857256" y="142876"/>
                  </a:lnTo>
                  <a:lnTo>
                    <a:pt x="857256" y="285752"/>
                  </a:lnTo>
                  <a:lnTo>
                    <a:pt x="0" y="285752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  <p:sp>
          <p:nvSpPr>
            <p:cNvPr id="23573" name="L 도형 41"/>
            <p:cNvSpPr>
              <a:spLocks noChangeArrowheads="1"/>
            </p:cNvSpPr>
            <p:nvPr/>
          </p:nvSpPr>
          <p:spPr bwMode="auto">
            <a:xfrm flipV="1">
              <a:off x="490509" y="457179"/>
              <a:ext cx="857256" cy="285776"/>
            </a:xfrm>
            <a:custGeom>
              <a:avLst/>
              <a:gdLst>
                <a:gd name="T0" fmla="*/ 857256 w 857256"/>
                <a:gd name="T1" fmla="*/ 214332 h 285776"/>
                <a:gd name="T2" fmla="*/ 428628 w 857256"/>
                <a:gd name="T3" fmla="*/ 285776 h 285776"/>
                <a:gd name="T4" fmla="*/ 0 w 857256"/>
                <a:gd name="T5" fmla="*/ 142888 h 285776"/>
                <a:gd name="T6" fmla="*/ 71444 w 857256"/>
                <a:gd name="T7" fmla="*/ 0 h 285776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88 h 285776"/>
                <a:gd name="T14" fmla="*/ 857256 w 857256"/>
                <a:gd name="T15" fmla="*/ 285776 h 2857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76">
                  <a:moveTo>
                    <a:pt x="0" y="0"/>
                  </a:moveTo>
                  <a:lnTo>
                    <a:pt x="142888" y="0"/>
                  </a:lnTo>
                  <a:lnTo>
                    <a:pt x="142888" y="142888"/>
                  </a:lnTo>
                  <a:lnTo>
                    <a:pt x="857256" y="142888"/>
                  </a:lnTo>
                  <a:lnTo>
                    <a:pt x="857256" y="285776"/>
                  </a:lnTo>
                  <a:lnTo>
                    <a:pt x="0" y="285776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rot="10800000"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</p:grpSp>
      <p:sp>
        <p:nvSpPr>
          <p:cNvPr id="23557" name="직사각형 6"/>
          <p:cNvSpPr>
            <a:spLocks noChangeArrowheads="1"/>
          </p:cNvSpPr>
          <p:nvPr/>
        </p:nvSpPr>
        <p:spPr bwMode="auto">
          <a:xfrm>
            <a:off x="4765675" y="6784975"/>
            <a:ext cx="37465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921" tIns="47960" rIns="95921" bIns="47960">
            <a:spAutoFit/>
          </a:bodyPr>
          <a:lstStyle/>
          <a:p>
            <a:pPr defTabSz="958850">
              <a:buFont typeface="Wingdings" pitchFamily="2" charset="2"/>
              <a:buNone/>
            </a:pPr>
            <a:r>
              <a:rPr kumimoji="0" lang="en-US" altLang="ko-KR" sz="1000" b="1">
                <a:latin typeface="맑은 고딕" pitchFamily="50" charset="-127"/>
                <a:ea typeface="맑은 고딕" pitchFamily="50" charset="-127"/>
              </a:rPr>
              <a:t>-8-</a:t>
            </a:r>
            <a:endParaRPr kumimoji="0" lang="ko-KR" altLang="en-US" sz="100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23558" name="Group 22"/>
          <p:cNvGrpSpPr>
            <a:grpSpLocks/>
          </p:cNvGrpSpPr>
          <p:nvPr/>
        </p:nvGrpSpPr>
        <p:grpSpPr bwMode="auto">
          <a:xfrm>
            <a:off x="676275" y="3673475"/>
            <a:ext cx="2160588" cy="862013"/>
            <a:chOff x="215" y="1374"/>
            <a:chExt cx="1361" cy="543"/>
          </a:xfrm>
        </p:grpSpPr>
        <p:sp>
          <p:nvSpPr>
            <p:cNvPr id="15" name="AutoShape 5"/>
            <p:cNvSpPr>
              <a:spLocks noChangeArrowheads="1"/>
            </p:cNvSpPr>
            <p:nvPr/>
          </p:nvSpPr>
          <p:spPr bwMode="auto">
            <a:xfrm>
              <a:off x="260" y="1392"/>
              <a:ext cx="1316" cy="525"/>
            </a:xfrm>
            <a:prstGeom prst="roundRect">
              <a:avLst>
                <a:gd name="adj" fmla="val 43431"/>
              </a:avLst>
            </a:prstGeom>
            <a:solidFill>
              <a:srgbClr val="FFCC99">
                <a:alpha val="85001"/>
              </a:srgbClr>
            </a:solidFill>
            <a:ln w="9525">
              <a:noFill/>
              <a:round/>
              <a:headEnd/>
              <a:tailEnd/>
            </a:ln>
            <a:effectLst>
              <a:outerShdw dist="38100" dir="16200000" algn="ctr" rotWithShape="0">
                <a:srgbClr val="377DC9"/>
              </a:outerShdw>
            </a:effectLst>
          </p:spPr>
          <p:txBody>
            <a:bodyPr wrap="none" anchor="ctr"/>
            <a:lstStyle/>
            <a:p>
              <a:pPr eaLnBrk="0" latinLnBrk="0" hangingPunct="0">
                <a:lnSpc>
                  <a:spcPct val="110000"/>
                </a:lnSpc>
                <a:spcBef>
                  <a:spcPct val="60000"/>
                </a:spcBef>
                <a:buClr>
                  <a:srgbClr val="006600"/>
                </a:buClr>
                <a:buSzPct val="80000"/>
                <a:buFont typeface="Wingdings" pitchFamily="2" charset="2"/>
                <a:buChar char="l"/>
                <a:defRPr/>
              </a:pPr>
              <a:endParaRPr kumimoji="0" lang="ko-KR" altLang="en-US" sz="1800" dirty="0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3570" name="직사각형 75"/>
            <p:cNvSpPr>
              <a:spLocks noChangeArrowheads="1"/>
            </p:cNvSpPr>
            <p:nvPr/>
          </p:nvSpPr>
          <p:spPr bwMode="auto">
            <a:xfrm>
              <a:off x="215" y="1374"/>
              <a:ext cx="1315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latinLnBrk="0" hangingPunct="0">
                <a:lnSpc>
                  <a:spcPct val="110000"/>
                </a:lnSpc>
                <a:spcBef>
                  <a:spcPct val="60000"/>
                </a:spcBef>
                <a:buClr>
                  <a:srgbClr val="006600"/>
                </a:buClr>
                <a:buSzPct val="80000"/>
                <a:buFont typeface="Wingdings" pitchFamily="2" charset="2"/>
                <a:buNone/>
              </a:pPr>
              <a:r>
                <a:rPr kumimoji="0" lang="ko-KR" altLang="en-US" sz="1800">
                  <a:latin typeface="HY견고딕" pitchFamily="18" charset="-127"/>
                  <a:ea typeface="HY견고딕" pitchFamily="18" charset="-127"/>
                </a:rPr>
                <a:t>     개 정 내 용</a:t>
              </a:r>
              <a:r>
                <a:rPr kumimoji="0" lang="ko-KR" altLang="en-US" sz="1800">
                  <a:solidFill>
                    <a:srgbClr val="0070C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</a:p>
          </p:txBody>
        </p:sp>
      </p:grpSp>
      <p:grpSp>
        <p:nvGrpSpPr>
          <p:cNvPr id="23559" name="그룹 12"/>
          <p:cNvGrpSpPr>
            <a:grpSpLocks/>
          </p:cNvGrpSpPr>
          <p:nvPr/>
        </p:nvGrpSpPr>
        <p:grpSpPr bwMode="auto">
          <a:xfrm>
            <a:off x="736600" y="4060825"/>
            <a:ext cx="9215438" cy="2762250"/>
            <a:chOff x="808007" y="2055801"/>
            <a:chExt cx="9215502" cy="2762477"/>
          </a:xfrm>
        </p:grpSpPr>
        <p:sp>
          <p:nvSpPr>
            <p:cNvPr id="23565" name="Rectangle 3"/>
            <p:cNvSpPr>
              <a:spLocks noChangeArrowheads="1"/>
            </p:cNvSpPr>
            <p:nvPr/>
          </p:nvSpPr>
          <p:spPr bwMode="auto">
            <a:xfrm>
              <a:off x="830232" y="2403463"/>
              <a:ext cx="3425849" cy="2405181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4410" tIns="47960" rIns="94410" bIns="47960" anchor="ctr">
              <a:spAutoFit/>
            </a:bodyPr>
            <a:lstStyle/>
            <a:p>
              <a:pPr defTabSz="958850"/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O </a:t>
              </a:r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kumimoji="0" lang="ko-KR" altLang="en-US" sz="1500" dirty="0" smtClean="0">
                  <a:latin typeface="맑은 고딕" pitchFamily="50" charset="-127"/>
                  <a:ea typeface="맑은 고딕" pitchFamily="50" charset="-127"/>
                </a:rPr>
                <a:t>인체건강과</a:t>
              </a:r>
              <a:r>
                <a:rPr kumimoji="0" lang="en-US" altLang="ko-KR" sz="1500" dirty="0" smtClean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환경에 </a:t>
              </a:r>
              <a:r>
                <a:rPr kumimoji="0" lang="ko-KR" altLang="en-US" sz="1500" dirty="0" err="1">
                  <a:latin typeface="맑은 고딕" pitchFamily="50" charset="-127"/>
                  <a:ea typeface="맑은 고딕" pitchFamily="50" charset="-127"/>
                </a:rPr>
                <a:t>위해한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 제품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, </a:t>
              </a: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물질 에 대한 </a:t>
              </a:r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>“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유해성 기준</a:t>
              </a:r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>”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고시</a:t>
              </a:r>
              <a:endParaRPr kumimoji="0" lang="en-US" altLang="ko-KR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   (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제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13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조의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3)</a:t>
              </a:r>
            </a:p>
            <a:p>
              <a:pPr defTabSz="958850"/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O </a:t>
              </a:r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부적합 제품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등에 대한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제조</a:t>
              </a:r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유통</a:t>
              </a:r>
              <a:endParaRPr kumimoji="0" lang="en-US" altLang="ko-KR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금지 및 회수 등</a:t>
              </a:r>
              <a:endParaRPr kumimoji="0" lang="en-US" altLang="ko-KR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O</a:t>
              </a:r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> 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기준준수 확인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분석 및 실태조사</a:t>
              </a:r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/>
              </a:r>
              <a:b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</a:br>
              <a:endParaRPr kumimoji="0" lang="ko-KR" altLang="en-US" sz="15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3566" name="Rectangle 2"/>
            <p:cNvSpPr>
              <a:spLocks noChangeArrowheads="1"/>
            </p:cNvSpPr>
            <p:nvPr/>
          </p:nvSpPr>
          <p:spPr bwMode="auto">
            <a:xfrm>
              <a:off x="4237031" y="2412992"/>
              <a:ext cx="5786478" cy="240528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4410" tIns="47960" rIns="94410" bIns="47960" anchor="ctr">
              <a:spAutoFit/>
            </a:bodyPr>
            <a:lstStyle/>
            <a:p>
              <a:pPr defTabSz="958850"/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O </a:t>
              </a:r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법률 시행에 맞추어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시멘트</a:t>
              </a:r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재활용플라스틱 용기 등에 </a:t>
              </a:r>
              <a:endParaRPr kumimoji="0" lang="en-US" altLang="ko-KR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대한 고시 계획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국립환경과학원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)</a:t>
              </a:r>
            </a:p>
            <a:p>
              <a:pPr defTabSz="958850"/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O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검사기관 지정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회수 등 </a:t>
              </a:r>
              <a:r>
                <a:rPr kumimoji="0" lang="ko-KR" altLang="en-US" sz="1500" b="1" dirty="0" smtClean="0">
                  <a:latin typeface="맑은 고딕" pitchFamily="50" charset="-127"/>
                  <a:ea typeface="맑은 고딕" pitchFamily="50" charset="-127"/>
                </a:rPr>
                <a:t>조치명령 시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내용</a:t>
              </a:r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사유</a:t>
              </a:r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조치기간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등을</a:t>
              </a:r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 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문서로 통보</a:t>
              </a:r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O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조치명령을 받은 경우 조치계획을 수립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지방환경관서의 장</a:t>
              </a:r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 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에게 제출</a:t>
              </a:r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3567" name="Rectangle 18"/>
            <p:cNvSpPr>
              <a:spLocks noChangeArrowheads="1"/>
            </p:cNvSpPr>
            <p:nvPr/>
          </p:nvSpPr>
          <p:spPr bwMode="gray">
            <a:xfrm>
              <a:off x="4237031" y="2055801"/>
              <a:ext cx="5786478" cy="343078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5921" tIns="47960" rIns="95921" bIns="47960">
              <a:spAutoFit/>
            </a:bodyPr>
            <a:lstStyle/>
            <a:p>
              <a:pPr algn="ctr" defTabSz="958850"/>
              <a:r>
                <a:rPr kumimoji="0" lang="ko-KR" altLang="en-US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시  행  규  칙 </a:t>
              </a:r>
              <a:r>
                <a:rPr kumimoji="0" lang="en-US" altLang="ko-KR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kumimoji="0" lang="ko-KR" altLang="en-US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안</a:t>
              </a:r>
              <a:r>
                <a:rPr kumimoji="0" lang="en-US" altLang="ko-KR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)</a:t>
              </a:r>
              <a:endParaRPr kumimoji="0" lang="ko-KR" altLang="en-US" sz="1600" b="1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3568" name="Rectangle 17"/>
            <p:cNvSpPr>
              <a:spLocks noChangeArrowheads="1"/>
            </p:cNvSpPr>
            <p:nvPr/>
          </p:nvSpPr>
          <p:spPr bwMode="gray">
            <a:xfrm>
              <a:off x="808007" y="2055801"/>
              <a:ext cx="3429024" cy="343078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5921" tIns="47960" rIns="95921" bIns="47960">
              <a:spAutoFit/>
            </a:bodyPr>
            <a:lstStyle/>
            <a:p>
              <a:pPr algn="ctr" defTabSz="958850"/>
              <a:r>
                <a:rPr kumimoji="0" lang="ko-KR" altLang="en-US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개 정 법  률</a:t>
              </a:r>
            </a:p>
          </p:txBody>
        </p:sp>
      </p:grpSp>
      <p:grpSp>
        <p:nvGrpSpPr>
          <p:cNvPr id="23560" name="그룹 16"/>
          <p:cNvGrpSpPr>
            <a:grpSpLocks/>
          </p:cNvGrpSpPr>
          <p:nvPr/>
        </p:nvGrpSpPr>
        <p:grpSpPr bwMode="auto">
          <a:xfrm>
            <a:off x="665163" y="2484438"/>
            <a:ext cx="9297987" cy="928687"/>
            <a:chOff x="603250" y="2098675"/>
            <a:chExt cx="9297988" cy="949323"/>
          </a:xfrm>
        </p:grpSpPr>
        <p:grpSp>
          <p:nvGrpSpPr>
            <p:cNvPr id="23561" name="Group 17"/>
            <p:cNvGrpSpPr>
              <a:grpSpLocks/>
            </p:cNvGrpSpPr>
            <p:nvPr/>
          </p:nvGrpSpPr>
          <p:grpSpPr bwMode="auto">
            <a:xfrm>
              <a:off x="603250" y="2098675"/>
              <a:ext cx="2160588" cy="862013"/>
              <a:chOff x="215" y="1374"/>
              <a:chExt cx="1361" cy="543"/>
            </a:xfrm>
          </p:grpSpPr>
          <p:sp>
            <p:nvSpPr>
              <p:cNvPr id="20" name="AutoShape 5"/>
              <p:cNvSpPr>
                <a:spLocks noChangeArrowheads="1"/>
              </p:cNvSpPr>
              <p:nvPr/>
            </p:nvSpPr>
            <p:spPr bwMode="auto">
              <a:xfrm>
                <a:off x="260" y="1392"/>
                <a:ext cx="1316" cy="519"/>
              </a:xfrm>
              <a:prstGeom prst="roundRect">
                <a:avLst>
                  <a:gd name="adj" fmla="val 43431"/>
                </a:avLst>
              </a:prstGeom>
              <a:solidFill>
                <a:srgbClr val="FFCC99">
                  <a:alpha val="85001"/>
                </a:srgbClr>
              </a:solidFill>
              <a:ln w="9525">
                <a:noFill/>
                <a:round/>
                <a:headEnd/>
                <a:tailEnd/>
              </a:ln>
              <a:effectLst>
                <a:outerShdw dist="38100" dir="16200000" algn="ctr" rotWithShape="0">
                  <a:srgbClr val="377DC9"/>
                </a:outerShdw>
              </a:effectLst>
            </p:spPr>
            <p:txBody>
              <a:bodyPr wrap="none" anchor="ctr"/>
              <a:lstStyle/>
              <a:p>
                <a:pPr eaLnBrk="0" latinLnBrk="0" hangingPunct="0">
                  <a:lnSpc>
                    <a:spcPct val="110000"/>
                  </a:lnSpc>
                  <a:spcBef>
                    <a:spcPct val="60000"/>
                  </a:spcBef>
                  <a:buClr>
                    <a:srgbClr val="006600"/>
                  </a:buClr>
                  <a:buSzPct val="80000"/>
                  <a:buFont typeface="Wingdings" pitchFamily="2" charset="2"/>
                  <a:buChar char="l"/>
                  <a:defRPr/>
                </a:pPr>
                <a:endParaRPr kumimoji="0" lang="ko-KR" altLang="en-US" sz="1800" dirty="0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23564" name="직사각형 75"/>
              <p:cNvSpPr>
                <a:spLocks noChangeArrowheads="1"/>
              </p:cNvSpPr>
              <p:nvPr/>
            </p:nvSpPr>
            <p:spPr bwMode="auto">
              <a:xfrm>
                <a:off x="215" y="1374"/>
                <a:ext cx="1315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latinLnBrk="0" hangingPunct="0">
                  <a:lnSpc>
                    <a:spcPct val="110000"/>
                  </a:lnSpc>
                  <a:spcBef>
                    <a:spcPct val="60000"/>
                  </a:spcBef>
                  <a:buClr>
                    <a:srgbClr val="006600"/>
                  </a:buClr>
                  <a:buSzPct val="80000"/>
                  <a:buFont typeface="Wingdings" pitchFamily="2" charset="2"/>
                  <a:buNone/>
                </a:pPr>
                <a:r>
                  <a:rPr kumimoji="0" lang="ko-KR" altLang="en-US" sz="1800">
                    <a:latin typeface="HY견고딕" pitchFamily="18" charset="-127"/>
                    <a:ea typeface="HY견고딕" pitchFamily="18" charset="-127"/>
                  </a:rPr>
                  <a:t>     개 정 사 유</a:t>
                </a:r>
                <a:r>
                  <a:rPr kumimoji="0" lang="ko-KR" altLang="en-US" sz="1800">
                    <a:solidFill>
                      <a:srgbClr val="0070C0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</a:p>
            </p:txBody>
          </p:sp>
        </p:grpSp>
        <p:sp>
          <p:nvSpPr>
            <p:cNvPr id="23562" name="AutoShape 126"/>
            <p:cNvSpPr>
              <a:spLocks noChangeArrowheads="1"/>
            </p:cNvSpPr>
            <p:nvPr/>
          </p:nvSpPr>
          <p:spPr bwMode="auto">
            <a:xfrm>
              <a:off x="684213" y="2465388"/>
              <a:ext cx="9217025" cy="582610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3175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/>
            <a:p>
              <a:pPr eaLnBrk="0" latinLnBrk="0" hangingPunct="0">
                <a:spcBef>
                  <a:spcPts val="600"/>
                </a:spcBef>
                <a:buClr>
                  <a:srgbClr val="006600"/>
                </a:buClr>
                <a:buSzPct val="80000"/>
                <a:buFont typeface="Wingdings" pitchFamily="2" charset="2"/>
                <a:buNone/>
              </a:pPr>
              <a:endParaRPr kumimoji="0" lang="ko-KR" altLang="en-US" sz="400">
                <a:latin typeface="HY헤드라인M" pitchFamily="18" charset="-127"/>
                <a:ea typeface="HY헤드라인M" pitchFamily="18" charset="-127"/>
                <a:sym typeface="Wingdings" pitchFamily="2" charset="2"/>
              </a:endParaRPr>
            </a:p>
            <a:p>
              <a:pPr eaLnBrk="0" latinLnBrk="0" hangingPunct="0">
                <a:spcBef>
                  <a:spcPts val="600"/>
                </a:spcBef>
                <a:buClr>
                  <a:srgbClr val="006600"/>
                </a:buClr>
                <a:buSzPct val="80000"/>
                <a:buFont typeface="Wingdings" pitchFamily="2" charset="2"/>
                <a:buNone/>
              </a:pPr>
              <a:r>
                <a:rPr kumimoji="0" lang="ko-KR" altLang="en-US" sz="1600">
                  <a:latin typeface="HY헤드라인M" pitchFamily="18" charset="-127"/>
                  <a:ea typeface="HY헤드라인M" pitchFamily="18" charset="-127"/>
                  <a:sym typeface="Wingdings" pitchFamily="2" charset="2"/>
                </a:rPr>
                <a:t> </a:t>
              </a:r>
              <a:r>
                <a:rPr kumimoji="0" lang="ko-KR" altLang="en-US" sz="160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 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재활용제품 등에 대한 중금속 등 </a:t>
              </a:r>
              <a:r>
                <a:rPr kumimoji="0" lang="ko-KR" altLang="en-US" sz="1500" b="1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유해성 기준을 설정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하여 국민의 신뢰제고 및 인체 위해 사전 방지</a:t>
              </a:r>
              <a:endParaRPr kumimoji="0" lang="ko-KR" altLang="en-US" sz="1500" b="1">
                <a:latin typeface="맑은 고딕" pitchFamily="50" charset="-127"/>
                <a:ea typeface="맑은 고딕" pitchFamily="50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그룹 38"/>
          <p:cNvGrpSpPr>
            <a:grpSpLocks/>
          </p:cNvGrpSpPr>
          <p:nvPr/>
        </p:nvGrpSpPr>
        <p:grpSpPr bwMode="auto">
          <a:xfrm>
            <a:off x="554038" y="484188"/>
            <a:ext cx="3411537" cy="604837"/>
            <a:chOff x="490509" y="457179"/>
            <a:chExt cx="3019863" cy="571528"/>
          </a:xfrm>
        </p:grpSpPr>
        <p:sp>
          <p:nvSpPr>
            <p:cNvPr id="24612" name="TextBox 39"/>
            <p:cNvSpPr txBox="1">
              <a:spLocks noChangeArrowheads="1"/>
            </p:cNvSpPr>
            <p:nvPr/>
          </p:nvSpPr>
          <p:spPr bwMode="auto">
            <a:xfrm>
              <a:off x="594501" y="500681"/>
              <a:ext cx="2915871" cy="455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5921" tIns="47960" rIns="95921" bIns="47960">
              <a:spAutoFit/>
            </a:bodyPr>
            <a:lstStyle/>
            <a:p>
              <a:pPr defTabSz="958850"/>
              <a:r>
                <a:rPr kumimoji="0" lang="en-US" altLang="ko-KR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2. </a:t>
              </a:r>
              <a:r>
                <a:rPr kumimoji="0" lang="ko-KR" altLang="en-US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법령안의 주요내용</a:t>
              </a:r>
            </a:p>
          </p:txBody>
        </p:sp>
        <p:sp>
          <p:nvSpPr>
            <p:cNvPr id="24613" name="L 도형 40"/>
            <p:cNvSpPr>
              <a:spLocks noChangeArrowheads="1"/>
            </p:cNvSpPr>
            <p:nvPr/>
          </p:nvSpPr>
          <p:spPr bwMode="auto">
            <a:xfrm>
              <a:off x="490509" y="742955"/>
              <a:ext cx="857256" cy="285752"/>
            </a:xfrm>
            <a:custGeom>
              <a:avLst/>
              <a:gdLst>
                <a:gd name="T0" fmla="*/ 857256 w 857256"/>
                <a:gd name="T1" fmla="*/ 214314 h 285752"/>
                <a:gd name="T2" fmla="*/ 428628 w 857256"/>
                <a:gd name="T3" fmla="*/ 285752 h 285752"/>
                <a:gd name="T4" fmla="*/ 0 w 857256"/>
                <a:gd name="T5" fmla="*/ 142876 h 285752"/>
                <a:gd name="T6" fmla="*/ 71438 w 857256"/>
                <a:gd name="T7" fmla="*/ 0 h 285752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76 h 285752"/>
                <a:gd name="T14" fmla="*/ 857256 w 857256"/>
                <a:gd name="T15" fmla="*/ 285752 h 2857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52">
                  <a:moveTo>
                    <a:pt x="0" y="0"/>
                  </a:moveTo>
                  <a:lnTo>
                    <a:pt x="142876" y="0"/>
                  </a:lnTo>
                  <a:lnTo>
                    <a:pt x="142876" y="142876"/>
                  </a:lnTo>
                  <a:lnTo>
                    <a:pt x="857256" y="142876"/>
                  </a:lnTo>
                  <a:lnTo>
                    <a:pt x="857256" y="285752"/>
                  </a:lnTo>
                  <a:lnTo>
                    <a:pt x="0" y="285752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  <p:sp>
          <p:nvSpPr>
            <p:cNvPr id="24614" name="L 도형 41"/>
            <p:cNvSpPr>
              <a:spLocks noChangeArrowheads="1"/>
            </p:cNvSpPr>
            <p:nvPr/>
          </p:nvSpPr>
          <p:spPr bwMode="auto">
            <a:xfrm flipV="1">
              <a:off x="490509" y="457179"/>
              <a:ext cx="857256" cy="285776"/>
            </a:xfrm>
            <a:custGeom>
              <a:avLst/>
              <a:gdLst>
                <a:gd name="T0" fmla="*/ 857256 w 857256"/>
                <a:gd name="T1" fmla="*/ 214332 h 285776"/>
                <a:gd name="T2" fmla="*/ 428628 w 857256"/>
                <a:gd name="T3" fmla="*/ 285776 h 285776"/>
                <a:gd name="T4" fmla="*/ 0 w 857256"/>
                <a:gd name="T5" fmla="*/ 142888 h 285776"/>
                <a:gd name="T6" fmla="*/ 71444 w 857256"/>
                <a:gd name="T7" fmla="*/ 0 h 285776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88 h 285776"/>
                <a:gd name="T14" fmla="*/ 857256 w 857256"/>
                <a:gd name="T15" fmla="*/ 285776 h 2857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76">
                  <a:moveTo>
                    <a:pt x="0" y="0"/>
                  </a:moveTo>
                  <a:lnTo>
                    <a:pt x="142888" y="0"/>
                  </a:lnTo>
                  <a:lnTo>
                    <a:pt x="142888" y="142888"/>
                  </a:lnTo>
                  <a:lnTo>
                    <a:pt x="857256" y="142888"/>
                  </a:lnTo>
                  <a:lnTo>
                    <a:pt x="857256" y="285776"/>
                  </a:lnTo>
                  <a:lnTo>
                    <a:pt x="0" y="285776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rot="10800000"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</p:grpSp>
      <p:sp>
        <p:nvSpPr>
          <p:cNvPr id="24579" name="직사각형 6"/>
          <p:cNvSpPr>
            <a:spLocks noChangeArrowheads="1"/>
          </p:cNvSpPr>
          <p:nvPr/>
        </p:nvSpPr>
        <p:spPr bwMode="auto">
          <a:xfrm>
            <a:off x="4765675" y="6784975"/>
            <a:ext cx="37465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921" tIns="47960" rIns="95921" bIns="47960">
            <a:spAutoFit/>
          </a:bodyPr>
          <a:lstStyle/>
          <a:p>
            <a:pPr defTabSz="958850">
              <a:buFont typeface="Wingdings" pitchFamily="2" charset="2"/>
              <a:buNone/>
            </a:pPr>
            <a:r>
              <a:rPr kumimoji="0" lang="en-US" altLang="ko-KR" sz="1000" b="1">
                <a:latin typeface="맑은 고딕" pitchFamily="50" charset="-127"/>
                <a:ea typeface="맑은 고딕" pitchFamily="50" charset="-127"/>
              </a:rPr>
              <a:t>-9-</a:t>
            </a:r>
            <a:endParaRPr kumimoji="0" lang="ko-KR" altLang="en-US" sz="100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580" name="Rectangle 6"/>
          <p:cNvSpPr>
            <a:spLocks noChangeArrowheads="1"/>
          </p:cNvSpPr>
          <p:nvPr/>
        </p:nvSpPr>
        <p:spPr bwMode="auto">
          <a:xfrm>
            <a:off x="0" y="0"/>
            <a:ext cx="10331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24581" name="Rectangle 7"/>
          <p:cNvSpPr>
            <a:spLocks noChangeArrowheads="1"/>
          </p:cNvSpPr>
          <p:nvPr/>
        </p:nvSpPr>
        <p:spPr bwMode="auto">
          <a:xfrm>
            <a:off x="0" y="0"/>
            <a:ext cx="10331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736600" y="2698750"/>
          <a:ext cx="9215501" cy="4061614"/>
        </p:xfrm>
        <a:graphic>
          <a:graphicData uri="http://schemas.openxmlformats.org/drawingml/2006/table">
            <a:tbl>
              <a:tblPr/>
              <a:tblGrid>
                <a:gridCol w="2071702"/>
                <a:gridCol w="3459379"/>
                <a:gridCol w="3684420"/>
              </a:tblGrid>
              <a:tr h="3263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재활용 제품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2584" marR="82584" marT="41292" marB="41292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문제제기 물질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2584" marR="82584" marT="41292" marB="4129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인체 유해성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2584" marR="82584" marT="41292" marB="4129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726741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시멘트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2584" marR="82584" marT="41292" marB="41292" anchor="ctr">
                    <a:lnL>
                      <a:noFill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6</a:t>
                      </a: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가 크롬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2584" marR="82584" marT="41292" marB="41292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o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간 및 신장장해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내출혈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호흡장해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발진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endParaRPr lang="en-US" altLang="ko-KR" sz="1400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</a:t>
                      </a: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구진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등 </a:t>
                      </a: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o </a:t>
                      </a:r>
                      <a:r>
                        <a:rPr lang="ko-KR" altLang="en-US" sz="1400" dirty="0" err="1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피부접촉시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피부염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dirty="0" err="1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피부괴양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등</a:t>
                      </a:r>
                    </a:p>
                  </a:txBody>
                  <a:tcPr marL="82584" marR="82584" marT="41292" marB="41292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5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수 은</a:t>
                      </a:r>
                      <a:endParaRPr lang="ko-KR" altLang="en-US" sz="140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2584" marR="82584" marT="41292" marB="41292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o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구토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복통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중추신경계 손상 등</a:t>
                      </a:r>
                    </a:p>
                  </a:txBody>
                  <a:tcPr marL="82584" marR="82584" marT="41292" marB="41292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미 세 먼 지</a:t>
                      </a:r>
                      <a:endParaRPr lang="ko-KR" altLang="en-US" sz="140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2584" marR="82584" marT="41292" marB="41292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o </a:t>
                      </a:r>
                      <a:r>
                        <a:rPr lang="ko-KR" altLang="en-US" sz="1400" dirty="0" err="1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심폐질화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천식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중금속 인체 농축 등</a:t>
                      </a:r>
                    </a:p>
                  </a:txBody>
                  <a:tcPr marL="82584" marR="82584" marT="41292" marB="41292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459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플라스틱 재활용 대야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400" b="1" dirty="0" err="1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고무다라이</a:t>
                      </a: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2584" marR="82584" marT="41292" marB="41292" anchor="ctr">
                    <a:lnL>
                      <a:noFill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ko-KR" altLang="en-US" sz="1400" b="1" dirty="0">
                          <a:latin typeface="맑은 고딕" pitchFamily="50" charset="-127"/>
                          <a:ea typeface="맑은 고딕" pitchFamily="50" charset="-127"/>
                        </a:rPr>
                        <a:t>납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2584" marR="82584" marT="41292" marB="41292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o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급성중독 시 사지의 마비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안면창백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구토</a:t>
                      </a: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</a:t>
                      </a: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</a:t>
                      </a: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설사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dirty="0" err="1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혈변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등</a:t>
                      </a: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o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만성 </a:t>
                      </a:r>
                      <a:r>
                        <a:rPr lang="ko-KR" altLang="en-US" sz="1400" dirty="0" err="1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폭로시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피로감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두통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경련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배뇨장애</a:t>
                      </a:r>
                      <a:endParaRPr lang="en-US" altLang="ko-KR" sz="1400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등 중추신경계통의 이상</a:t>
                      </a:r>
                    </a:p>
                  </a:txBody>
                  <a:tcPr marL="82584" marR="82584" marT="41292" marB="41292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56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카드뮴</a:t>
                      </a:r>
                      <a:endParaRPr lang="ko-KR" altLang="en-US" sz="140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2584" marR="82584" marT="41292" marB="41292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o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장기간 </a:t>
                      </a:r>
                      <a:r>
                        <a:rPr lang="ko-KR" altLang="en-US" sz="1400" dirty="0" err="1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저농도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노출 시 신장기능 장해</a:t>
                      </a:r>
                    </a:p>
                  </a:txBody>
                  <a:tcPr marL="82584" marR="82584" marT="41292" marB="41292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4609" name="Rectangle 1"/>
          <p:cNvSpPr>
            <a:spLocks noChangeArrowheads="1"/>
          </p:cNvSpPr>
          <p:nvPr/>
        </p:nvSpPr>
        <p:spPr bwMode="auto">
          <a:xfrm>
            <a:off x="0" y="0"/>
            <a:ext cx="10331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24610" name="AutoShape 8"/>
          <p:cNvSpPr>
            <a:spLocks noChangeArrowheads="1"/>
          </p:cNvSpPr>
          <p:nvPr/>
        </p:nvSpPr>
        <p:spPr bwMode="auto">
          <a:xfrm>
            <a:off x="665163" y="1698625"/>
            <a:ext cx="5929312" cy="411163"/>
          </a:xfrm>
          <a:prstGeom prst="roundRect">
            <a:avLst>
              <a:gd name="adj" fmla="val 50000"/>
            </a:avLst>
          </a:prstGeom>
          <a:solidFill>
            <a:srgbClr val="F0E0CE"/>
          </a:solidFill>
          <a:ln w="19050">
            <a:solidFill>
              <a:srgbClr val="623C3C"/>
            </a:solidFill>
            <a:round/>
            <a:headEnd/>
            <a:tailEnd/>
          </a:ln>
        </p:spPr>
        <p:txBody>
          <a:bodyPr wrap="none" lIns="95921" tIns="47960" rIns="95921" bIns="47960" anchor="ctr"/>
          <a:lstStyle/>
          <a:p>
            <a:pPr algn="ctr" defTabSz="958850"/>
            <a:r>
              <a:rPr kumimoji="0" lang="en-US" altLang="ko-KR" sz="2000" b="1">
                <a:latin typeface="맑은 고딕" pitchFamily="50" charset="-127"/>
                <a:ea typeface="맑은 고딕" pitchFamily="50" charset="-127"/>
              </a:rPr>
              <a:t>4. </a:t>
            </a:r>
            <a:r>
              <a:rPr kumimoji="0" lang="ko-KR" altLang="en-US" sz="2000" b="1">
                <a:latin typeface="맑은 고딕" pitchFamily="50" charset="-127"/>
                <a:ea typeface="맑은 고딕" pitchFamily="50" charset="-127"/>
              </a:rPr>
              <a:t>재활용제품 또는 물질의 유해성 기준 설정</a:t>
            </a:r>
            <a:r>
              <a:rPr kumimoji="0" lang="en-US" altLang="ko-KR" sz="2000" b="1">
                <a:latin typeface="맑은 고딕" pitchFamily="50" charset="-127"/>
                <a:ea typeface="맑은 고딕" pitchFamily="50" charset="-127"/>
              </a:rPr>
              <a:t>.</a:t>
            </a:r>
            <a:r>
              <a:rPr kumimoji="0" lang="ko-KR" altLang="en-US" sz="2000" b="1">
                <a:latin typeface="맑은 고딕" pitchFamily="50" charset="-127"/>
                <a:ea typeface="맑은 고딕" pitchFamily="50" charset="-127"/>
              </a:rPr>
              <a:t>운영</a:t>
            </a:r>
          </a:p>
        </p:txBody>
      </p:sp>
      <p:sp>
        <p:nvSpPr>
          <p:cNvPr id="24611" name="Text Box 8"/>
          <p:cNvSpPr txBox="1">
            <a:spLocks noChangeArrowheads="1"/>
          </p:cNvSpPr>
          <p:nvPr/>
        </p:nvSpPr>
        <p:spPr bwMode="auto">
          <a:xfrm>
            <a:off x="665163" y="2270125"/>
            <a:ext cx="3143250" cy="3571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>
                <a:ea typeface="옥션고딕 B"/>
                <a:cs typeface="옥션고딕 B"/>
              </a:rPr>
              <a:t> </a:t>
            </a:r>
            <a:r>
              <a:rPr lang="en-US" altLang="ko-KR" sz="1400" b="1">
                <a:latin typeface="맑은 고딕" pitchFamily="50" charset="-127"/>
                <a:ea typeface="맑은 고딕" pitchFamily="50" charset="-127"/>
                <a:cs typeface="옥션고딕 B"/>
              </a:rPr>
              <a:t>[</a:t>
            </a:r>
            <a:r>
              <a:rPr lang="ko-KR" altLang="en-US" sz="1400" b="1">
                <a:latin typeface="맑은 고딕" pitchFamily="50" charset="-127"/>
                <a:ea typeface="맑은 고딕" pitchFamily="50" charset="-127"/>
                <a:cs typeface="옥션고딕 B"/>
              </a:rPr>
              <a:t>유해성기준 설정 대상품목 예시</a:t>
            </a:r>
            <a:r>
              <a:rPr lang="en-US" altLang="ko-KR" sz="1400" b="1">
                <a:latin typeface="맑은 고딕" pitchFamily="50" charset="-127"/>
                <a:ea typeface="맑은 고딕" pitchFamily="50" charset="-127"/>
                <a:cs typeface="옥션고딕 B"/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ChangeArrowheads="1"/>
          </p:cNvSpPr>
          <p:nvPr/>
        </p:nvSpPr>
        <p:spPr bwMode="auto">
          <a:xfrm>
            <a:off x="620713" y="1508125"/>
            <a:ext cx="987425" cy="5213350"/>
          </a:xfrm>
          <a:prstGeom prst="rect">
            <a:avLst/>
          </a:prstGeom>
          <a:solidFill>
            <a:srgbClr val="F2F5F8"/>
          </a:solidFill>
          <a:ln w="9525">
            <a:noFill/>
            <a:miter lim="800000"/>
            <a:headEnd/>
            <a:tailEnd/>
          </a:ln>
        </p:spPr>
        <p:txBody>
          <a:bodyPr wrap="none" lIns="0" tIns="47960" rIns="0" bIns="47960" anchor="ctr"/>
          <a:lstStyle/>
          <a:p>
            <a:pPr defTabSz="958850"/>
            <a:endParaRPr kumimoji="0" lang="ko-KR" altLang="en-US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25603" name="AutoShape 8"/>
          <p:cNvSpPr>
            <a:spLocks noChangeArrowheads="1"/>
          </p:cNvSpPr>
          <p:nvPr/>
        </p:nvSpPr>
        <p:spPr bwMode="auto">
          <a:xfrm>
            <a:off x="665163" y="1417638"/>
            <a:ext cx="5857875" cy="411162"/>
          </a:xfrm>
          <a:prstGeom prst="roundRect">
            <a:avLst>
              <a:gd name="adj" fmla="val 50000"/>
            </a:avLst>
          </a:prstGeom>
          <a:solidFill>
            <a:srgbClr val="F0E0CE"/>
          </a:solidFill>
          <a:ln w="19050">
            <a:solidFill>
              <a:srgbClr val="623C3C"/>
            </a:solidFill>
            <a:round/>
            <a:headEnd/>
            <a:tailEnd/>
          </a:ln>
        </p:spPr>
        <p:txBody>
          <a:bodyPr wrap="none" lIns="95921" tIns="47960" rIns="95921" bIns="47960" anchor="ctr"/>
          <a:lstStyle/>
          <a:p>
            <a:pPr algn="ctr" defTabSz="958850"/>
            <a:r>
              <a:rPr kumimoji="0" lang="en-US" altLang="ko-KR" sz="2000" b="1">
                <a:latin typeface="맑은 고딕" pitchFamily="50" charset="-127"/>
                <a:ea typeface="맑은 고딕" pitchFamily="50" charset="-127"/>
              </a:rPr>
              <a:t>5. </a:t>
            </a:r>
            <a:r>
              <a:rPr kumimoji="0" lang="ko-KR" altLang="en-US" sz="2000" b="1">
                <a:latin typeface="맑은 고딕" pitchFamily="50" charset="-127"/>
                <a:ea typeface="맑은 고딕" pitchFamily="50" charset="-127"/>
              </a:rPr>
              <a:t>폐기물 재활용업 허가제 전환 및 절차 간소화</a:t>
            </a:r>
          </a:p>
        </p:txBody>
      </p:sp>
      <p:grpSp>
        <p:nvGrpSpPr>
          <p:cNvPr id="25604" name="그룹 38"/>
          <p:cNvGrpSpPr>
            <a:grpSpLocks/>
          </p:cNvGrpSpPr>
          <p:nvPr/>
        </p:nvGrpSpPr>
        <p:grpSpPr bwMode="auto">
          <a:xfrm>
            <a:off x="554038" y="484188"/>
            <a:ext cx="3411537" cy="604837"/>
            <a:chOff x="490509" y="457179"/>
            <a:chExt cx="3019863" cy="571528"/>
          </a:xfrm>
        </p:grpSpPr>
        <p:sp>
          <p:nvSpPr>
            <p:cNvPr id="25619" name="TextBox 39"/>
            <p:cNvSpPr txBox="1">
              <a:spLocks noChangeArrowheads="1"/>
            </p:cNvSpPr>
            <p:nvPr/>
          </p:nvSpPr>
          <p:spPr bwMode="auto">
            <a:xfrm>
              <a:off x="594501" y="500681"/>
              <a:ext cx="2915871" cy="455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5921" tIns="47960" rIns="95921" bIns="47960">
              <a:spAutoFit/>
            </a:bodyPr>
            <a:lstStyle/>
            <a:p>
              <a:pPr defTabSz="958850"/>
              <a:r>
                <a:rPr kumimoji="0" lang="en-US" altLang="ko-KR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2. </a:t>
              </a:r>
              <a:r>
                <a:rPr kumimoji="0" lang="ko-KR" altLang="en-US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법령안의 주요내용</a:t>
              </a:r>
            </a:p>
          </p:txBody>
        </p:sp>
        <p:sp>
          <p:nvSpPr>
            <p:cNvPr id="25620" name="L 도형 40"/>
            <p:cNvSpPr>
              <a:spLocks noChangeArrowheads="1"/>
            </p:cNvSpPr>
            <p:nvPr/>
          </p:nvSpPr>
          <p:spPr bwMode="auto">
            <a:xfrm>
              <a:off x="490509" y="742955"/>
              <a:ext cx="857256" cy="285752"/>
            </a:xfrm>
            <a:custGeom>
              <a:avLst/>
              <a:gdLst>
                <a:gd name="T0" fmla="*/ 857256 w 857256"/>
                <a:gd name="T1" fmla="*/ 214314 h 285752"/>
                <a:gd name="T2" fmla="*/ 428628 w 857256"/>
                <a:gd name="T3" fmla="*/ 285752 h 285752"/>
                <a:gd name="T4" fmla="*/ 0 w 857256"/>
                <a:gd name="T5" fmla="*/ 142876 h 285752"/>
                <a:gd name="T6" fmla="*/ 71438 w 857256"/>
                <a:gd name="T7" fmla="*/ 0 h 285752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76 h 285752"/>
                <a:gd name="T14" fmla="*/ 857256 w 857256"/>
                <a:gd name="T15" fmla="*/ 285752 h 2857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52">
                  <a:moveTo>
                    <a:pt x="0" y="0"/>
                  </a:moveTo>
                  <a:lnTo>
                    <a:pt x="142876" y="0"/>
                  </a:lnTo>
                  <a:lnTo>
                    <a:pt x="142876" y="142876"/>
                  </a:lnTo>
                  <a:lnTo>
                    <a:pt x="857256" y="142876"/>
                  </a:lnTo>
                  <a:lnTo>
                    <a:pt x="857256" y="285752"/>
                  </a:lnTo>
                  <a:lnTo>
                    <a:pt x="0" y="285752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  <p:sp>
          <p:nvSpPr>
            <p:cNvPr id="25621" name="L 도형 41"/>
            <p:cNvSpPr>
              <a:spLocks noChangeArrowheads="1"/>
            </p:cNvSpPr>
            <p:nvPr/>
          </p:nvSpPr>
          <p:spPr bwMode="auto">
            <a:xfrm flipV="1">
              <a:off x="490509" y="457179"/>
              <a:ext cx="857256" cy="285776"/>
            </a:xfrm>
            <a:custGeom>
              <a:avLst/>
              <a:gdLst>
                <a:gd name="T0" fmla="*/ 857256 w 857256"/>
                <a:gd name="T1" fmla="*/ 214332 h 285776"/>
                <a:gd name="T2" fmla="*/ 428628 w 857256"/>
                <a:gd name="T3" fmla="*/ 285776 h 285776"/>
                <a:gd name="T4" fmla="*/ 0 w 857256"/>
                <a:gd name="T5" fmla="*/ 142888 h 285776"/>
                <a:gd name="T6" fmla="*/ 71444 w 857256"/>
                <a:gd name="T7" fmla="*/ 0 h 285776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88 h 285776"/>
                <a:gd name="T14" fmla="*/ 857256 w 857256"/>
                <a:gd name="T15" fmla="*/ 285776 h 2857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76">
                  <a:moveTo>
                    <a:pt x="0" y="0"/>
                  </a:moveTo>
                  <a:lnTo>
                    <a:pt x="142888" y="0"/>
                  </a:lnTo>
                  <a:lnTo>
                    <a:pt x="142888" y="142888"/>
                  </a:lnTo>
                  <a:lnTo>
                    <a:pt x="857256" y="142888"/>
                  </a:lnTo>
                  <a:lnTo>
                    <a:pt x="857256" y="285776"/>
                  </a:lnTo>
                  <a:lnTo>
                    <a:pt x="0" y="285776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rot="10800000"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</p:grpSp>
      <p:sp>
        <p:nvSpPr>
          <p:cNvPr id="25605" name="직사각형 6"/>
          <p:cNvSpPr>
            <a:spLocks noChangeArrowheads="1"/>
          </p:cNvSpPr>
          <p:nvPr/>
        </p:nvSpPr>
        <p:spPr bwMode="auto">
          <a:xfrm>
            <a:off x="4765675" y="6784975"/>
            <a:ext cx="6858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921" tIns="47960" rIns="95921" bIns="47960">
            <a:spAutoFit/>
          </a:bodyPr>
          <a:lstStyle/>
          <a:p>
            <a:pPr defTabSz="958850">
              <a:buFont typeface="Wingdings" pitchFamily="2" charset="2"/>
              <a:buNone/>
            </a:pPr>
            <a:r>
              <a:rPr kumimoji="0" lang="en-US" altLang="ko-KR" sz="1000" b="1">
                <a:latin typeface="맑은 고딕" pitchFamily="50" charset="-127"/>
                <a:ea typeface="맑은 고딕" pitchFamily="50" charset="-127"/>
              </a:rPr>
              <a:t>-10 -</a:t>
            </a:r>
            <a:endParaRPr kumimoji="0" lang="ko-KR" altLang="en-US" sz="100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25606" name="그룹 13"/>
          <p:cNvGrpSpPr>
            <a:grpSpLocks/>
          </p:cNvGrpSpPr>
          <p:nvPr/>
        </p:nvGrpSpPr>
        <p:grpSpPr bwMode="auto">
          <a:xfrm>
            <a:off x="603250" y="2022475"/>
            <a:ext cx="9297988" cy="1168400"/>
            <a:chOff x="603250" y="2098675"/>
            <a:chExt cx="9297988" cy="1168400"/>
          </a:xfrm>
        </p:grpSpPr>
        <p:grpSp>
          <p:nvGrpSpPr>
            <p:cNvPr id="25615" name="Group 17"/>
            <p:cNvGrpSpPr>
              <a:grpSpLocks/>
            </p:cNvGrpSpPr>
            <p:nvPr/>
          </p:nvGrpSpPr>
          <p:grpSpPr bwMode="auto">
            <a:xfrm>
              <a:off x="603250" y="2098675"/>
              <a:ext cx="2160588" cy="862013"/>
              <a:chOff x="215" y="1374"/>
              <a:chExt cx="1361" cy="543"/>
            </a:xfrm>
          </p:grpSpPr>
          <p:sp>
            <p:nvSpPr>
              <p:cNvPr id="17" name="AutoShape 5"/>
              <p:cNvSpPr>
                <a:spLocks noChangeArrowheads="1"/>
              </p:cNvSpPr>
              <p:nvPr/>
            </p:nvSpPr>
            <p:spPr bwMode="auto">
              <a:xfrm>
                <a:off x="260" y="1392"/>
                <a:ext cx="1316" cy="525"/>
              </a:xfrm>
              <a:prstGeom prst="roundRect">
                <a:avLst>
                  <a:gd name="adj" fmla="val 43431"/>
                </a:avLst>
              </a:prstGeom>
              <a:solidFill>
                <a:srgbClr val="FFCC99">
                  <a:alpha val="85001"/>
                </a:srgbClr>
              </a:solidFill>
              <a:ln w="9525">
                <a:noFill/>
                <a:round/>
                <a:headEnd/>
                <a:tailEnd/>
              </a:ln>
              <a:effectLst>
                <a:outerShdw dist="38100" dir="16200000" algn="ctr" rotWithShape="0">
                  <a:srgbClr val="377DC9"/>
                </a:outerShdw>
              </a:effectLst>
            </p:spPr>
            <p:txBody>
              <a:bodyPr wrap="none" anchor="ctr"/>
              <a:lstStyle/>
              <a:p>
                <a:pPr eaLnBrk="0" latinLnBrk="0" hangingPunct="0">
                  <a:lnSpc>
                    <a:spcPct val="110000"/>
                  </a:lnSpc>
                  <a:spcBef>
                    <a:spcPct val="60000"/>
                  </a:spcBef>
                  <a:buClr>
                    <a:srgbClr val="006600"/>
                  </a:buClr>
                  <a:buSzPct val="80000"/>
                  <a:buFont typeface="Wingdings" pitchFamily="2" charset="2"/>
                  <a:buChar char="l"/>
                  <a:defRPr/>
                </a:pPr>
                <a:endParaRPr kumimoji="0" lang="ko-KR" altLang="en-US" sz="1800" dirty="0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25618" name="직사각형 75"/>
              <p:cNvSpPr>
                <a:spLocks noChangeArrowheads="1"/>
              </p:cNvSpPr>
              <p:nvPr/>
            </p:nvSpPr>
            <p:spPr bwMode="auto">
              <a:xfrm>
                <a:off x="215" y="1374"/>
                <a:ext cx="1315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latinLnBrk="0" hangingPunct="0">
                  <a:lnSpc>
                    <a:spcPct val="110000"/>
                  </a:lnSpc>
                  <a:spcBef>
                    <a:spcPct val="60000"/>
                  </a:spcBef>
                  <a:buClr>
                    <a:srgbClr val="006600"/>
                  </a:buClr>
                  <a:buSzPct val="80000"/>
                  <a:buFont typeface="Wingdings" pitchFamily="2" charset="2"/>
                  <a:buNone/>
                </a:pPr>
                <a:r>
                  <a:rPr kumimoji="0" lang="ko-KR" altLang="en-US" sz="1800">
                    <a:latin typeface="HY견고딕" pitchFamily="18" charset="-127"/>
                    <a:ea typeface="HY견고딕" pitchFamily="18" charset="-127"/>
                  </a:rPr>
                  <a:t>     개 정 사 유</a:t>
                </a:r>
                <a:r>
                  <a:rPr kumimoji="0" lang="ko-KR" altLang="en-US" sz="1800">
                    <a:solidFill>
                      <a:srgbClr val="0070C0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</a:p>
            </p:txBody>
          </p:sp>
        </p:grpSp>
        <p:sp>
          <p:nvSpPr>
            <p:cNvPr id="25616" name="AutoShape 126"/>
            <p:cNvSpPr>
              <a:spLocks noChangeArrowheads="1"/>
            </p:cNvSpPr>
            <p:nvPr/>
          </p:nvSpPr>
          <p:spPr bwMode="auto">
            <a:xfrm>
              <a:off x="684213" y="2465388"/>
              <a:ext cx="9217025" cy="801687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3175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/>
            <a:p>
              <a:pPr eaLnBrk="0" latinLnBrk="0" hangingPunct="0">
                <a:spcBef>
                  <a:spcPts val="600"/>
                </a:spcBef>
                <a:buClr>
                  <a:srgbClr val="006600"/>
                </a:buClr>
                <a:buSzPct val="80000"/>
                <a:buFont typeface="Wingdings" pitchFamily="2" charset="2"/>
                <a:buNone/>
              </a:pPr>
              <a:endParaRPr kumimoji="0" lang="ko-KR" altLang="en-US" sz="400">
                <a:latin typeface="HY헤드라인M" pitchFamily="18" charset="-127"/>
                <a:ea typeface="HY헤드라인M" pitchFamily="18" charset="-127"/>
                <a:sym typeface="Wingdings" pitchFamily="2" charset="2"/>
              </a:endParaRPr>
            </a:p>
            <a:p>
              <a:pPr eaLnBrk="0" latinLnBrk="0" hangingPunct="0">
                <a:spcBef>
                  <a:spcPts val="600"/>
                </a:spcBef>
                <a:buClr>
                  <a:srgbClr val="006600"/>
                </a:buClr>
                <a:buSzPct val="80000"/>
                <a:buFont typeface="Wingdings" pitchFamily="2" charset="2"/>
                <a:buNone/>
              </a:pPr>
              <a:r>
                <a:rPr kumimoji="0" lang="ko-KR" altLang="en-US" sz="1600">
                  <a:latin typeface="HY헤드라인M" pitchFamily="18" charset="-127"/>
                  <a:ea typeface="HY헤드라인M" pitchFamily="18" charset="-127"/>
                  <a:sym typeface="Wingdings" pitchFamily="2" charset="2"/>
                </a:rPr>
                <a:t> 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 </a:t>
              </a:r>
              <a:r>
                <a:rPr kumimoji="0" lang="ko-KR" altLang="en-US" sz="1500" b="1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폐기물중간처리업</a:t>
              </a:r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(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재활용전문</a:t>
              </a:r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)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과 </a:t>
              </a:r>
              <a:r>
                <a:rPr kumimoji="0" lang="ko-KR" altLang="en-US" sz="1500" b="1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폐기물재활용신고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의 경우 </a:t>
              </a:r>
              <a:r>
                <a:rPr kumimoji="0" lang="ko-KR" altLang="en-US" sz="1500" b="1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영업범위가 유사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하나 </a:t>
              </a:r>
              <a:r>
                <a:rPr kumimoji="0" lang="ko-KR" altLang="en-US" sz="1500" b="1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허가제와 신고제로</a:t>
              </a:r>
              <a:r>
                <a:rPr kumimoji="0" lang="en-US" altLang="ko-KR" sz="1500" b="1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/>
              </a:r>
              <a:br>
                <a:rPr kumimoji="0" lang="en-US" altLang="ko-KR" sz="1500" b="1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</a:br>
              <a:r>
                <a:rPr kumimoji="0" lang="en-US" altLang="ko-KR" sz="1500" b="1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     </a:t>
              </a:r>
              <a:r>
                <a:rPr kumimoji="0" lang="ko-KR" altLang="en-US" sz="1500" b="1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이원화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되어 있어 </a:t>
              </a:r>
              <a:r>
                <a:rPr kumimoji="0" lang="ko-KR" altLang="en-US" sz="1500" b="1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허가제로 통합하여 체계적 관리</a:t>
              </a:r>
              <a:endParaRPr kumimoji="0" lang="ko-KR" altLang="en-US" sz="1500" b="1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25607" name="Group 22"/>
          <p:cNvGrpSpPr>
            <a:grpSpLocks/>
          </p:cNvGrpSpPr>
          <p:nvPr/>
        </p:nvGrpSpPr>
        <p:grpSpPr bwMode="auto">
          <a:xfrm>
            <a:off x="665163" y="3284538"/>
            <a:ext cx="2160587" cy="862012"/>
            <a:chOff x="215" y="1374"/>
            <a:chExt cx="1361" cy="543"/>
          </a:xfrm>
        </p:grpSpPr>
        <p:sp>
          <p:nvSpPr>
            <p:cNvPr id="20" name="AutoShape 5"/>
            <p:cNvSpPr>
              <a:spLocks noChangeArrowheads="1"/>
            </p:cNvSpPr>
            <p:nvPr/>
          </p:nvSpPr>
          <p:spPr bwMode="auto">
            <a:xfrm>
              <a:off x="260" y="1392"/>
              <a:ext cx="1316" cy="525"/>
            </a:xfrm>
            <a:prstGeom prst="roundRect">
              <a:avLst>
                <a:gd name="adj" fmla="val 43431"/>
              </a:avLst>
            </a:prstGeom>
            <a:solidFill>
              <a:srgbClr val="FFCC99">
                <a:alpha val="85001"/>
              </a:srgbClr>
            </a:solidFill>
            <a:ln w="9525">
              <a:noFill/>
              <a:round/>
              <a:headEnd/>
              <a:tailEnd/>
            </a:ln>
            <a:effectLst>
              <a:outerShdw dist="38100" dir="16200000" algn="ctr" rotWithShape="0">
                <a:srgbClr val="377DC9"/>
              </a:outerShdw>
            </a:effectLst>
          </p:spPr>
          <p:txBody>
            <a:bodyPr wrap="none" anchor="ctr"/>
            <a:lstStyle/>
            <a:p>
              <a:pPr eaLnBrk="0" latinLnBrk="0" hangingPunct="0">
                <a:lnSpc>
                  <a:spcPct val="110000"/>
                </a:lnSpc>
                <a:spcBef>
                  <a:spcPct val="60000"/>
                </a:spcBef>
                <a:buClr>
                  <a:srgbClr val="006600"/>
                </a:buClr>
                <a:buSzPct val="80000"/>
                <a:buFont typeface="Wingdings" pitchFamily="2" charset="2"/>
                <a:buChar char="l"/>
                <a:defRPr/>
              </a:pPr>
              <a:endParaRPr kumimoji="0" lang="ko-KR" altLang="en-US" sz="1800" dirty="0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5614" name="직사각형 75"/>
            <p:cNvSpPr>
              <a:spLocks noChangeArrowheads="1"/>
            </p:cNvSpPr>
            <p:nvPr/>
          </p:nvSpPr>
          <p:spPr bwMode="auto">
            <a:xfrm>
              <a:off x="215" y="1374"/>
              <a:ext cx="1315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latinLnBrk="0" hangingPunct="0">
                <a:lnSpc>
                  <a:spcPct val="110000"/>
                </a:lnSpc>
                <a:spcBef>
                  <a:spcPct val="60000"/>
                </a:spcBef>
                <a:buClr>
                  <a:srgbClr val="006600"/>
                </a:buClr>
                <a:buSzPct val="80000"/>
                <a:buFont typeface="Wingdings" pitchFamily="2" charset="2"/>
                <a:buNone/>
              </a:pPr>
              <a:r>
                <a:rPr kumimoji="0" lang="ko-KR" altLang="en-US" sz="1800">
                  <a:latin typeface="HY견고딕" pitchFamily="18" charset="-127"/>
                  <a:ea typeface="HY견고딕" pitchFamily="18" charset="-127"/>
                </a:rPr>
                <a:t>     개 정 내 용</a:t>
              </a:r>
              <a:r>
                <a:rPr kumimoji="0" lang="ko-KR" altLang="en-US" sz="1800">
                  <a:solidFill>
                    <a:srgbClr val="0070C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</a:p>
          </p:txBody>
        </p:sp>
      </p:grpSp>
      <p:grpSp>
        <p:nvGrpSpPr>
          <p:cNvPr id="25608" name="그룹 12"/>
          <p:cNvGrpSpPr>
            <a:grpSpLocks/>
          </p:cNvGrpSpPr>
          <p:nvPr/>
        </p:nvGrpSpPr>
        <p:grpSpPr bwMode="auto">
          <a:xfrm>
            <a:off x="736600" y="3627438"/>
            <a:ext cx="9215438" cy="3143271"/>
            <a:chOff x="808007" y="2055801"/>
            <a:chExt cx="9215502" cy="3224036"/>
          </a:xfrm>
        </p:grpSpPr>
        <p:sp>
          <p:nvSpPr>
            <p:cNvPr id="25609" name="Rectangle 3"/>
            <p:cNvSpPr>
              <a:spLocks noChangeArrowheads="1"/>
            </p:cNvSpPr>
            <p:nvPr/>
          </p:nvSpPr>
          <p:spPr bwMode="auto">
            <a:xfrm>
              <a:off x="811182" y="2403463"/>
              <a:ext cx="3425849" cy="286684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4410" tIns="47960" rIns="94410" bIns="47960" anchor="ctr">
              <a:spAutoFit/>
            </a:bodyPr>
            <a:lstStyle/>
            <a:p>
              <a:pPr defTabSz="958850"/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O </a:t>
              </a:r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kumimoji="0" lang="ko-KR" altLang="en-US" sz="1500" dirty="0" err="1">
                  <a:latin typeface="맑은 고딕" pitchFamily="50" charset="-127"/>
                  <a:ea typeface="맑은 고딕" pitchFamily="50" charset="-127"/>
                </a:rPr>
                <a:t>폐기물재활용업을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허가제로 전환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/>
              </a:r>
              <a:b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</a:b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 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 및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업종세분화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제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25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조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)</a:t>
              </a: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   </a:t>
              </a: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 - </a:t>
              </a:r>
              <a:r>
                <a:rPr kumimoji="0" lang="ko-KR" altLang="en-US" sz="1500" dirty="0" err="1">
                  <a:latin typeface="맑은 고딕" pitchFamily="50" charset="-127"/>
                  <a:ea typeface="맑은 고딕" pitchFamily="50" charset="-127"/>
                </a:rPr>
                <a:t>중간재활용업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kumimoji="0" lang="ko-KR" altLang="en-US" sz="1500" dirty="0" err="1">
                  <a:latin typeface="맑은 고딕" pitchFamily="50" charset="-127"/>
                  <a:ea typeface="맑은 고딕" pitchFamily="50" charset="-127"/>
                </a:rPr>
                <a:t>최종재활용업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종합</a:t>
              </a:r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kumimoji="0" lang="ko-KR" altLang="en-US" sz="1500" dirty="0" err="1">
                  <a:latin typeface="맑은 고딕" pitchFamily="50" charset="-127"/>
                  <a:ea typeface="맑은 고딕" pitchFamily="50" charset="-127"/>
                </a:rPr>
                <a:t>재활용업</a:t>
              </a:r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O </a:t>
              </a:r>
              <a:r>
                <a:rPr kumimoji="0" lang="ko-KR" altLang="en-US" sz="1500" dirty="0" err="1">
                  <a:latin typeface="맑은 고딕" pitchFamily="50" charset="-127"/>
                  <a:ea typeface="맑은 고딕" pitchFamily="50" charset="-127"/>
                </a:rPr>
                <a:t>산단내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 폐기물처리업자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kumimoji="0" lang="ko-KR" altLang="en-US" sz="1500" dirty="0" err="1">
                  <a:latin typeface="맑은 고딕" pitchFamily="50" charset="-127"/>
                  <a:ea typeface="맑은 고딕" pitchFamily="50" charset="-127"/>
                </a:rPr>
                <a:t>재활용업</a:t>
              </a:r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 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자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kumimoji="0" lang="ko-KR" altLang="en-US" sz="1500" dirty="0" err="1">
                  <a:latin typeface="맑은 고딕" pitchFamily="50" charset="-127"/>
                  <a:ea typeface="맑은 고딕" pitchFamily="50" charset="-127"/>
                </a:rPr>
                <a:t>재활용단지내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 폐기물처리업자</a:t>
              </a:r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 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등에 대한 사업계획서 제출 및 </a:t>
              </a:r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 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적합여부검토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통보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등 사전검토</a:t>
              </a:r>
              <a:endParaRPr kumimoji="0" lang="en-US" altLang="ko-KR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생략</a:t>
              </a:r>
            </a:p>
          </p:txBody>
        </p:sp>
        <p:sp>
          <p:nvSpPr>
            <p:cNvPr id="25610" name="Rectangle 2"/>
            <p:cNvSpPr>
              <a:spLocks noChangeArrowheads="1"/>
            </p:cNvSpPr>
            <p:nvPr/>
          </p:nvSpPr>
          <p:spPr bwMode="auto">
            <a:xfrm>
              <a:off x="4237031" y="2412991"/>
              <a:ext cx="5786478" cy="286684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4410" tIns="47960" rIns="94410" bIns="47960" anchor="ctr">
              <a:spAutoFit/>
            </a:bodyPr>
            <a:lstStyle/>
            <a:p>
              <a:pPr defTabSz="958850"/>
              <a:endParaRPr kumimoji="0" lang="en-US" altLang="ko-KR" sz="150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</a:rPr>
                <a:t>O </a:t>
              </a:r>
              <a:r>
                <a:rPr kumimoji="0" lang="en-US" altLang="ko-KR" sz="1500" b="1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kumimoji="0" lang="ko-KR" altLang="en-US" sz="1500" b="1">
                  <a:latin typeface="맑은 고딕" pitchFamily="50" charset="-127"/>
                  <a:ea typeface="맑은 고딕" pitchFamily="50" charset="-127"/>
                </a:rPr>
                <a:t>재활용업 허가신청시 첨부서류</a:t>
              </a:r>
              <a:r>
                <a:rPr kumimoji="0" lang="en-US" altLang="ko-KR" sz="1500" b="1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kumimoji="0" lang="ko-KR" altLang="en-US" sz="1500" b="1">
                  <a:latin typeface="맑은 고딕" pitchFamily="50" charset="-127"/>
                  <a:ea typeface="맑은 고딕" pitchFamily="50" charset="-127"/>
                </a:rPr>
                <a:t>허가절차 등을 규정</a:t>
              </a:r>
              <a:endParaRPr kumimoji="0" lang="en-US" altLang="ko-KR" sz="1500" b="1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500" b="1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b="1">
                  <a:latin typeface="맑은 고딕" pitchFamily="50" charset="-127"/>
                  <a:ea typeface="맑은 고딕" pitchFamily="50" charset="-127"/>
                </a:rPr>
                <a:t>   - 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</a:rPr>
                <a:t>재활용시설 설치 명세서 및 도면과 재활용공정도</a:t>
              </a:r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</a:rPr>
                <a:t>보관시설</a:t>
              </a:r>
              <a:endParaRPr kumimoji="0" lang="en-US" altLang="ko-KR" sz="150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</a:rPr>
                <a:t>     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</a:rPr>
                <a:t>용량 등</a:t>
              </a:r>
              <a:endParaRPr kumimoji="0" lang="en-US" altLang="ko-KR" sz="150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50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50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50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50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50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50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50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5611" name="Rectangle 17"/>
            <p:cNvSpPr>
              <a:spLocks noChangeArrowheads="1"/>
            </p:cNvSpPr>
            <p:nvPr/>
          </p:nvSpPr>
          <p:spPr bwMode="gray">
            <a:xfrm>
              <a:off x="808007" y="2055801"/>
              <a:ext cx="3429024" cy="343078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5921" tIns="47960" rIns="95921" bIns="47960">
              <a:spAutoFit/>
            </a:bodyPr>
            <a:lstStyle/>
            <a:p>
              <a:pPr algn="ctr" defTabSz="958850"/>
              <a:r>
                <a:rPr kumimoji="0" lang="ko-KR" altLang="en-US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개 정 법  률</a:t>
              </a:r>
            </a:p>
          </p:txBody>
        </p:sp>
        <p:sp>
          <p:nvSpPr>
            <p:cNvPr id="25612" name="Rectangle 18"/>
            <p:cNvSpPr>
              <a:spLocks noChangeArrowheads="1"/>
            </p:cNvSpPr>
            <p:nvPr/>
          </p:nvSpPr>
          <p:spPr bwMode="gray">
            <a:xfrm>
              <a:off x="4237031" y="2055801"/>
              <a:ext cx="5786478" cy="343078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5921" tIns="47960" rIns="95921" bIns="47960">
              <a:spAutoFit/>
            </a:bodyPr>
            <a:lstStyle/>
            <a:p>
              <a:pPr algn="ctr" defTabSz="958850"/>
              <a:r>
                <a:rPr kumimoji="0" lang="ko-KR" altLang="en-US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시  행  규  칙 </a:t>
              </a:r>
              <a:r>
                <a:rPr kumimoji="0" lang="en-US" altLang="ko-KR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kumimoji="0" lang="ko-KR" altLang="en-US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안</a:t>
              </a:r>
              <a:r>
                <a:rPr kumimoji="0" lang="en-US" altLang="ko-KR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)</a:t>
              </a:r>
              <a:endParaRPr kumimoji="0" lang="ko-KR" altLang="en-US" sz="1600" b="1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그룹 38"/>
          <p:cNvGrpSpPr>
            <a:grpSpLocks/>
          </p:cNvGrpSpPr>
          <p:nvPr/>
        </p:nvGrpSpPr>
        <p:grpSpPr bwMode="auto">
          <a:xfrm>
            <a:off x="554038" y="484188"/>
            <a:ext cx="3411537" cy="604837"/>
            <a:chOff x="490509" y="457179"/>
            <a:chExt cx="3019863" cy="571528"/>
          </a:xfrm>
        </p:grpSpPr>
        <p:sp>
          <p:nvSpPr>
            <p:cNvPr id="26782" name="TextBox 39"/>
            <p:cNvSpPr txBox="1">
              <a:spLocks noChangeArrowheads="1"/>
            </p:cNvSpPr>
            <p:nvPr/>
          </p:nvSpPr>
          <p:spPr bwMode="auto">
            <a:xfrm>
              <a:off x="594501" y="500681"/>
              <a:ext cx="2915871" cy="455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5921" tIns="47960" rIns="95921" bIns="47960">
              <a:spAutoFit/>
            </a:bodyPr>
            <a:lstStyle/>
            <a:p>
              <a:pPr defTabSz="958850"/>
              <a:r>
                <a:rPr kumimoji="0" lang="en-US" altLang="ko-KR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2. </a:t>
              </a:r>
              <a:r>
                <a:rPr kumimoji="0" lang="ko-KR" altLang="en-US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법령안의 주요내용</a:t>
              </a:r>
            </a:p>
          </p:txBody>
        </p:sp>
        <p:sp>
          <p:nvSpPr>
            <p:cNvPr id="26783" name="L 도형 40"/>
            <p:cNvSpPr>
              <a:spLocks noChangeArrowheads="1"/>
            </p:cNvSpPr>
            <p:nvPr/>
          </p:nvSpPr>
          <p:spPr bwMode="auto">
            <a:xfrm>
              <a:off x="490509" y="742955"/>
              <a:ext cx="857256" cy="285752"/>
            </a:xfrm>
            <a:custGeom>
              <a:avLst/>
              <a:gdLst>
                <a:gd name="T0" fmla="*/ 857256 w 857256"/>
                <a:gd name="T1" fmla="*/ 214314 h 285752"/>
                <a:gd name="T2" fmla="*/ 428628 w 857256"/>
                <a:gd name="T3" fmla="*/ 285752 h 285752"/>
                <a:gd name="T4" fmla="*/ 0 w 857256"/>
                <a:gd name="T5" fmla="*/ 142876 h 285752"/>
                <a:gd name="T6" fmla="*/ 71438 w 857256"/>
                <a:gd name="T7" fmla="*/ 0 h 285752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76 h 285752"/>
                <a:gd name="T14" fmla="*/ 857256 w 857256"/>
                <a:gd name="T15" fmla="*/ 285752 h 2857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52">
                  <a:moveTo>
                    <a:pt x="0" y="0"/>
                  </a:moveTo>
                  <a:lnTo>
                    <a:pt x="142876" y="0"/>
                  </a:lnTo>
                  <a:lnTo>
                    <a:pt x="142876" y="142876"/>
                  </a:lnTo>
                  <a:lnTo>
                    <a:pt x="857256" y="142876"/>
                  </a:lnTo>
                  <a:lnTo>
                    <a:pt x="857256" y="285752"/>
                  </a:lnTo>
                  <a:lnTo>
                    <a:pt x="0" y="285752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  <p:sp>
          <p:nvSpPr>
            <p:cNvPr id="26784" name="L 도형 41"/>
            <p:cNvSpPr>
              <a:spLocks noChangeArrowheads="1"/>
            </p:cNvSpPr>
            <p:nvPr/>
          </p:nvSpPr>
          <p:spPr bwMode="auto">
            <a:xfrm flipV="1">
              <a:off x="490509" y="457179"/>
              <a:ext cx="857256" cy="285776"/>
            </a:xfrm>
            <a:custGeom>
              <a:avLst/>
              <a:gdLst>
                <a:gd name="T0" fmla="*/ 857256 w 857256"/>
                <a:gd name="T1" fmla="*/ 214332 h 285776"/>
                <a:gd name="T2" fmla="*/ 428628 w 857256"/>
                <a:gd name="T3" fmla="*/ 285776 h 285776"/>
                <a:gd name="T4" fmla="*/ 0 w 857256"/>
                <a:gd name="T5" fmla="*/ 142888 h 285776"/>
                <a:gd name="T6" fmla="*/ 71444 w 857256"/>
                <a:gd name="T7" fmla="*/ 0 h 285776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88 h 285776"/>
                <a:gd name="T14" fmla="*/ 857256 w 857256"/>
                <a:gd name="T15" fmla="*/ 285776 h 2857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76">
                  <a:moveTo>
                    <a:pt x="0" y="0"/>
                  </a:moveTo>
                  <a:lnTo>
                    <a:pt x="142888" y="0"/>
                  </a:lnTo>
                  <a:lnTo>
                    <a:pt x="142888" y="142888"/>
                  </a:lnTo>
                  <a:lnTo>
                    <a:pt x="857256" y="142888"/>
                  </a:lnTo>
                  <a:lnTo>
                    <a:pt x="857256" y="285776"/>
                  </a:lnTo>
                  <a:lnTo>
                    <a:pt x="0" y="285776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rot="10800000"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</p:grpSp>
      <p:sp>
        <p:nvSpPr>
          <p:cNvPr id="26627" name="직사각형 6"/>
          <p:cNvSpPr>
            <a:spLocks noChangeArrowheads="1"/>
          </p:cNvSpPr>
          <p:nvPr/>
        </p:nvSpPr>
        <p:spPr bwMode="auto">
          <a:xfrm>
            <a:off x="4765675" y="6784975"/>
            <a:ext cx="614363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921" tIns="47960" rIns="95921" bIns="47960">
            <a:spAutoFit/>
          </a:bodyPr>
          <a:lstStyle/>
          <a:p>
            <a:pPr defTabSz="958850">
              <a:buFont typeface="Wingdings" pitchFamily="2" charset="2"/>
              <a:buNone/>
            </a:pPr>
            <a:r>
              <a:rPr kumimoji="0" lang="en-US" altLang="ko-KR" sz="1000" b="1">
                <a:latin typeface="맑은 고딕" pitchFamily="50" charset="-127"/>
                <a:ea typeface="맑은 고딕" pitchFamily="50" charset="-127"/>
              </a:rPr>
              <a:t>-11-</a:t>
            </a:r>
            <a:endParaRPr kumimoji="0" lang="ko-KR" altLang="en-US" sz="100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628" name="Rectangle 6"/>
          <p:cNvSpPr>
            <a:spLocks noChangeArrowheads="1"/>
          </p:cNvSpPr>
          <p:nvPr/>
        </p:nvSpPr>
        <p:spPr bwMode="auto">
          <a:xfrm>
            <a:off x="0" y="0"/>
            <a:ext cx="10331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26629" name="Rectangle 7"/>
          <p:cNvSpPr>
            <a:spLocks noChangeArrowheads="1"/>
          </p:cNvSpPr>
          <p:nvPr/>
        </p:nvSpPr>
        <p:spPr bwMode="auto">
          <a:xfrm>
            <a:off x="0" y="0"/>
            <a:ext cx="10331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26630" name="Rectangle 1"/>
          <p:cNvSpPr>
            <a:spLocks noChangeArrowheads="1"/>
          </p:cNvSpPr>
          <p:nvPr/>
        </p:nvSpPr>
        <p:spPr bwMode="auto">
          <a:xfrm>
            <a:off x="0" y="0"/>
            <a:ext cx="10331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26631" name="Text Box 8"/>
          <p:cNvSpPr txBox="1">
            <a:spLocks noChangeArrowheads="1"/>
          </p:cNvSpPr>
          <p:nvPr/>
        </p:nvSpPr>
        <p:spPr bwMode="auto">
          <a:xfrm>
            <a:off x="665163" y="2270125"/>
            <a:ext cx="9358312" cy="1541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dirty="0">
                <a:ea typeface="옥션고딕 B"/>
                <a:cs typeface="옥션고딕 B"/>
              </a:rPr>
              <a:t> </a:t>
            </a:r>
            <a:r>
              <a:rPr lang="en-US" altLang="ko-KR" sz="1400" b="1" dirty="0">
                <a:latin typeface="맑은 고딕" pitchFamily="50" charset="-127"/>
                <a:ea typeface="맑은 고딕" pitchFamily="50" charset="-127"/>
                <a:cs typeface="옥션고딕 B"/>
              </a:rPr>
              <a:t>[</a:t>
            </a:r>
            <a:r>
              <a:rPr lang="ko-KR" altLang="en-US" sz="1400" b="1" dirty="0" err="1">
                <a:latin typeface="맑은 고딕" pitchFamily="50" charset="-127"/>
                <a:ea typeface="맑은 고딕" pitchFamily="50" charset="-127"/>
                <a:cs typeface="옥션고딕 B"/>
              </a:rPr>
              <a:t>폐기물재활용업</a:t>
            </a:r>
            <a:r>
              <a:rPr lang="ko-KR" altLang="en-US" sz="1400" b="1" dirty="0">
                <a:latin typeface="맑은 고딕" pitchFamily="50" charset="-127"/>
                <a:ea typeface="맑은 고딕" pitchFamily="50" charset="-127"/>
                <a:cs typeface="옥션고딕 B"/>
              </a:rPr>
              <a:t> 허가 절차</a:t>
            </a:r>
            <a:r>
              <a:rPr lang="en-US" altLang="ko-KR" sz="1400" b="1" dirty="0">
                <a:latin typeface="맑은 고딕" pitchFamily="50" charset="-127"/>
                <a:ea typeface="맑은 고딕" pitchFamily="50" charset="-127"/>
                <a:cs typeface="옥션고딕 B"/>
              </a:rPr>
              <a:t>]</a:t>
            </a:r>
          </a:p>
          <a:p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400" dirty="0" err="1">
                <a:latin typeface="맑은 고딕" pitchFamily="50" charset="-127"/>
                <a:ea typeface="맑은 고딕" pitchFamily="50" charset="-127"/>
              </a:rPr>
              <a:t>재활용업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 허가 시 </a:t>
            </a:r>
            <a:r>
              <a:rPr lang="ko-KR" altLang="en-US" sz="1400" b="1" dirty="0">
                <a:latin typeface="맑은 고딕" pitchFamily="50" charset="-127"/>
                <a:ea typeface="맑은 고딕" pitchFamily="50" charset="-127"/>
              </a:rPr>
              <a:t>‘사전 검토절차’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사업계획서 제출 및 적합통보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400" b="1" dirty="0">
                <a:latin typeface="맑은 고딕" pitchFamily="50" charset="-127"/>
                <a:ea typeface="맑은 고딕" pitchFamily="50" charset="-127"/>
              </a:rPr>
              <a:t> 생략</a:t>
            </a:r>
            <a:endParaRPr lang="ko-KR" altLang="en-US" sz="1400" dirty="0"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 - 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현행 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: 2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단계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사전 검토 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+ </a:t>
            </a:r>
            <a:r>
              <a:rPr lang="ko-KR" altLang="en-US" sz="1400" dirty="0" err="1">
                <a:latin typeface="맑은 고딕" pitchFamily="50" charset="-127"/>
                <a:ea typeface="맑은 고딕" pitchFamily="50" charset="-127"/>
              </a:rPr>
              <a:t>본허가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→ 개정안 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: 1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단계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400" dirty="0" err="1">
                <a:latin typeface="맑은 고딕" pitchFamily="50" charset="-127"/>
                <a:ea typeface="맑은 고딕" pitchFamily="50" charset="-127"/>
              </a:rPr>
              <a:t>본허가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400" dirty="0"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    ※ 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폐기물처리업의 </a:t>
            </a:r>
            <a:r>
              <a:rPr lang="ko-KR" altLang="en-US" sz="1400" b="1" dirty="0">
                <a:latin typeface="맑은 고딕" pitchFamily="50" charset="-127"/>
                <a:ea typeface="맑은 고딕" pitchFamily="50" charset="-127"/>
              </a:rPr>
              <a:t>‘산업단지 유도’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 및 </a:t>
            </a:r>
            <a:r>
              <a:rPr lang="ko-KR" altLang="en-US" sz="1400" b="1" dirty="0">
                <a:latin typeface="맑은 고딕" pitchFamily="50" charset="-127"/>
                <a:ea typeface="맑은 고딕" pitchFamily="50" charset="-127"/>
              </a:rPr>
              <a:t>실시계획 단계 ‘환경영향 검토’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 등을 고려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b="1" dirty="0">
                <a:latin typeface="맑은 고딕" pitchFamily="50" charset="-127"/>
                <a:ea typeface="맑은 고딕" pitchFamily="50" charset="-127"/>
              </a:rPr>
              <a:t>산업단지</a:t>
            </a:r>
            <a:r>
              <a:rPr lang="en-US" altLang="ko-KR" sz="1400" b="1" dirty="0">
                <a:latin typeface="맑은 고딕" pitchFamily="50" charset="-127"/>
                <a:ea typeface="맑은 고딕" pitchFamily="50" charset="-127"/>
              </a:rPr>
              <a:t>․</a:t>
            </a:r>
            <a:r>
              <a:rPr lang="ko-KR" altLang="en-US" sz="1400" b="1" dirty="0">
                <a:latin typeface="맑은 고딕" pitchFamily="50" charset="-127"/>
                <a:ea typeface="맑은 고딕" pitchFamily="50" charset="-127"/>
              </a:rPr>
              <a:t>재활용단지 입주업체</a:t>
            </a:r>
            <a:endParaRPr lang="en-US" altLang="ko-KR" sz="1400" b="1" dirty="0"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1400" b="1" dirty="0">
                <a:latin typeface="맑은 고딕" pitchFamily="50" charset="-127"/>
                <a:ea typeface="맑은 고딕" pitchFamily="50" charset="-127"/>
              </a:rPr>
              <a:t>     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ko-KR" altLang="en-US" sz="1400" b="1" dirty="0">
                <a:latin typeface="맑은 고딕" pitchFamily="50" charset="-127"/>
                <a:ea typeface="맑은 고딕" pitchFamily="50" charset="-127"/>
              </a:rPr>
              <a:t>사전 절차 생략</a:t>
            </a:r>
            <a:endParaRPr lang="ko-KR" altLang="en-US" sz="1400" dirty="0">
              <a:latin typeface="맑은 고딕" pitchFamily="50" charset="-127"/>
              <a:ea typeface="맑은 고딕" pitchFamily="50" charset="-127"/>
            </a:endParaRPr>
          </a:p>
          <a:p>
            <a:pPr>
              <a:spcBef>
                <a:spcPct val="50000"/>
              </a:spcBef>
            </a:pPr>
            <a:endParaRPr lang="en-US" altLang="ko-KR" sz="1400" b="1" dirty="0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15" name="표 14"/>
          <p:cNvGraphicFramePr>
            <a:graphicFrameLocks noGrp="1"/>
          </p:cNvGraphicFramePr>
          <p:nvPr/>
        </p:nvGraphicFramePr>
        <p:xfrm>
          <a:off x="736600" y="3484563"/>
          <a:ext cx="9144063" cy="3322320"/>
        </p:xfrm>
        <a:graphic>
          <a:graphicData uri="http://schemas.openxmlformats.org/drawingml/2006/table">
            <a:tbl>
              <a:tblPr/>
              <a:tblGrid>
                <a:gridCol w="557069"/>
                <a:gridCol w="1483977"/>
                <a:gridCol w="513151"/>
                <a:gridCol w="1160579"/>
                <a:gridCol w="358263"/>
                <a:gridCol w="950793"/>
                <a:gridCol w="513344"/>
                <a:gridCol w="475396"/>
                <a:gridCol w="420884"/>
                <a:gridCol w="513536"/>
                <a:gridCol w="475396"/>
                <a:gridCol w="420884"/>
                <a:gridCol w="513536"/>
                <a:gridCol w="787255"/>
              </a:tblGrid>
              <a:tr h="0"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【1</a:t>
                      </a: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단계 </a:t>
                      </a: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사전 검토절차</a:t>
                      </a: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】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gridSpan="7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【2</a:t>
                      </a: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단계 </a:t>
                      </a: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본 허가절차</a:t>
                      </a: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】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10126"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7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5911"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037">
                <a:tc rowSpan="2" gridSpan="2"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․</a:t>
                      </a: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처분업자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․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산단 외 처리업자</a:t>
                      </a:r>
                    </a:p>
                  </a:txBody>
                  <a:tcPr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사업</a:t>
                      </a:r>
                      <a:endParaRPr lang="en-US" altLang="ko-KR" sz="1400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계획서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제출</a:t>
                      </a:r>
                    </a:p>
                  </a:txBody>
                  <a:tcPr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적합</a:t>
                      </a:r>
                    </a:p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통보</a:t>
                      </a:r>
                    </a:p>
                  </a:txBody>
                  <a:tcPr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시설 </a:t>
                      </a:r>
                      <a:endParaRPr lang="en-US" altLang="ko-KR" sz="1400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설치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허가</a:t>
                      </a:r>
                    </a:p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신청</a:t>
                      </a:r>
                    </a:p>
                  </a:txBody>
                  <a:tcPr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허가</a:t>
                      </a:r>
                    </a:p>
                  </a:txBody>
                  <a:tcPr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40919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037">
                <a:tc rowSpan="2" gridSpan="2"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․</a:t>
                      </a: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재활용업자 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․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산단 내 처리업자</a:t>
                      </a:r>
                    </a:p>
                  </a:txBody>
                  <a:tcPr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079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159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BlToTr w="12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159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079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159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BlToTr w="12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159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079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시설 </a:t>
                      </a:r>
                      <a:endParaRPr lang="en-US" altLang="ko-KR" sz="1400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설치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허가</a:t>
                      </a:r>
                    </a:p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신청</a:t>
                      </a:r>
                    </a:p>
                  </a:txBody>
                  <a:tcPr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허가</a:t>
                      </a:r>
                    </a:p>
                  </a:txBody>
                  <a:tcPr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121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159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159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198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>
                        <a:solidFill>
                          <a:srgbClr val="000000"/>
                        </a:solidFill>
                        <a:latin typeface="휴먼명조"/>
                      </a:endParaRPr>
                    </a:p>
                  </a:txBody>
                  <a:tcPr anchor="ctr">
                    <a:lnL>
                      <a:noFill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>
                        <a:solidFill>
                          <a:srgbClr val="000000"/>
                        </a:solidFill>
                        <a:latin typeface="휴먼명조"/>
                      </a:endParaRPr>
                    </a:p>
                  </a:txBody>
                  <a:tcPr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>
                        <a:solidFill>
                          <a:srgbClr val="000000"/>
                        </a:solidFill>
                        <a:latin typeface="휴먼명조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>
                        <a:solidFill>
                          <a:srgbClr val="000000"/>
                        </a:solidFill>
                        <a:latin typeface="휴먼명조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>
                        <a:solidFill>
                          <a:srgbClr val="000000"/>
                        </a:solidFill>
                        <a:latin typeface="휴먼명조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>
                        <a:solidFill>
                          <a:srgbClr val="000000"/>
                        </a:solidFill>
                        <a:latin typeface="휴먼명조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>
                        <a:solidFill>
                          <a:srgbClr val="000000"/>
                        </a:solidFill>
                        <a:latin typeface="휴먼명조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>
                        <a:solidFill>
                          <a:srgbClr val="000000"/>
                        </a:solidFill>
                        <a:latin typeface="휴먼명조"/>
                      </a:endParaRPr>
                    </a:p>
                  </a:txBody>
                  <a:tcPr anchor="ctr">
                    <a:lnL>
                      <a:noFill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>
                        <a:solidFill>
                          <a:srgbClr val="000000"/>
                        </a:solidFill>
                        <a:latin typeface="휴먼명조"/>
                      </a:endParaRPr>
                    </a:p>
                  </a:txBody>
                  <a:tcPr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>
                        <a:solidFill>
                          <a:srgbClr val="000000"/>
                        </a:solidFill>
                        <a:latin typeface="휴먼명조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>
                        <a:solidFill>
                          <a:srgbClr val="000000"/>
                        </a:solidFill>
                        <a:latin typeface="휴먼명조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>
                        <a:solidFill>
                          <a:srgbClr val="000000"/>
                        </a:solidFill>
                        <a:latin typeface="휴먼명조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>
                        <a:solidFill>
                          <a:srgbClr val="000000"/>
                        </a:solidFill>
                        <a:latin typeface="휴먼명조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>
                        <a:solidFill>
                          <a:srgbClr val="000000"/>
                        </a:solidFill>
                        <a:latin typeface="휴먼명조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9037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 dirty="0">
                        <a:solidFill>
                          <a:srgbClr val="000000"/>
                        </a:solidFill>
                        <a:latin typeface="휴먼명조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>
                        <a:solidFill>
                          <a:srgbClr val="000000"/>
                        </a:solidFill>
                        <a:latin typeface="휴먼명조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>
                        <a:solidFill>
                          <a:srgbClr val="000000"/>
                        </a:solidFill>
                        <a:latin typeface="휴먼명조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>
                        <a:solidFill>
                          <a:srgbClr val="000000"/>
                        </a:solidFill>
                        <a:latin typeface="휴먼명조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 dirty="0">
                        <a:solidFill>
                          <a:srgbClr val="000000"/>
                        </a:solidFill>
                        <a:latin typeface="휴먼명조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>
                        <a:solidFill>
                          <a:srgbClr val="000000"/>
                        </a:solidFill>
                        <a:latin typeface="휴먼명조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>
                        <a:solidFill>
                          <a:srgbClr val="000000"/>
                        </a:solidFill>
                        <a:latin typeface="휴먼명조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>
                        <a:solidFill>
                          <a:srgbClr val="000000"/>
                        </a:solidFill>
                        <a:latin typeface="휴먼명조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>
                        <a:solidFill>
                          <a:srgbClr val="000000"/>
                        </a:solidFill>
                        <a:latin typeface="휴먼명조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>
                        <a:solidFill>
                          <a:srgbClr val="000000"/>
                        </a:solidFill>
                        <a:latin typeface="휴먼명조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 dirty="0">
                        <a:solidFill>
                          <a:srgbClr val="000000"/>
                        </a:solidFill>
                        <a:latin typeface="휴먼명조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6779" name="_x101358880"/>
          <p:cNvSpPr>
            <a:spLocks noChangeShapeType="1"/>
          </p:cNvSpPr>
          <p:nvPr/>
        </p:nvSpPr>
        <p:spPr bwMode="auto">
          <a:xfrm>
            <a:off x="4759325" y="9466263"/>
            <a:ext cx="58738" cy="60325"/>
          </a:xfrm>
          <a:prstGeom prst="line">
            <a:avLst/>
          </a:prstGeom>
          <a:noFill/>
          <a:ln w="17907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6780" name="_x64291688"/>
          <p:cNvSpPr>
            <a:spLocks noChangeShapeType="1"/>
          </p:cNvSpPr>
          <p:nvPr/>
        </p:nvSpPr>
        <p:spPr bwMode="auto">
          <a:xfrm>
            <a:off x="4710113" y="9459913"/>
            <a:ext cx="33337" cy="79375"/>
          </a:xfrm>
          <a:prstGeom prst="line">
            <a:avLst/>
          </a:prstGeom>
          <a:noFill/>
          <a:ln w="17907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6781" name="AutoShape 8"/>
          <p:cNvSpPr>
            <a:spLocks noChangeArrowheads="1"/>
          </p:cNvSpPr>
          <p:nvPr/>
        </p:nvSpPr>
        <p:spPr bwMode="auto">
          <a:xfrm>
            <a:off x="593725" y="1627188"/>
            <a:ext cx="5857875" cy="411162"/>
          </a:xfrm>
          <a:prstGeom prst="roundRect">
            <a:avLst>
              <a:gd name="adj" fmla="val 50000"/>
            </a:avLst>
          </a:prstGeom>
          <a:solidFill>
            <a:srgbClr val="F0E0CE"/>
          </a:solidFill>
          <a:ln w="19050">
            <a:solidFill>
              <a:srgbClr val="623C3C"/>
            </a:solidFill>
            <a:round/>
            <a:headEnd/>
            <a:tailEnd/>
          </a:ln>
        </p:spPr>
        <p:txBody>
          <a:bodyPr wrap="none" lIns="95921" tIns="47960" rIns="95921" bIns="47960" anchor="ctr"/>
          <a:lstStyle/>
          <a:p>
            <a:pPr algn="ctr" defTabSz="958850"/>
            <a:r>
              <a:rPr kumimoji="0" lang="en-US" altLang="ko-KR" sz="2000" b="1">
                <a:latin typeface="맑은 고딕" pitchFamily="50" charset="-127"/>
                <a:ea typeface="맑은 고딕" pitchFamily="50" charset="-127"/>
              </a:rPr>
              <a:t>5. </a:t>
            </a:r>
            <a:r>
              <a:rPr kumimoji="0" lang="ko-KR" altLang="en-US" sz="2000" b="1">
                <a:latin typeface="맑은 고딕" pitchFamily="50" charset="-127"/>
                <a:ea typeface="맑은 고딕" pitchFamily="50" charset="-127"/>
              </a:rPr>
              <a:t>폐기물 재활용업 허가제 전환 및 절차 간소화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ChangeArrowheads="1"/>
          </p:cNvSpPr>
          <p:nvPr/>
        </p:nvSpPr>
        <p:spPr bwMode="auto">
          <a:xfrm>
            <a:off x="620713" y="1508125"/>
            <a:ext cx="987425" cy="5213350"/>
          </a:xfrm>
          <a:prstGeom prst="rect">
            <a:avLst/>
          </a:prstGeom>
          <a:solidFill>
            <a:srgbClr val="F2F5F8"/>
          </a:solidFill>
          <a:ln w="9525">
            <a:noFill/>
            <a:miter lim="800000"/>
            <a:headEnd/>
            <a:tailEnd/>
          </a:ln>
        </p:spPr>
        <p:txBody>
          <a:bodyPr wrap="none" lIns="0" tIns="47960" rIns="0" bIns="47960" anchor="ctr"/>
          <a:lstStyle/>
          <a:p>
            <a:pPr defTabSz="958850"/>
            <a:endParaRPr kumimoji="0" lang="ko-KR" altLang="en-US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27651" name="AutoShape 8"/>
          <p:cNvSpPr>
            <a:spLocks noChangeArrowheads="1"/>
          </p:cNvSpPr>
          <p:nvPr/>
        </p:nvSpPr>
        <p:spPr bwMode="auto">
          <a:xfrm>
            <a:off x="665163" y="1698625"/>
            <a:ext cx="6000750" cy="411163"/>
          </a:xfrm>
          <a:prstGeom prst="roundRect">
            <a:avLst>
              <a:gd name="adj" fmla="val 50000"/>
            </a:avLst>
          </a:prstGeom>
          <a:solidFill>
            <a:srgbClr val="F0E0CE"/>
          </a:solidFill>
          <a:ln w="19050">
            <a:solidFill>
              <a:srgbClr val="623C3C"/>
            </a:solidFill>
            <a:round/>
            <a:headEnd/>
            <a:tailEnd/>
          </a:ln>
        </p:spPr>
        <p:txBody>
          <a:bodyPr wrap="none" lIns="95921" tIns="47960" rIns="95921" bIns="47960" anchor="ctr"/>
          <a:lstStyle/>
          <a:p>
            <a:pPr algn="ctr" defTabSz="958850"/>
            <a:r>
              <a:rPr kumimoji="0" lang="en-US" altLang="ko-KR" sz="2000" b="1">
                <a:latin typeface="맑은 고딕" pitchFamily="50" charset="-127"/>
                <a:ea typeface="맑은 고딕" pitchFamily="50" charset="-127"/>
              </a:rPr>
              <a:t>8. </a:t>
            </a:r>
            <a:r>
              <a:rPr kumimoji="0" lang="ko-KR" altLang="en-US" sz="2000" b="1">
                <a:latin typeface="맑은 고딕" pitchFamily="50" charset="-127"/>
                <a:ea typeface="맑은 고딕" pitchFamily="50" charset="-127"/>
              </a:rPr>
              <a:t>폐기물처리시설 주변지역 환경영향조사 확대</a:t>
            </a:r>
          </a:p>
        </p:txBody>
      </p:sp>
      <p:grpSp>
        <p:nvGrpSpPr>
          <p:cNvPr id="27652" name="그룹 38"/>
          <p:cNvGrpSpPr>
            <a:grpSpLocks/>
          </p:cNvGrpSpPr>
          <p:nvPr/>
        </p:nvGrpSpPr>
        <p:grpSpPr bwMode="auto">
          <a:xfrm>
            <a:off x="554038" y="484188"/>
            <a:ext cx="3411537" cy="604837"/>
            <a:chOff x="490509" y="457179"/>
            <a:chExt cx="3019863" cy="571528"/>
          </a:xfrm>
        </p:grpSpPr>
        <p:sp>
          <p:nvSpPr>
            <p:cNvPr id="27667" name="TextBox 39"/>
            <p:cNvSpPr txBox="1">
              <a:spLocks noChangeArrowheads="1"/>
            </p:cNvSpPr>
            <p:nvPr/>
          </p:nvSpPr>
          <p:spPr bwMode="auto">
            <a:xfrm>
              <a:off x="594501" y="500681"/>
              <a:ext cx="2915871" cy="455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5921" tIns="47960" rIns="95921" bIns="47960">
              <a:spAutoFit/>
            </a:bodyPr>
            <a:lstStyle/>
            <a:p>
              <a:pPr defTabSz="958850"/>
              <a:r>
                <a:rPr kumimoji="0" lang="en-US" altLang="ko-KR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2. </a:t>
              </a:r>
              <a:r>
                <a:rPr kumimoji="0" lang="ko-KR" altLang="en-US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법령안의 주요내용</a:t>
              </a:r>
            </a:p>
          </p:txBody>
        </p:sp>
        <p:sp>
          <p:nvSpPr>
            <p:cNvPr id="27668" name="L 도형 40"/>
            <p:cNvSpPr>
              <a:spLocks noChangeArrowheads="1"/>
            </p:cNvSpPr>
            <p:nvPr/>
          </p:nvSpPr>
          <p:spPr bwMode="auto">
            <a:xfrm>
              <a:off x="490509" y="742955"/>
              <a:ext cx="857256" cy="285752"/>
            </a:xfrm>
            <a:custGeom>
              <a:avLst/>
              <a:gdLst>
                <a:gd name="T0" fmla="*/ 857256 w 857256"/>
                <a:gd name="T1" fmla="*/ 214314 h 285752"/>
                <a:gd name="T2" fmla="*/ 428628 w 857256"/>
                <a:gd name="T3" fmla="*/ 285752 h 285752"/>
                <a:gd name="T4" fmla="*/ 0 w 857256"/>
                <a:gd name="T5" fmla="*/ 142876 h 285752"/>
                <a:gd name="T6" fmla="*/ 71438 w 857256"/>
                <a:gd name="T7" fmla="*/ 0 h 285752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76 h 285752"/>
                <a:gd name="T14" fmla="*/ 857256 w 857256"/>
                <a:gd name="T15" fmla="*/ 285752 h 2857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52">
                  <a:moveTo>
                    <a:pt x="0" y="0"/>
                  </a:moveTo>
                  <a:lnTo>
                    <a:pt x="142876" y="0"/>
                  </a:lnTo>
                  <a:lnTo>
                    <a:pt x="142876" y="142876"/>
                  </a:lnTo>
                  <a:lnTo>
                    <a:pt x="857256" y="142876"/>
                  </a:lnTo>
                  <a:lnTo>
                    <a:pt x="857256" y="285752"/>
                  </a:lnTo>
                  <a:lnTo>
                    <a:pt x="0" y="285752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  <p:sp>
          <p:nvSpPr>
            <p:cNvPr id="27669" name="L 도형 41"/>
            <p:cNvSpPr>
              <a:spLocks noChangeArrowheads="1"/>
            </p:cNvSpPr>
            <p:nvPr/>
          </p:nvSpPr>
          <p:spPr bwMode="auto">
            <a:xfrm flipV="1">
              <a:off x="490509" y="457179"/>
              <a:ext cx="857256" cy="285776"/>
            </a:xfrm>
            <a:custGeom>
              <a:avLst/>
              <a:gdLst>
                <a:gd name="T0" fmla="*/ 857256 w 857256"/>
                <a:gd name="T1" fmla="*/ 214332 h 285776"/>
                <a:gd name="T2" fmla="*/ 428628 w 857256"/>
                <a:gd name="T3" fmla="*/ 285776 h 285776"/>
                <a:gd name="T4" fmla="*/ 0 w 857256"/>
                <a:gd name="T5" fmla="*/ 142888 h 285776"/>
                <a:gd name="T6" fmla="*/ 71444 w 857256"/>
                <a:gd name="T7" fmla="*/ 0 h 285776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88 h 285776"/>
                <a:gd name="T14" fmla="*/ 857256 w 857256"/>
                <a:gd name="T15" fmla="*/ 285776 h 2857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76">
                  <a:moveTo>
                    <a:pt x="0" y="0"/>
                  </a:moveTo>
                  <a:lnTo>
                    <a:pt x="142888" y="0"/>
                  </a:lnTo>
                  <a:lnTo>
                    <a:pt x="142888" y="142888"/>
                  </a:lnTo>
                  <a:lnTo>
                    <a:pt x="857256" y="142888"/>
                  </a:lnTo>
                  <a:lnTo>
                    <a:pt x="857256" y="285776"/>
                  </a:lnTo>
                  <a:lnTo>
                    <a:pt x="0" y="285776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rot="10800000"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</p:grpSp>
      <p:sp>
        <p:nvSpPr>
          <p:cNvPr id="27653" name="직사각형 6"/>
          <p:cNvSpPr>
            <a:spLocks noChangeArrowheads="1"/>
          </p:cNvSpPr>
          <p:nvPr/>
        </p:nvSpPr>
        <p:spPr bwMode="auto">
          <a:xfrm>
            <a:off x="4765675" y="6784975"/>
            <a:ext cx="54292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921" tIns="47960" rIns="95921" bIns="47960">
            <a:spAutoFit/>
          </a:bodyPr>
          <a:lstStyle/>
          <a:p>
            <a:pPr defTabSz="958850">
              <a:buFont typeface="Wingdings" pitchFamily="2" charset="2"/>
              <a:buNone/>
            </a:pPr>
            <a:r>
              <a:rPr kumimoji="0" lang="en-US" altLang="ko-KR" sz="1000" b="1">
                <a:latin typeface="맑은 고딕" pitchFamily="50" charset="-127"/>
                <a:ea typeface="맑은 고딕" pitchFamily="50" charset="-127"/>
              </a:rPr>
              <a:t>-12-</a:t>
            </a:r>
            <a:endParaRPr kumimoji="0" lang="ko-KR" altLang="en-US" sz="100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27654" name="그룹 13"/>
          <p:cNvGrpSpPr>
            <a:grpSpLocks/>
          </p:cNvGrpSpPr>
          <p:nvPr/>
        </p:nvGrpSpPr>
        <p:grpSpPr bwMode="auto">
          <a:xfrm>
            <a:off x="669925" y="2341563"/>
            <a:ext cx="9297988" cy="1168400"/>
            <a:chOff x="603250" y="2098675"/>
            <a:chExt cx="9297988" cy="1168400"/>
          </a:xfrm>
        </p:grpSpPr>
        <p:grpSp>
          <p:nvGrpSpPr>
            <p:cNvPr id="27663" name="Group 17"/>
            <p:cNvGrpSpPr>
              <a:grpSpLocks/>
            </p:cNvGrpSpPr>
            <p:nvPr/>
          </p:nvGrpSpPr>
          <p:grpSpPr bwMode="auto">
            <a:xfrm>
              <a:off x="603250" y="2098675"/>
              <a:ext cx="2160588" cy="862013"/>
              <a:chOff x="215" y="1374"/>
              <a:chExt cx="1361" cy="543"/>
            </a:xfrm>
          </p:grpSpPr>
          <p:sp>
            <p:nvSpPr>
              <p:cNvPr id="18" name="AutoShape 5"/>
              <p:cNvSpPr>
                <a:spLocks noChangeArrowheads="1"/>
              </p:cNvSpPr>
              <p:nvPr/>
            </p:nvSpPr>
            <p:spPr bwMode="auto">
              <a:xfrm>
                <a:off x="260" y="1392"/>
                <a:ext cx="1316" cy="525"/>
              </a:xfrm>
              <a:prstGeom prst="roundRect">
                <a:avLst>
                  <a:gd name="adj" fmla="val 43431"/>
                </a:avLst>
              </a:prstGeom>
              <a:solidFill>
                <a:srgbClr val="FFCC99">
                  <a:alpha val="85001"/>
                </a:srgbClr>
              </a:solidFill>
              <a:ln w="9525">
                <a:noFill/>
                <a:round/>
                <a:headEnd/>
                <a:tailEnd/>
              </a:ln>
              <a:effectLst>
                <a:outerShdw dist="38100" dir="16200000" algn="ctr" rotWithShape="0">
                  <a:srgbClr val="377DC9"/>
                </a:outerShdw>
              </a:effectLst>
            </p:spPr>
            <p:txBody>
              <a:bodyPr wrap="none" anchor="ctr"/>
              <a:lstStyle/>
              <a:p>
                <a:pPr eaLnBrk="0" latinLnBrk="0" hangingPunct="0">
                  <a:lnSpc>
                    <a:spcPct val="110000"/>
                  </a:lnSpc>
                  <a:spcBef>
                    <a:spcPct val="60000"/>
                  </a:spcBef>
                  <a:buClr>
                    <a:srgbClr val="006600"/>
                  </a:buClr>
                  <a:buSzPct val="80000"/>
                  <a:buFont typeface="Wingdings" pitchFamily="2" charset="2"/>
                  <a:buChar char="l"/>
                  <a:defRPr/>
                </a:pPr>
                <a:endParaRPr kumimoji="0" lang="ko-KR" altLang="en-US" sz="1800" dirty="0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27666" name="직사각형 75"/>
              <p:cNvSpPr>
                <a:spLocks noChangeArrowheads="1"/>
              </p:cNvSpPr>
              <p:nvPr/>
            </p:nvSpPr>
            <p:spPr bwMode="auto">
              <a:xfrm>
                <a:off x="215" y="1374"/>
                <a:ext cx="1315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latinLnBrk="0" hangingPunct="0">
                  <a:lnSpc>
                    <a:spcPct val="110000"/>
                  </a:lnSpc>
                  <a:spcBef>
                    <a:spcPct val="60000"/>
                  </a:spcBef>
                  <a:buClr>
                    <a:srgbClr val="006600"/>
                  </a:buClr>
                  <a:buSzPct val="80000"/>
                  <a:buFont typeface="Wingdings" pitchFamily="2" charset="2"/>
                  <a:buNone/>
                </a:pPr>
                <a:r>
                  <a:rPr kumimoji="0" lang="ko-KR" altLang="en-US" sz="1800">
                    <a:latin typeface="HY견고딕" pitchFamily="18" charset="-127"/>
                    <a:ea typeface="HY견고딕" pitchFamily="18" charset="-127"/>
                  </a:rPr>
                  <a:t>     개 정 사 유</a:t>
                </a:r>
                <a:r>
                  <a:rPr kumimoji="0" lang="ko-KR" altLang="en-US" sz="1800">
                    <a:solidFill>
                      <a:srgbClr val="0070C0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</a:p>
            </p:txBody>
          </p:sp>
        </p:grpSp>
        <p:sp>
          <p:nvSpPr>
            <p:cNvPr id="27664" name="AutoShape 126"/>
            <p:cNvSpPr>
              <a:spLocks noChangeArrowheads="1"/>
            </p:cNvSpPr>
            <p:nvPr/>
          </p:nvSpPr>
          <p:spPr bwMode="auto">
            <a:xfrm>
              <a:off x="684213" y="2465388"/>
              <a:ext cx="9217025" cy="801687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3175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/>
            <a:p>
              <a:pPr eaLnBrk="0" latinLnBrk="0" hangingPunct="0">
                <a:spcBef>
                  <a:spcPts val="600"/>
                </a:spcBef>
                <a:buClr>
                  <a:srgbClr val="006600"/>
                </a:buClr>
                <a:buSzPct val="80000"/>
                <a:buFont typeface="Wingdings" pitchFamily="2" charset="2"/>
                <a:buNone/>
              </a:pPr>
              <a:endParaRPr kumimoji="0" lang="ko-KR" altLang="en-US" sz="400">
                <a:latin typeface="HY헤드라인M" pitchFamily="18" charset="-127"/>
                <a:ea typeface="HY헤드라인M" pitchFamily="18" charset="-127"/>
                <a:sym typeface="Wingdings" pitchFamily="2" charset="2"/>
              </a:endParaRPr>
            </a:p>
            <a:p>
              <a:pPr eaLnBrk="0" latinLnBrk="0" hangingPunct="0">
                <a:spcBef>
                  <a:spcPts val="600"/>
                </a:spcBef>
                <a:buClr>
                  <a:srgbClr val="006600"/>
                </a:buClr>
                <a:buSzPct val="80000"/>
                <a:buFont typeface="Wingdings" pitchFamily="2" charset="2"/>
                <a:buNone/>
              </a:pPr>
              <a:r>
                <a:rPr kumimoji="0" lang="ko-KR" altLang="en-US" sz="1600">
                  <a:latin typeface="HY헤드라인M" pitchFamily="18" charset="-127"/>
                  <a:ea typeface="HY헤드라인M" pitchFamily="18" charset="-127"/>
                  <a:sym typeface="Wingdings" pitchFamily="2" charset="2"/>
                </a:rPr>
                <a:t> 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 시멘트 소성로 주변에 미치는 환경영향을 오염 실태를 주기적으로 조사하기 위하여 시멘트 소성로를</a:t>
              </a:r>
              <a:r>
                <a:rPr kumimoji="0" lang="en-US" altLang="ko-KR" sz="1500" b="1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/>
              </a:r>
              <a:br>
                <a:rPr kumimoji="0" lang="en-US" altLang="ko-KR" sz="1500" b="1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</a:br>
              <a:r>
                <a:rPr kumimoji="0" lang="en-US" altLang="ko-KR" sz="1500" b="1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     </a:t>
              </a:r>
              <a:r>
                <a:rPr kumimoji="0" lang="ko-KR" altLang="en-US" sz="1500" b="1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주변지역 환경영향조사 대상시설에 포함</a:t>
              </a:r>
              <a:endParaRPr kumimoji="0" lang="ko-KR" altLang="en-US" sz="1500" b="1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27655" name="Group 22"/>
          <p:cNvGrpSpPr>
            <a:grpSpLocks/>
          </p:cNvGrpSpPr>
          <p:nvPr/>
        </p:nvGrpSpPr>
        <p:grpSpPr bwMode="auto">
          <a:xfrm>
            <a:off x="665163" y="3889375"/>
            <a:ext cx="2160587" cy="862013"/>
            <a:chOff x="215" y="1374"/>
            <a:chExt cx="1361" cy="543"/>
          </a:xfrm>
        </p:grpSpPr>
        <p:sp>
          <p:nvSpPr>
            <p:cNvPr id="21" name="AutoShape 5"/>
            <p:cNvSpPr>
              <a:spLocks noChangeArrowheads="1"/>
            </p:cNvSpPr>
            <p:nvPr/>
          </p:nvSpPr>
          <p:spPr bwMode="auto">
            <a:xfrm>
              <a:off x="260" y="1392"/>
              <a:ext cx="1316" cy="525"/>
            </a:xfrm>
            <a:prstGeom prst="roundRect">
              <a:avLst>
                <a:gd name="adj" fmla="val 43431"/>
              </a:avLst>
            </a:prstGeom>
            <a:solidFill>
              <a:srgbClr val="FFCC99">
                <a:alpha val="85001"/>
              </a:srgbClr>
            </a:solidFill>
            <a:ln w="9525">
              <a:noFill/>
              <a:round/>
              <a:headEnd/>
              <a:tailEnd/>
            </a:ln>
            <a:effectLst>
              <a:outerShdw dist="38100" dir="16200000" algn="ctr" rotWithShape="0">
                <a:srgbClr val="377DC9"/>
              </a:outerShdw>
            </a:effectLst>
          </p:spPr>
          <p:txBody>
            <a:bodyPr wrap="none" anchor="ctr"/>
            <a:lstStyle/>
            <a:p>
              <a:pPr eaLnBrk="0" latinLnBrk="0" hangingPunct="0">
                <a:lnSpc>
                  <a:spcPct val="110000"/>
                </a:lnSpc>
                <a:spcBef>
                  <a:spcPct val="60000"/>
                </a:spcBef>
                <a:buClr>
                  <a:srgbClr val="006600"/>
                </a:buClr>
                <a:buSzPct val="80000"/>
                <a:buFont typeface="Wingdings" pitchFamily="2" charset="2"/>
                <a:buChar char="l"/>
                <a:defRPr/>
              </a:pPr>
              <a:endParaRPr kumimoji="0" lang="ko-KR" altLang="en-US" sz="1800" dirty="0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7662" name="직사각형 75"/>
            <p:cNvSpPr>
              <a:spLocks noChangeArrowheads="1"/>
            </p:cNvSpPr>
            <p:nvPr/>
          </p:nvSpPr>
          <p:spPr bwMode="auto">
            <a:xfrm>
              <a:off x="215" y="1374"/>
              <a:ext cx="1315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latinLnBrk="0" hangingPunct="0">
                <a:lnSpc>
                  <a:spcPct val="110000"/>
                </a:lnSpc>
                <a:spcBef>
                  <a:spcPct val="60000"/>
                </a:spcBef>
                <a:buClr>
                  <a:srgbClr val="006600"/>
                </a:buClr>
                <a:buSzPct val="80000"/>
                <a:buFont typeface="Wingdings" pitchFamily="2" charset="2"/>
                <a:buNone/>
              </a:pPr>
              <a:r>
                <a:rPr kumimoji="0" lang="ko-KR" altLang="en-US" sz="1800">
                  <a:latin typeface="HY견고딕" pitchFamily="18" charset="-127"/>
                  <a:ea typeface="HY견고딕" pitchFamily="18" charset="-127"/>
                </a:rPr>
                <a:t>     개 정 내 용</a:t>
              </a:r>
              <a:r>
                <a:rPr kumimoji="0" lang="ko-KR" altLang="en-US" sz="1800">
                  <a:solidFill>
                    <a:srgbClr val="0070C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</a:p>
          </p:txBody>
        </p:sp>
      </p:grpSp>
      <p:grpSp>
        <p:nvGrpSpPr>
          <p:cNvPr id="27656" name="그룹 12"/>
          <p:cNvGrpSpPr>
            <a:grpSpLocks/>
          </p:cNvGrpSpPr>
          <p:nvPr/>
        </p:nvGrpSpPr>
        <p:grpSpPr bwMode="auto">
          <a:xfrm>
            <a:off x="736600" y="4270375"/>
            <a:ext cx="9215438" cy="2532063"/>
            <a:chOff x="808007" y="2055801"/>
            <a:chExt cx="9215502" cy="2531420"/>
          </a:xfrm>
        </p:grpSpPr>
        <p:sp>
          <p:nvSpPr>
            <p:cNvPr id="27657" name="Rectangle 2"/>
            <p:cNvSpPr>
              <a:spLocks noChangeArrowheads="1"/>
            </p:cNvSpPr>
            <p:nvPr/>
          </p:nvSpPr>
          <p:spPr bwMode="auto">
            <a:xfrm>
              <a:off x="4237031" y="2412991"/>
              <a:ext cx="5786478" cy="217423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4410" tIns="47960" rIns="94410" bIns="47960" anchor="ctr">
              <a:spAutoFit/>
            </a:bodyPr>
            <a:lstStyle/>
            <a:p>
              <a:pPr defTabSz="958850"/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O 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주변지역 환경조사 대상 폐기물처리시설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시행령 제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14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조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)</a:t>
              </a:r>
            </a:p>
            <a:p>
              <a:pPr defTabSz="958850"/>
              <a:endParaRPr kumimoji="0" lang="en-US" altLang="ko-KR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>   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-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현행 주변지역 환경조사 대상 폐기물처리시설에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시멘트</a:t>
              </a:r>
              <a:endParaRPr kumimoji="0" lang="en-US" altLang="ko-KR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kumimoji="0" lang="ko-KR" altLang="en-US" sz="1500" b="1" dirty="0" err="1" smtClean="0">
                  <a:latin typeface="맑은 고딕" pitchFamily="50" charset="-127"/>
                  <a:ea typeface="맑은 고딕" pitchFamily="50" charset="-127"/>
                </a:rPr>
                <a:t>소성로</a:t>
              </a:r>
              <a:r>
                <a:rPr kumimoji="0" lang="en-US" altLang="ko-KR" sz="1500" dirty="0" smtClean="0"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kumimoji="0" lang="ko-KR" altLang="en-US" sz="1500" dirty="0" smtClean="0">
                  <a:latin typeface="맑은 고딕" pitchFamily="50" charset="-127"/>
                  <a:ea typeface="맑은 고딕" pitchFamily="50" charset="-127"/>
                </a:rPr>
                <a:t>연료로 사용하지 않는 경우 제외</a:t>
              </a:r>
              <a:r>
                <a:rPr kumimoji="0" lang="en-US" altLang="ko-KR" sz="1500" dirty="0" smtClean="0">
                  <a:latin typeface="맑은 고딕" pitchFamily="50" charset="-127"/>
                  <a:ea typeface="맑은 고딕" pitchFamily="50" charset="-127"/>
                </a:rPr>
                <a:t>)</a:t>
              </a:r>
              <a:r>
                <a:rPr kumimoji="0" lang="ko-KR" altLang="en-US" sz="1500" dirty="0" smtClean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추가</a:t>
              </a:r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7658" name="Rectangle 17"/>
            <p:cNvSpPr>
              <a:spLocks noChangeArrowheads="1"/>
            </p:cNvSpPr>
            <p:nvPr/>
          </p:nvSpPr>
          <p:spPr bwMode="gray">
            <a:xfrm>
              <a:off x="808007" y="2055801"/>
              <a:ext cx="3429024" cy="343078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5921" tIns="47960" rIns="95921" bIns="47960">
              <a:spAutoFit/>
            </a:bodyPr>
            <a:lstStyle/>
            <a:p>
              <a:pPr algn="ctr" defTabSz="958850"/>
              <a:r>
                <a:rPr kumimoji="0" lang="ko-KR" altLang="en-US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개 정 법  률</a:t>
              </a:r>
            </a:p>
          </p:txBody>
        </p:sp>
        <p:sp>
          <p:nvSpPr>
            <p:cNvPr id="27659" name="Rectangle 3"/>
            <p:cNvSpPr>
              <a:spLocks noChangeArrowheads="1"/>
            </p:cNvSpPr>
            <p:nvPr/>
          </p:nvSpPr>
          <p:spPr bwMode="auto">
            <a:xfrm>
              <a:off x="811182" y="2403463"/>
              <a:ext cx="3425849" cy="217423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4410" tIns="47960" rIns="94410" bIns="47960" anchor="ctr">
              <a:spAutoFit/>
            </a:bodyPr>
            <a:lstStyle/>
            <a:p>
              <a:pPr defTabSz="958850"/>
              <a:endParaRPr kumimoji="0" lang="en-US" altLang="ko-KR" sz="150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</a:rPr>
                <a:t>O  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</a:rPr>
                <a:t>주변지역 환경조사 대상 폐기물</a:t>
              </a:r>
              <a:endParaRPr kumimoji="0" lang="en-US" altLang="ko-KR" sz="150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</a:rPr>
                <a:t>처리시설</a:t>
              </a:r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</a:rPr>
                <a:t>시행령 제</a:t>
              </a:r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</a:rPr>
                <a:t>14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</a:rPr>
                <a:t>조</a:t>
              </a:r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</a:rPr>
                <a:t>)</a:t>
              </a:r>
            </a:p>
            <a:p>
              <a:pPr defTabSz="958850"/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</a:rPr>
                <a:t>   -  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</a:rPr>
                <a:t>최종처리능력이 </a:t>
              </a:r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</a:rPr>
                <a:t>50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</a:rPr>
                <a:t>톤</a:t>
              </a:r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</a:rPr>
                <a:t>/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</a:rPr>
                <a:t>일 이상인</a:t>
              </a:r>
              <a:endParaRPr kumimoji="0" lang="en-US" altLang="ko-KR" sz="150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</a:rPr>
                <a:t>     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</a:rPr>
                <a:t>사업장폐기물 소각시설</a:t>
              </a:r>
              <a:endParaRPr kumimoji="0" lang="en-US" altLang="ko-KR" sz="150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</a:rPr>
                <a:t>  - 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</a:rPr>
                <a:t>매립면적이 </a:t>
              </a:r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</a:rPr>
                <a:t>1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</a:rPr>
                <a:t>만제곱미터인 지정</a:t>
              </a:r>
              <a:endParaRPr kumimoji="0" lang="en-US" altLang="ko-KR" sz="150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</a:rPr>
                <a:t>폐기물매립시설</a:t>
              </a:r>
              <a:endParaRPr kumimoji="0" lang="en-US" altLang="ko-KR" sz="150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</a:rPr>
                <a:t>  - 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</a:rPr>
                <a:t>매립면적이 </a:t>
              </a:r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</a:rPr>
                <a:t>15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</a:rPr>
                <a:t>만제곱미터인</a:t>
              </a:r>
              <a:endParaRPr kumimoji="0" lang="en-US" altLang="ko-KR" sz="150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</a:rPr>
                <a:t>   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</a:rPr>
                <a:t> 사업장</a:t>
              </a:r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</a:rPr>
                <a:t>폐기물매립시설</a:t>
              </a:r>
              <a:endParaRPr kumimoji="0" lang="ko-KR" altLang="en-US" sz="1500" b="1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7660" name="Rectangle 18"/>
            <p:cNvSpPr>
              <a:spLocks noChangeArrowheads="1"/>
            </p:cNvSpPr>
            <p:nvPr/>
          </p:nvSpPr>
          <p:spPr bwMode="gray">
            <a:xfrm>
              <a:off x="4237031" y="2055801"/>
              <a:ext cx="5786478" cy="343078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5921" tIns="47960" rIns="95921" bIns="47960">
              <a:spAutoFit/>
            </a:bodyPr>
            <a:lstStyle/>
            <a:p>
              <a:pPr algn="ctr" defTabSz="958850"/>
              <a:r>
                <a:rPr kumimoji="0" lang="ko-KR" altLang="en-US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시  행  령 </a:t>
              </a:r>
              <a:r>
                <a:rPr kumimoji="0" lang="en-US" altLang="ko-KR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kumimoji="0" lang="ko-KR" altLang="en-US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안</a:t>
              </a:r>
              <a:r>
                <a:rPr kumimoji="0" lang="en-US" altLang="ko-KR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)</a:t>
              </a:r>
              <a:endParaRPr kumimoji="0" lang="ko-KR" altLang="en-US" sz="1600" b="1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ChangeArrowheads="1"/>
          </p:cNvSpPr>
          <p:nvPr/>
        </p:nvSpPr>
        <p:spPr bwMode="auto">
          <a:xfrm>
            <a:off x="620713" y="1508125"/>
            <a:ext cx="987425" cy="5213350"/>
          </a:xfrm>
          <a:prstGeom prst="rect">
            <a:avLst/>
          </a:prstGeom>
          <a:solidFill>
            <a:srgbClr val="F2F5F8"/>
          </a:solidFill>
          <a:ln w="9525">
            <a:noFill/>
            <a:miter lim="800000"/>
            <a:headEnd/>
            <a:tailEnd/>
          </a:ln>
        </p:spPr>
        <p:txBody>
          <a:bodyPr wrap="none" lIns="0" tIns="47960" rIns="0" bIns="47960" anchor="ctr"/>
          <a:lstStyle/>
          <a:p>
            <a:pPr defTabSz="958850"/>
            <a:endParaRPr kumimoji="0" lang="ko-KR" altLang="en-US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28675" name="AutoShape 8"/>
          <p:cNvSpPr>
            <a:spLocks noChangeArrowheads="1"/>
          </p:cNvSpPr>
          <p:nvPr/>
        </p:nvSpPr>
        <p:spPr bwMode="auto">
          <a:xfrm>
            <a:off x="593693" y="1412859"/>
            <a:ext cx="7786688" cy="411162"/>
          </a:xfrm>
          <a:prstGeom prst="roundRect">
            <a:avLst>
              <a:gd name="adj" fmla="val 50000"/>
            </a:avLst>
          </a:prstGeom>
          <a:solidFill>
            <a:srgbClr val="F0E0CE"/>
          </a:solidFill>
          <a:ln w="19050">
            <a:solidFill>
              <a:srgbClr val="623C3C"/>
            </a:solidFill>
            <a:round/>
            <a:headEnd/>
            <a:tailEnd/>
          </a:ln>
        </p:spPr>
        <p:txBody>
          <a:bodyPr wrap="none" lIns="95921" tIns="47960" rIns="95921" bIns="47960" anchor="ctr"/>
          <a:lstStyle/>
          <a:p>
            <a:pPr algn="ctr" defTabSz="958850"/>
            <a:r>
              <a:rPr kumimoji="0" lang="en-US" altLang="ko-KR" sz="2000" b="1" dirty="0">
                <a:latin typeface="맑은 고딕" pitchFamily="50" charset="-127"/>
                <a:ea typeface="맑은 고딕" pitchFamily="50" charset="-127"/>
              </a:rPr>
              <a:t>9. </a:t>
            </a:r>
            <a:r>
              <a:rPr kumimoji="0" lang="ko-KR" altLang="en-US" sz="2000" b="1" dirty="0">
                <a:latin typeface="맑은 고딕" pitchFamily="50" charset="-127"/>
                <a:ea typeface="맑은 고딕" pitchFamily="50" charset="-127"/>
              </a:rPr>
              <a:t>폐지</a:t>
            </a:r>
            <a:r>
              <a:rPr kumimoji="0" lang="en-US" altLang="ko-KR" sz="2000" b="1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0" lang="ko-KR" altLang="en-US" sz="2000" b="1" dirty="0">
                <a:latin typeface="맑은 고딕" pitchFamily="50" charset="-127"/>
                <a:ea typeface="맑은 고딕" pitchFamily="50" charset="-127"/>
              </a:rPr>
              <a:t>고철 등 폐기물수집</a:t>
            </a:r>
            <a:r>
              <a:rPr kumimoji="0" lang="en-US" altLang="ko-KR" sz="2000" b="1" dirty="0">
                <a:latin typeface="맑은 고딕" pitchFamily="50" charset="-127"/>
                <a:ea typeface="맑은 고딕" pitchFamily="50" charset="-127"/>
              </a:rPr>
              <a:t>.</a:t>
            </a:r>
            <a:r>
              <a:rPr kumimoji="0" lang="ko-KR" altLang="en-US" sz="2000" b="1" dirty="0" err="1">
                <a:latin typeface="맑은 고딕" pitchFamily="50" charset="-127"/>
                <a:ea typeface="맑은 고딕" pitchFamily="50" charset="-127"/>
              </a:rPr>
              <a:t>운반자에</a:t>
            </a:r>
            <a:r>
              <a:rPr kumimoji="0" lang="ko-KR" altLang="en-US" sz="2000" b="1" dirty="0">
                <a:latin typeface="맑은 고딕" pitchFamily="50" charset="-127"/>
                <a:ea typeface="맑은 고딕" pitchFamily="50" charset="-127"/>
              </a:rPr>
              <a:t> 대한 </a:t>
            </a:r>
            <a:r>
              <a:rPr kumimoji="0" lang="ko-KR" altLang="en-US" sz="2000" b="1" dirty="0" err="1">
                <a:latin typeface="맑은 고딕" pitchFamily="50" charset="-127"/>
                <a:ea typeface="맑은 고딕" pitchFamily="50" charset="-127"/>
              </a:rPr>
              <a:t>폐기물처리신고제</a:t>
            </a:r>
            <a:r>
              <a:rPr kumimoji="0" lang="ko-KR" altLang="en-US" sz="2000" b="1" dirty="0">
                <a:latin typeface="맑은 고딕" pitchFamily="50" charset="-127"/>
                <a:ea typeface="맑은 고딕" pitchFamily="50" charset="-127"/>
              </a:rPr>
              <a:t> 도입</a:t>
            </a:r>
          </a:p>
        </p:txBody>
      </p:sp>
      <p:grpSp>
        <p:nvGrpSpPr>
          <p:cNvPr id="28676" name="그룹 38"/>
          <p:cNvGrpSpPr>
            <a:grpSpLocks/>
          </p:cNvGrpSpPr>
          <p:nvPr/>
        </p:nvGrpSpPr>
        <p:grpSpPr bwMode="auto">
          <a:xfrm>
            <a:off x="554038" y="484188"/>
            <a:ext cx="3411537" cy="604837"/>
            <a:chOff x="490509" y="457179"/>
            <a:chExt cx="3019863" cy="571528"/>
          </a:xfrm>
        </p:grpSpPr>
        <p:sp>
          <p:nvSpPr>
            <p:cNvPr id="28691" name="TextBox 39"/>
            <p:cNvSpPr txBox="1">
              <a:spLocks noChangeArrowheads="1"/>
            </p:cNvSpPr>
            <p:nvPr/>
          </p:nvSpPr>
          <p:spPr bwMode="auto">
            <a:xfrm>
              <a:off x="594501" y="500681"/>
              <a:ext cx="2915871" cy="455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5921" tIns="47960" rIns="95921" bIns="47960">
              <a:spAutoFit/>
            </a:bodyPr>
            <a:lstStyle/>
            <a:p>
              <a:pPr defTabSz="958850"/>
              <a:r>
                <a:rPr kumimoji="0" lang="en-US" altLang="ko-KR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2. </a:t>
              </a:r>
              <a:r>
                <a:rPr kumimoji="0" lang="ko-KR" altLang="en-US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법령안의 주요내용</a:t>
              </a:r>
            </a:p>
          </p:txBody>
        </p:sp>
        <p:sp>
          <p:nvSpPr>
            <p:cNvPr id="28692" name="L 도형 40"/>
            <p:cNvSpPr>
              <a:spLocks noChangeArrowheads="1"/>
            </p:cNvSpPr>
            <p:nvPr/>
          </p:nvSpPr>
          <p:spPr bwMode="auto">
            <a:xfrm>
              <a:off x="490509" y="742955"/>
              <a:ext cx="857256" cy="285752"/>
            </a:xfrm>
            <a:custGeom>
              <a:avLst/>
              <a:gdLst>
                <a:gd name="T0" fmla="*/ 857256 w 857256"/>
                <a:gd name="T1" fmla="*/ 214314 h 285752"/>
                <a:gd name="T2" fmla="*/ 428628 w 857256"/>
                <a:gd name="T3" fmla="*/ 285752 h 285752"/>
                <a:gd name="T4" fmla="*/ 0 w 857256"/>
                <a:gd name="T5" fmla="*/ 142876 h 285752"/>
                <a:gd name="T6" fmla="*/ 71438 w 857256"/>
                <a:gd name="T7" fmla="*/ 0 h 285752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76 h 285752"/>
                <a:gd name="T14" fmla="*/ 857256 w 857256"/>
                <a:gd name="T15" fmla="*/ 285752 h 2857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52">
                  <a:moveTo>
                    <a:pt x="0" y="0"/>
                  </a:moveTo>
                  <a:lnTo>
                    <a:pt x="142876" y="0"/>
                  </a:lnTo>
                  <a:lnTo>
                    <a:pt x="142876" y="142876"/>
                  </a:lnTo>
                  <a:lnTo>
                    <a:pt x="857256" y="142876"/>
                  </a:lnTo>
                  <a:lnTo>
                    <a:pt x="857256" y="285752"/>
                  </a:lnTo>
                  <a:lnTo>
                    <a:pt x="0" y="285752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  <p:sp>
          <p:nvSpPr>
            <p:cNvPr id="28693" name="L 도형 41"/>
            <p:cNvSpPr>
              <a:spLocks noChangeArrowheads="1"/>
            </p:cNvSpPr>
            <p:nvPr/>
          </p:nvSpPr>
          <p:spPr bwMode="auto">
            <a:xfrm flipV="1">
              <a:off x="490509" y="457179"/>
              <a:ext cx="857256" cy="285776"/>
            </a:xfrm>
            <a:custGeom>
              <a:avLst/>
              <a:gdLst>
                <a:gd name="T0" fmla="*/ 857256 w 857256"/>
                <a:gd name="T1" fmla="*/ 214332 h 285776"/>
                <a:gd name="T2" fmla="*/ 428628 w 857256"/>
                <a:gd name="T3" fmla="*/ 285776 h 285776"/>
                <a:gd name="T4" fmla="*/ 0 w 857256"/>
                <a:gd name="T5" fmla="*/ 142888 h 285776"/>
                <a:gd name="T6" fmla="*/ 71444 w 857256"/>
                <a:gd name="T7" fmla="*/ 0 h 285776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88 h 285776"/>
                <a:gd name="T14" fmla="*/ 857256 w 857256"/>
                <a:gd name="T15" fmla="*/ 285776 h 2857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76">
                  <a:moveTo>
                    <a:pt x="0" y="0"/>
                  </a:moveTo>
                  <a:lnTo>
                    <a:pt x="142888" y="0"/>
                  </a:lnTo>
                  <a:lnTo>
                    <a:pt x="142888" y="142888"/>
                  </a:lnTo>
                  <a:lnTo>
                    <a:pt x="857256" y="142888"/>
                  </a:lnTo>
                  <a:lnTo>
                    <a:pt x="857256" y="285776"/>
                  </a:lnTo>
                  <a:lnTo>
                    <a:pt x="0" y="285776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rot="10800000"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</p:grpSp>
      <p:sp>
        <p:nvSpPr>
          <p:cNvPr id="28677" name="직사각형 6"/>
          <p:cNvSpPr>
            <a:spLocks noChangeArrowheads="1"/>
          </p:cNvSpPr>
          <p:nvPr/>
        </p:nvSpPr>
        <p:spPr bwMode="auto">
          <a:xfrm>
            <a:off x="4737100" y="7004050"/>
            <a:ext cx="7143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921" tIns="47960" rIns="95921" bIns="47960">
            <a:spAutoFit/>
          </a:bodyPr>
          <a:lstStyle/>
          <a:p>
            <a:pPr defTabSz="958850">
              <a:buFont typeface="Wingdings" pitchFamily="2" charset="2"/>
              <a:buNone/>
            </a:pPr>
            <a:r>
              <a:rPr kumimoji="0" lang="en-US" altLang="ko-KR" sz="1000" b="1">
                <a:latin typeface="맑은 고딕" pitchFamily="50" charset="-127"/>
                <a:ea typeface="맑은 고딕" pitchFamily="50" charset="-127"/>
              </a:rPr>
              <a:t>-13-</a:t>
            </a:r>
            <a:endParaRPr kumimoji="0" lang="ko-KR" altLang="en-US" sz="100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28678" name="그룹 13"/>
          <p:cNvGrpSpPr>
            <a:grpSpLocks/>
          </p:cNvGrpSpPr>
          <p:nvPr/>
        </p:nvGrpSpPr>
        <p:grpSpPr bwMode="auto">
          <a:xfrm>
            <a:off x="736600" y="1984375"/>
            <a:ext cx="9264650" cy="1624013"/>
            <a:chOff x="603250" y="2098675"/>
            <a:chExt cx="9264650" cy="1624025"/>
          </a:xfrm>
        </p:grpSpPr>
        <p:grpSp>
          <p:nvGrpSpPr>
            <p:cNvPr id="28687" name="Group 17"/>
            <p:cNvGrpSpPr>
              <a:grpSpLocks/>
            </p:cNvGrpSpPr>
            <p:nvPr/>
          </p:nvGrpSpPr>
          <p:grpSpPr bwMode="auto">
            <a:xfrm>
              <a:off x="603250" y="2098675"/>
              <a:ext cx="2160588" cy="862013"/>
              <a:chOff x="215" y="1374"/>
              <a:chExt cx="1361" cy="543"/>
            </a:xfrm>
          </p:grpSpPr>
          <p:sp>
            <p:nvSpPr>
              <p:cNvPr id="17" name="AutoShape 5"/>
              <p:cNvSpPr>
                <a:spLocks noChangeArrowheads="1"/>
              </p:cNvSpPr>
              <p:nvPr/>
            </p:nvSpPr>
            <p:spPr bwMode="auto">
              <a:xfrm>
                <a:off x="260" y="1392"/>
                <a:ext cx="1316" cy="525"/>
              </a:xfrm>
              <a:prstGeom prst="roundRect">
                <a:avLst>
                  <a:gd name="adj" fmla="val 43431"/>
                </a:avLst>
              </a:prstGeom>
              <a:solidFill>
                <a:srgbClr val="FFCC99">
                  <a:alpha val="85001"/>
                </a:srgbClr>
              </a:solidFill>
              <a:ln w="9525">
                <a:noFill/>
                <a:round/>
                <a:headEnd/>
                <a:tailEnd/>
              </a:ln>
              <a:effectLst>
                <a:outerShdw dist="38100" dir="16200000" algn="ctr" rotWithShape="0">
                  <a:srgbClr val="377DC9"/>
                </a:outerShdw>
              </a:effectLst>
            </p:spPr>
            <p:txBody>
              <a:bodyPr wrap="none" anchor="ctr"/>
              <a:lstStyle/>
              <a:p>
                <a:pPr eaLnBrk="0" latinLnBrk="0" hangingPunct="0">
                  <a:lnSpc>
                    <a:spcPct val="110000"/>
                  </a:lnSpc>
                  <a:spcBef>
                    <a:spcPct val="60000"/>
                  </a:spcBef>
                  <a:buClr>
                    <a:srgbClr val="006600"/>
                  </a:buClr>
                  <a:buSzPct val="80000"/>
                  <a:buFont typeface="Wingdings" pitchFamily="2" charset="2"/>
                  <a:buChar char="l"/>
                  <a:defRPr/>
                </a:pPr>
                <a:endParaRPr kumimoji="0" lang="ko-KR" altLang="en-US" sz="1800" dirty="0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28690" name="직사각형 75"/>
              <p:cNvSpPr>
                <a:spLocks noChangeArrowheads="1"/>
              </p:cNvSpPr>
              <p:nvPr/>
            </p:nvSpPr>
            <p:spPr bwMode="auto">
              <a:xfrm>
                <a:off x="215" y="1374"/>
                <a:ext cx="1315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latinLnBrk="0" hangingPunct="0">
                  <a:lnSpc>
                    <a:spcPct val="110000"/>
                  </a:lnSpc>
                  <a:spcBef>
                    <a:spcPct val="60000"/>
                  </a:spcBef>
                  <a:buClr>
                    <a:srgbClr val="006600"/>
                  </a:buClr>
                  <a:buSzPct val="80000"/>
                  <a:buFont typeface="Wingdings" pitchFamily="2" charset="2"/>
                  <a:buNone/>
                </a:pPr>
                <a:r>
                  <a:rPr kumimoji="0" lang="ko-KR" altLang="en-US" sz="1800">
                    <a:latin typeface="HY견고딕" pitchFamily="18" charset="-127"/>
                    <a:ea typeface="HY견고딕" pitchFamily="18" charset="-127"/>
                  </a:rPr>
                  <a:t>     개 정 사 유</a:t>
                </a:r>
                <a:r>
                  <a:rPr kumimoji="0" lang="ko-KR" altLang="en-US" sz="1800">
                    <a:solidFill>
                      <a:srgbClr val="0070C0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</a:p>
            </p:txBody>
          </p:sp>
        </p:grpSp>
        <p:sp>
          <p:nvSpPr>
            <p:cNvPr id="28688" name="AutoShape 126"/>
            <p:cNvSpPr>
              <a:spLocks noChangeArrowheads="1"/>
            </p:cNvSpPr>
            <p:nvPr/>
          </p:nvSpPr>
          <p:spPr bwMode="auto">
            <a:xfrm>
              <a:off x="650875" y="2436816"/>
              <a:ext cx="9217025" cy="1285884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3175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/>
            <a:p>
              <a:pPr eaLnBrk="0" latinLnBrk="0" hangingPunct="0">
                <a:spcBef>
                  <a:spcPts val="600"/>
                </a:spcBef>
                <a:buClr>
                  <a:srgbClr val="006600"/>
                </a:buClr>
                <a:buSzPct val="80000"/>
                <a:buFont typeface="Wingdings" pitchFamily="2" charset="2"/>
                <a:buNone/>
              </a:pPr>
              <a:endParaRPr kumimoji="0" lang="ko-KR" altLang="en-US" sz="400" dirty="0">
                <a:latin typeface="HY헤드라인M" pitchFamily="18" charset="-127"/>
                <a:ea typeface="HY헤드라인M" pitchFamily="18" charset="-127"/>
                <a:sym typeface="Wingdings" pitchFamily="2" charset="2"/>
              </a:endParaRPr>
            </a:p>
            <a:p>
              <a:pPr eaLnBrk="0" latinLnBrk="0" hangingPunct="0">
                <a:spcBef>
                  <a:spcPts val="600"/>
                </a:spcBef>
                <a:buClr>
                  <a:srgbClr val="006600"/>
                </a:buClr>
                <a:buSzPct val="80000"/>
              </a:pPr>
              <a:r>
                <a:rPr kumimoji="0" lang="ko-KR" altLang="en-US" sz="1600" dirty="0">
                  <a:latin typeface="HY헤드라인M" pitchFamily="18" charset="-127"/>
                  <a:ea typeface="HY헤드라인M" pitchFamily="18" charset="-127"/>
                  <a:sym typeface="Wingdings" pitchFamily="2" charset="2"/>
                </a:rPr>
                <a:t>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 현행 폐기물재활용신고제가 </a:t>
              </a:r>
              <a:r>
                <a:rPr kumimoji="0" lang="ko-KR" altLang="en-US" sz="1500" dirty="0" err="1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재활용업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 허가제로 전환됨에 따라 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퇴비활용 농민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폐타이어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․</a:t>
              </a:r>
              <a:r>
                <a:rPr lang="ko-KR" altLang="en-US" sz="1500" dirty="0" err="1">
                  <a:latin typeface="맑은 고딕" pitchFamily="50" charset="-127"/>
                  <a:ea typeface="맑은 고딕" pitchFamily="50" charset="-127"/>
                </a:rPr>
                <a:t>폐가전제품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/>
              </a:r>
              <a:b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</a:b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   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  수집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․</a:t>
              </a:r>
              <a:r>
                <a:rPr lang="ko-KR" altLang="en-US" sz="1500" dirty="0" err="1">
                  <a:latin typeface="맑은 고딕" pitchFamily="50" charset="-127"/>
                  <a:ea typeface="맑은 고딕" pitchFamily="50" charset="-127"/>
                </a:rPr>
                <a:t>운반자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 등 </a:t>
              </a:r>
              <a:r>
                <a:rPr lang="ko-KR" altLang="en-US" sz="1500" b="1" dirty="0">
                  <a:latin typeface="맑은 고딕" pitchFamily="50" charset="-127"/>
                  <a:ea typeface="맑은 고딕" pitchFamily="50" charset="-127"/>
                </a:rPr>
                <a:t>영세사업자는 신고제로 </a:t>
              </a:r>
              <a:r>
                <a:rPr lang="ko-KR" altLang="en-US" sz="1500" b="1" dirty="0" err="1">
                  <a:latin typeface="맑은 고딕" pitchFamily="50" charset="-127"/>
                  <a:ea typeface="맑은 고딕" pitchFamily="50" charset="-127"/>
                </a:rPr>
                <a:t>존치</a:t>
              </a:r>
              <a:endParaRPr lang="en-US" altLang="ko-KR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eaLnBrk="0" latinLnBrk="0" hangingPunct="0">
                <a:spcBef>
                  <a:spcPts val="600"/>
                </a:spcBef>
                <a:buClr>
                  <a:srgbClr val="006600"/>
                </a:buClr>
                <a:buSzPct val="80000"/>
              </a:pP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  폐기물재활용신고자로 간주되던 폐지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,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고철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, </a:t>
              </a:r>
              <a:r>
                <a:rPr kumimoji="0" lang="ko-KR" altLang="en-US" sz="1500" dirty="0" err="1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폐포장재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 등의 재활용과정에서의 환경오염을 예방하기 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/>
              </a:r>
              <a:br>
                <a:rPr kumimoji="0" lang="en-US" altLang="ko-KR" sz="1500" dirty="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</a:b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   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위하여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일정규모이상에 대하여는 재활용신고제로 전환</a:t>
              </a:r>
              <a:r>
                <a:rPr lang="ko-KR" altLang="en-US" sz="1500" b="1" dirty="0">
                  <a:latin typeface="맑은 고딕" pitchFamily="50" charset="-127"/>
                  <a:ea typeface="맑은 고딕" pitchFamily="50" charset="-127"/>
                </a:rPr>
                <a:t> </a:t>
              </a:r>
            </a:p>
            <a:p>
              <a:pPr eaLnBrk="0" latinLnBrk="0" hangingPunct="0">
                <a:spcBef>
                  <a:spcPts val="600"/>
                </a:spcBef>
                <a:buClr>
                  <a:srgbClr val="006600"/>
                </a:buClr>
                <a:buSzPct val="80000"/>
                <a:buFont typeface="Wingdings" pitchFamily="2" charset="2"/>
                <a:buNone/>
              </a:pP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 </a:t>
              </a:r>
              <a:endParaRPr kumimoji="0" lang="ko-KR" altLang="en-US" sz="150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28679" name="Group 22"/>
          <p:cNvGrpSpPr>
            <a:grpSpLocks/>
          </p:cNvGrpSpPr>
          <p:nvPr/>
        </p:nvGrpSpPr>
        <p:grpSpPr bwMode="auto">
          <a:xfrm>
            <a:off x="665163" y="3736975"/>
            <a:ext cx="2160587" cy="862013"/>
            <a:chOff x="215" y="1374"/>
            <a:chExt cx="1361" cy="543"/>
          </a:xfrm>
        </p:grpSpPr>
        <p:sp>
          <p:nvSpPr>
            <p:cNvPr id="20" name="AutoShape 5"/>
            <p:cNvSpPr>
              <a:spLocks noChangeArrowheads="1"/>
            </p:cNvSpPr>
            <p:nvPr/>
          </p:nvSpPr>
          <p:spPr bwMode="auto">
            <a:xfrm>
              <a:off x="260" y="1392"/>
              <a:ext cx="1316" cy="525"/>
            </a:xfrm>
            <a:prstGeom prst="roundRect">
              <a:avLst>
                <a:gd name="adj" fmla="val 43431"/>
              </a:avLst>
            </a:prstGeom>
            <a:solidFill>
              <a:srgbClr val="FFCC99">
                <a:alpha val="85001"/>
              </a:srgbClr>
            </a:solidFill>
            <a:ln w="9525">
              <a:noFill/>
              <a:round/>
              <a:headEnd/>
              <a:tailEnd/>
            </a:ln>
            <a:effectLst>
              <a:outerShdw dist="38100" dir="16200000" algn="ctr" rotWithShape="0">
                <a:srgbClr val="377DC9"/>
              </a:outerShdw>
            </a:effectLst>
          </p:spPr>
          <p:txBody>
            <a:bodyPr wrap="none" anchor="ctr"/>
            <a:lstStyle/>
            <a:p>
              <a:pPr eaLnBrk="0" latinLnBrk="0" hangingPunct="0">
                <a:lnSpc>
                  <a:spcPct val="110000"/>
                </a:lnSpc>
                <a:spcBef>
                  <a:spcPct val="60000"/>
                </a:spcBef>
                <a:buClr>
                  <a:srgbClr val="006600"/>
                </a:buClr>
                <a:buSzPct val="80000"/>
                <a:buFont typeface="Wingdings" pitchFamily="2" charset="2"/>
                <a:buChar char="l"/>
                <a:defRPr/>
              </a:pPr>
              <a:endParaRPr kumimoji="0" lang="ko-KR" altLang="en-US" sz="1800" dirty="0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8686" name="직사각형 75"/>
            <p:cNvSpPr>
              <a:spLocks noChangeArrowheads="1"/>
            </p:cNvSpPr>
            <p:nvPr/>
          </p:nvSpPr>
          <p:spPr bwMode="auto">
            <a:xfrm>
              <a:off x="215" y="1374"/>
              <a:ext cx="1315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latinLnBrk="0" hangingPunct="0">
                <a:lnSpc>
                  <a:spcPct val="110000"/>
                </a:lnSpc>
                <a:spcBef>
                  <a:spcPct val="60000"/>
                </a:spcBef>
                <a:buClr>
                  <a:srgbClr val="006600"/>
                </a:buClr>
                <a:buSzPct val="80000"/>
                <a:buFont typeface="Wingdings" pitchFamily="2" charset="2"/>
                <a:buNone/>
              </a:pPr>
              <a:r>
                <a:rPr kumimoji="0" lang="ko-KR" altLang="en-US" sz="1800">
                  <a:latin typeface="HY견고딕" pitchFamily="18" charset="-127"/>
                  <a:ea typeface="HY견고딕" pitchFamily="18" charset="-127"/>
                </a:rPr>
                <a:t>     개 정 내 용</a:t>
              </a:r>
              <a:r>
                <a:rPr kumimoji="0" lang="ko-KR" altLang="en-US" sz="1800">
                  <a:solidFill>
                    <a:srgbClr val="0070C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</a:p>
          </p:txBody>
        </p:sp>
      </p:grpSp>
      <p:grpSp>
        <p:nvGrpSpPr>
          <p:cNvPr id="28680" name="그룹 12"/>
          <p:cNvGrpSpPr>
            <a:grpSpLocks/>
          </p:cNvGrpSpPr>
          <p:nvPr/>
        </p:nvGrpSpPr>
        <p:grpSpPr bwMode="auto">
          <a:xfrm>
            <a:off x="736600" y="4056063"/>
            <a:ext cx="9215438" cy="2957512"/>
            <a:chOff x="808007" y="2055801"/>
            <a:chExt cx="9215502" cy="2957772"/>
          </a:xfrm>
        </p:grpSpPr>
        <p:sp>
          <p:nvSpPr>
            <p:cNvPr id="28681" name="Rectangle 3"/>
            <p:cNvSpPr>
              <a:spLocks noChangeArrowheads="1"/>
            </p:cNvSpPr>
            <p:nvPr/>
          </p:nvSpPr>
          <p:spPr bwMode="auto">
            <a:xfrm>
              <a:off x="808007" y="2270094"/>
              <a:ext cx="3425849" cy="274347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4410" tIns="47960" rIns="94410" bIns="47960" anchor="ctr">
              <a:spAutoFit/>
            </a:bodyPr>
            <a:lstStyle/>
            <a:p>
              <a:pPr defTabSz="958850"/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O 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폐기물처리신고자의 범위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제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46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조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)</a:t>
              </a: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   </a:t>
              </a: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가</a:t>
              </a:r>
              <a:r>
                <a:rPr lang="en-US" altLang="ko-KR" sz="1600" dirty="0">
                  <a:latin typeface="맑은 고딕" pitchFamily="50" charset="-127"/>
                  <a:ea typeface="맑은 고딕" pitchFamily="50" charset="-127"/>
                </a:rPr>
                <a:t>. </a:t>
              </a:r>
              <a:r>
                <a:rPr lang="ko-KR" altLang="en-US" sz="1600" dirty="0">
                  <a:latin typeface="맑은 고딕" pitchFamily="50" charset="-127"/>
                  <a:ea typeface="맑은 고딕" pitchFamily="50" charset="-127"/>
                </a:rPr>
                <a:t>동</a:t>
              </a:r>
              <a:r>
                <a:rPr lang="en-US" altLang="ko-KR" sz="1600" dirty="0">
                  <a:latin typeface="맑은 고딕" pitchFamily="50" charset="-127"/>
                  <a:ea typeface="맑은 고딕" pitchFamily="50" charset="-127"/>
                </a:rPr>
                <a:t>·</a:t>
              </a:r>
              <a:r>
                <a:rPr lang="ko-KR" altLang="en-US" sz="1600" dirty="0">
                  <a:latin typeface="맑은 고딕" pitchFamily="50" charset="-127"/>
                  <a:ea typeface="맑은 고딕" pitchFamily="50" charset="-127"/>
                </a:rPr>
                <a:t>식물성 </a:t>
              </a:r>
              <a:r>
                <a:rPr lang="ko-KR" altLang="en-US" sz="1600" dirty="0" err="1">
                  <a:latin typeface="맑은 고딕" pitchFamily="50" charset="-127"/>
                  <a:ea typeface="맑은 고딕" pitchFamily="50" charset="-127"/>
                </a:rPr>
                <a:t>잔재물</a:t>
              </a:r>
              <a:r>
                <a:rPr lang="ko-KR" altLang="en-US" sz="1600" dirty="0">
                  <a:latin typeface="맑은 고딕" pitchFamily="50" charset="-127"/>
                  <a:ea typeface="맑은 고딕" pitchFamily="50" charset="-127"/>
                </a:rPr>
                <a:t> 등의 폐기물</a:t>
              </a:r>
              <a:endParaRPr lang="en-US" altLang="ko-KR" sz="16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lang="en-US" altLang="ko-KR" sz="1600" dirty="0">
                  <a:latin typeface="맑은 고딕" pitchFamily="50" charset="-127"/>
                  <a:ea typeface="맑은 고딕" pitchFamily="50" charset="-127"/>
                </a:rPr>
                <a:t>     </a:t>
              </a:r>
              <a:r>
                <a:rPr lang="ko-KR" altLang="en-US" sz="1600" dirty="0">
                  <a:latin typeface="맑은 고딕" pitchFamily="50" charset="-127"/>
                  <a:ea typeface="맑은 고딕" pitchFamily="50" charset="-127"/>
                </a:rPr>
                <a:t>을 자신의 농경지에 퇴비로</a:t>
              </a:r>
              <a:endParaRPr lang="en-US" altLang="ko-KR" sz="16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lang="en-US" altLang="ko-KR" sz="1600" dirty="0">
                  <a:latin typeface="맑은 고딕" pitchFamily="50" charset="-127"/>
                  <a:ea typeface="맑은 고딕" pitchFamily="50" charset="-127"/>
                </a:rPr>
                <a:t>     </a:t>
              </a:r>
              <a:r>
                <a:rPr lang="ko-KR" altLang="en-US" sz="1600" dirty="0">
                  <a:latin typeface="맑은 고딕" pitchFamily="50" charset="-127"/>
                  <a:ea typeface="맑은 고딕" pitchFamily="50" charset="-127"/>
                </a:rPr>
                <a:t>사용하는 등의 방법으로</a:t>
              </a:r>
              <a:endParaRPr lang="en-US" altLang="ko-KR" sz="16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lang="en-US" altLang="ko-KR" sz="1600" dirty="0"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ko-KR" altLang="en-US" sz="1600" dirty="0">
                  <a:latin typeface="맑은 고딕" pitchFamily="50" charset="-127"/>
                  <a:ea typeface="맑은 고딕" pitchFamily="50" charset="-127"/>
                </a:rPr>
                <a:t> 재활용하는 자로서 </a:t>
              </a:r>
              <a:r>
                <a:rPr lang="ko-KR" altLang="en-US" sz="1600" dirty="0" err="1">
                  <a:latin typeface="맑은 고딕" pitchFamily="50" charset="-127"/>
                  <a:ea typeface="맑은 고딕" pitchFamily="50" charset="-127"/>
                </a:rPr>
                <a:t>환경부령</a:t>
              </a:r>
              <a:r>
                <a:rPr lang="en-US" altLang="ko-KR" sz="1600" dirty="0">
                  <a:latin typeface="맑은 고딕" pitchFamily="50" charset="-127"/>
                  <a:ea typeface="맑은 고딕" pitchFamily="50" charset="-127"/>
                </a:rPr>
                <a:t/>
              </a:r>
              <a:br>
                <a:rPr lang="en-US" altLang="ko-KR" sz="1600" dirty="0">
                  <a:latin typeface="맑은 고딕" pitchFamily="50" charset="-127"/>
                  <a:ea typeface="맑은 고딕" pitchFamily="50" charset="-127"/>
                </a:rPr>
              </a:br>
              <a:r>
                <a:rPr lang="en-US" altLang="ko-KR" sz="1600" dirty="0">
                  <a:latin typeface="맑은 고딕" pitchFamily="50" charset="-127"/>
                  <a:ea typeface="맑은 고딕" pitchFamily="50" charset="-127"/>
                </a:rPr>
                <a:t>     </a:t>
              </a:r>
              <a:r>
                <a:rPr lang="ko-KR" altLang="en-US" sz="1600" dirty="0">
                  <a:latin typeface="맑은 고딕" pitchFamily="50" charset="-127"/>
                  <a:ea typeface="맑은 고딕" pitchFamily="50" charset="-127"/>
                </a:rPr>
                <a:t>으로 정하는 자</a:t>
              </a:r>
              <a:endParaRPr lang="en-US" altLang="ko-KR" sz="16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lang="en-US" altLang="ko-KR" sz="16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lang="en-US" altLang="ko-KR" sz="16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ko-KR" altLang="en-US" sz="15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8682" name="Rectangle 2"/>
            <p:cNvSpPr>
              <a:spLocks noChangeArrowheads="1"/>
            </p:cNvSpPr>
            <p:nvPr/>
          </p:nvSpPr>
          <p:spPr bwMode="auto">
            <a:xfrm>
              <a:off x="4237024" y="2370094"/>
              <a:ext cx="5786478" cy="263576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4410" tIns="47960" rIns="94410" bIns="47960" anchor="ctr">
              <a:spAutoFit/>
            </a:bodyPr>
            <a:lstStyle/>
            <a:p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O 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음식물류 폐기물을 자신의 농경지의 퇴비나 자신의 가축의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/>
              </a:r>
              <a:b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</a:b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  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 먹이로 재활용하는 자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. 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다만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lang="ko-KR" altLang="en-US" sz="1500" dirty="0" err="1">
                  <a:latin typeface="맑은 고딕" pitchFamily="50" charset="-127"/>
                  <a:ea typeface="맑은 고딕" pitchFamily="50" charset="-127"/>
                </a:rPr>
                <a:t>배출자로부터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 비용을 받지 아니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/>
              </a:r>
              <a:b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</a:b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   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하는 자 중 다음 각 목에 해당하는 자는 폐기물처리 신고한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/>
              </a:r>
              <a:b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</a:b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  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 것으로 간주</a:t>
              </a:r>
            </a:p>
            <a:p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- 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돼지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닭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, ․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오리의 먹이로 재활용하는 자 중 면적 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50㎡ 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이하의</a:t>
              </a:r>
              <a:endParaRPr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  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 사육시설을 소유한 자</a:t>
              </a:r>
            </a:p>
            <a:p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- 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개의 먹이로 재활용하는 자 중 면적 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60㎡ 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미만의 사육시설을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/>
              </a:r>
              <a:b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</a:b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   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 소유한 자</a:t>
              </a:r>
            </a:p>
            <a:p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- 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돼지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닭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오리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개 이외의 가축의 먹이로 재활용하는 자</a:t>
              </a:r>
              <a:endParaRPr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   *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신고 간주자는 재활용 실적 등 보고의무만 부여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</a:t>
              </a:r>
            </a:p>
          </p:txBody>
        </p:sp>
        <p:sp>
          <p:nvSpPr>
            <p:cNvPr id="28683" name="Rectangle 18"/>
            <p:cNvSpPr>
              <a:spLocks noChangeArrowheads="1"/>
            </p:cNvSpPr>
            <p:nvPr/>
          </p:nvSpPr>
          <p:spPr bwMode="gray">
            <a:xfrm>
              <a:off x="4237031" y="2055801"/>
              <a:ext cx="5786478" cy="343078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5921" tIns="47960" rIns="95921" bIns="47960">
              <a:spAutoFit/>
            </a:bodyPr>
            <a:lstStyle/>
            <a:p>
              <a:pPr algn="ctr" defTabSz="958850"/>
              <a:r>
                <a:rPr kumimoji="0" lang="ko-KR" altLang="en-US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시  행  규  칙 </a:t>
              </a:r>
              <a:r>
                <a:rPr kumimoji="0" lang="en-US" altLang="ko-KR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kumimoji="0" lang="ko-KR" altLang="en-US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안</a:t>
              </a:r>
              <a:r>
                <a:rPr kumimoji="0" lang="en-US" altLang="ko-KR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)</a:t>
              </a:r>
              <a:endParaRPr kumimoji="0" lang="ko-KR" altLang="en-US" sz="1600" b="1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8684" name="Rectangle 17"/>
            <p:cNvSpPr>
              <a:spLocks noChangeArrowheads="1"/>
            </p:cNvSpPr>
            <p:nvPr/>
          </p:nvSpPr>
          <p:spPr bwMode="gray">
            <a:xfrm>
              <a:off x="808007" y="2055801"/>
              <a:ext cx="3429024" cy="343078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5921" tIns="47960" rIns="95921" bIns="47960">
              <a:spAutoFit/>
            </a:bodyPr>
            <a:lstStyle/>
            <a:p>
              <a:pPr algn="ctr" defTabSz="958850"/>
              <a:r>
                <a:rPr kumimoji="0" lang="ko-KR" altLang="en-US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개 정 법  률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ChangeArrowheads="1"/>
          </p:cNvSpPr>
          <p:nvPr/>
        </p:nvSpPr>
        <p:spPr bwMode="auto">
          <a:xfrm>
            <a:off x="620713" y="1508125"/>
            <a:ext cx="987425" cy="5213350"/>
          </a:xfrm>
          <a:prstGeom prst="rect">
            <a:avLst/>
          </a:prstGeom>
          <a:solidFill>
            <a:srgbClr val="F2F5F8"/>
          </a:solidFill>
          <a:ln w="9525">
            <a:noFill/>
            <a:miter lim="800000"/>
            <a:headEnd/>
            <a:tailEnd/>
          </a:ln>
        </p:spPr>
        <p:txBody>
          <a:bodyPr wrap="none" lIns="0" tIns="47960" rIns="0" bIns="47960" anchor="ctr"/>
          <a:lstStyle/>
          <a:p>
            <a:pPr defTabSz="958850"/>
            <a:endParaRPr kumimoji="0" lang="ko-KR" altLang="en-US">
              <a:latin typeface="Georgia" pitchFamily="18" charset="0"/>
              <a:ea typeface="바탕" pitchFamily="18" charset="-127"/>
            </a:endParaRPr>
          </a:p>
        </p:txBody>
      </p:sp>
      <p:grpSp>
        <p:nvGrpSpPr>
          <p:cNvPr id="29699" name="그룹 12"/>
          <p:cNvGrpSpPr>
            <a:grpSpLocks/>
          </p:cNvGrpSpPr>
          <p:nvPr/>
        </p:nvGrpSpPr>
        <p:grpSpPr bwMode="auto">
          <a:xfrm>
            <a:off x="808038" y="2413000"/>
            <a:ext cx="9215437" cy="3472568"/>
            <a:chOff x="807976" y="2055801"/>
            <a:chExt cx="9215533" cy="3471462"/>
          </a:xfrm>
        </p:grpSpPr>
        <p:sp>
          <p:nvSpPr>
            <p:cNvPr id="29706" name="Rectangle 3"/>
            <p:cNvSpPr>
              <a:spLocks noChangeArrowheads="1"/>
            </p:cNvSpPr>
            <p:nvPr/>
          </p:nvSpPr>
          <p:spPr bwMode="auto">
            <a:xfrm>
              <a:off x="807976" y="2270084"/>
              <a:ext cx="3425849" cy="32358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4410" tIns="47960" rIns="94410" bIns="47960" anchor="ctr">
              <a:spAutoFit/>
            </a:bodyPr>
            <a:lstStyle/>
            <a:p>
              <a:pPr defTabSz="958850"/>
              <a:endParaRPr kumimoji="0" lang="en-US" altLang="ko-KR" sz="150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</a:rPr>
                <a:t>O  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</a:rPr>
                <a:t>폐기물처리신고자의 범위</a:t>
              </a:r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</a:rPr>
                <a:t>제</a:t>
              </a:r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</a:rPr>
                <a:t>46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</a:rPr>
                <a:t>조</a:t>
              </a:r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</a:rPr>
                <a:t>)</a:t>
              </a:r>
            </a:p>
            <a:p>
              <a:pPr defTabSz="958850"/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</a:rPr>
                <a:t>    </a:t>
              </a:r>
            </a:p>
            <a:p>
              <a:pPr defTabSz="958850"/>
              <a:r>
                <a:rPr lang="ko-KR" altLang="en-US" sz="1600">
                  <a:latin typeface="맑은 고딕" pitchFamily="50" charset="-127"/>
                  <a:ea typeface="맑은 고딕" pitchFamily="50" charset="-127"/>
                </a:rPr>
                <a:t>나</a:t>
              </a:r>
              <a:r>
                <a:rPr lang="en-US" altLang="ko-KR" sz="1600">
                  <a:latin typeface="맑은 고딕" pitchFamily="50" charset="-127"/>
                  <a:ea typeface="맑은 고딕" pitchFamily="50" charset="-127"/>
                </a:rPr>
                <a:t>. </a:t>
              </a:r>
              <a:r>
                <a:rPr lang="ko-KR" altLang="en-US" sz="1600">
                  <a:latin typeface="맑은 고딕" pitchFamily="50" charset="-127"/>
                  <a:ea typeface="맑은 고딕" pitchFamily="50" charset="-127"/>
                </a:rPr>
                <a:t>폐지</a:t>
              </a:r>
              <a:r>
                <a:rPr lang="en-US" altLang="ko-KR" sz="160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lang="ko-KR" altLang="en-US" sz="1600">
                  <a:latin typeface="맑은 고딕" pitchFamily="50" charset="-127"/>
                  <a:ea typeface="맑은 고딕" pitchFamily="50" charset="-127"/>
                </a:rPr>
                <a:t>고철 등 환경부령으로</a:t>
              </a:r>
              <a:endParaRPr lang="en-US" altLang="ko-KR" sz="160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lang="en-US" altLang="ko-KR" sz="1600"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ko-KR" altLang="en-US" sz="1600">
                  <a:latin typeface="맑은 고딕" pitchFamily="50" charset="-127"/>
                  <a:ea typeface="맑은 고딕" pitchFamily="50" charset="-127"/>
                </a:rPr>
                <a:t>정하는  폐기물을 수집</a:t>
              </a:r>
              <a:r>
                <a:rPr lang="en-US" altLang="ko-KR" sz="1600">
                  <a:latin typeface="맑은 고딕" pitchFamily="50" charset="-127"/>
                  <a:ea typeface="맑은 고딕" pitchFamily="50" charset="-127"/>
                </a:rPr>
                <a:t>·</a:t>
              </a:r>
              <a:r>
                <a:rPr lang="ko-KR" altLang="en-US" sz="1600">
                  <a:latin typeface="맑은 고딕" pitchFamily="50" charset="-127"/>
                  <a:ea typeface="맑은 고딕" pitchFamily="50" charset="-127"/>
                </a:rPr>
                <a:t>운반</a:t>
              </a:r>
              <a:endParaRPr lang="en-US" altLang="ko-KR" sz="160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lang="en-US" altLang="ko-KR" sz="1600"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ko-KR" altLang="en-US" sz="1600">
                  <a:latin typeface="맑은 고딕" pitchFamily="50" charset="-127"/>
                  <a:ea typeface="맑은 고딕" pitchFamily="50" charset="-127"/>
                </a:rPr>
                <a:t>하거나 환경부령으로 정하는</a:t>
              </a:r>
              <a:endParaRPr lang="en-US" altLang="ko-KR" sz="160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lang="en-US" altLang="ko-KR" sz="1600"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ko-KR" altLang="en-US" sz="1600">
                  <a:latin typeface="맑은 고딕" pitchFamily="50" charset="-127"/>
                  <a:ea typeface="맑은 고딕" pitchFamily="50" charset="-127"/>
                </a:rPr>
                <a:t>방법으로 재활용하는 자로서</a:t>
              </a:r>
              <a:endParaRPr lang="en-US" altLang="ko-KR" sz="160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lang="en-US" altLang="ko-KR" sz="1600"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ko-KR" altLang="en-US" sz="1600">
                  <a:latin typeface="맑은 고딕" pitchFamily="50" charset="-127"/>
                  <a:ea typeface="맑은 고딕" pitchFamily="50" charset="-127"/>
                </a:rPr>
                <a:t>사업장 규모 등이 환경부령</a:t>
              </a:r>
              <a:r>
                <a:rPr lang="en-US" altLang="ko-KR" sz="1600">
                  <a:latin typeface="맑은 고딕" pitchFamily="50" charset="-127"/>
                  <a:ea typeface="맑은 고딕" pitchFamily="50" charset="-127"/>
                </a:rPr>
                <a:t/>
              </a:r>
              <a:br>
                <a:rPr lang="en-US" altLang="ko-KR" sz="1600">
                  <a:latin typeface="맑은 고딕" pitchFamily="50" charset="-127"/>
                  <a:ea typeface="맑은 고딕" pitchFamily="50" charset="-127"/>
                </a:rPr>
              </a:br>
              <a:r>
                <a:rPr lang="en-US" altLang="ko-KR" sz="1600"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ko-KR" altLang="en-US" sz="1600">
                  <a:latin typeface="맑은 고딕" pitchFamily="50" charset="-127"/>
                  <a:ea typeface="맑은 고딕" pitchFamily="50" charset="-127"/>
                </a:rPr>
                <a:t>으로 기준에 해당하는 자</a:t>
              </a:r>
              <a:endParaRPr lang="en-US" altLang="ko-KR" sz="160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600" b="1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600" b="1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600" b="1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ko-KR" altLang="en-US" sz="1500" b="1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9707" name="Rectangle 2"/>
            <p:cNvSpPr>
              <a:spLocks noChangeArrowheads="1"/>
            </p:cNvSpPr>
            <p:nvPr/>
          </p:nvSpPr>
          <p:spPr bwMode="auto">
            <a:xfrm>
              <a:off x="4237031" y="2384419"/>
              <a:ext cx="5786478" cy="314284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4410" tIns="47960" rIns="94410" bIns="47960" anchor="ctr">
              <a:spAutoFit/>
            </a:bodyPr>
            <a:lstStyle/>
            <a:p>
              <a:pPr defTabSz="958850"/>
              <a:endParaRPr kumimoji="0" lang="en-US" altLang="ko-KR" sz="8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O  </a:t>
              </a:r>
              <a:r>
                <a:rPr kumimoji="0" lang="ko-KR" altLang="en-US" sz="1500" dirty="0" err="1">
                  <a:latin typeface="맑은 고딕" pitchFamily="50" charset="-127"/>
                  <a:ea typeface="맑은 고딕" pitchFamily="50" charset="-127"/>
                </a:rPr>
                <a:t>환경부령으로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 정하는 폐기물 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: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폐지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고철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kumimoji="0" lang="ko-KR" altLang="en-US" sz="1500" dirty="0" err="1" smtClean="0">
                  <a:latin typeface="맑은 고딕" pitchFamily="50" charset="-127"/>
                  <a:ea typeface="맑은 고딕" pitchFamily="50" charset="-127"/>
                </a:rPr>
                <a:t>폐포장재</a:t>
              </a:r>
              <a:r>
                <a:rPr kumimoji="0" lang="en-US" altLang="ko-KR" sz="1500" dirty="0" smtClean="0"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kumimoji="0" lang="ko-KR" altLang="en-US" sz="1500" dirty="0" smtClean="0">
                  <a:latin typeface="맑은 고딕" pitchFamily="50" charset="-127"/>
                  <a:ea typeface="맑은 고딕" pitchFamily="50" charset="-127"/>
                </a:rPr>
                <a:t>종이팩</a:t>
              </a:r>
              <a:r>
                <a:rPr kumimoji="0" lang="en-US" altLang="ko-KR" sz="1500" dirty="0" smtClean="0">
                  <a:latin typeface="맑은 고딕" pitchFamily="50" charset="-127"/>
                  <a:ea typeface="맑은 고딕" pitchFamily="50" charset="-127"/>
                </a:rPr>
                <a:t>·</a:t>
              </a:r>
              <a:r>
                <a:rPr kumimoji="0" lang="ko-KR" altLang="en-US" sz="1500" dirty="0" smtClean="0">
                  <a:latin typeface="맑은 고딕" pitchFamily="50" charset="-127"/>
                  <a:ea typeface="맑은 고딕" pitchFamily="50" charset="-127"/>
                </a:rPr>
                <a:t>유</a:t>
              </a:r>
              <a:endParaRPr kumimoji="0" lang="en-US" altLang="ko-KR" sz="1500" dirty="0" smtClean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 smtClean="0">
                  <a:latin typeface="맑은 고딕" pitchFamily="50" charset="-127"/>
                  <a:ea typeface="맑은 고딕" pitchFamily="50" charset="-127"/>
                </a:rPr>
                <a:t>                                           </a:t>
              </a:r>
              <a:r>
                <a:rPr kumimoji="0" lang="ko-KR" altLang="en-US" sz="1500" dirty="0" err="1" smtClean="0">
                  <a:latin typeface="맑은 고딕" pitchFamily="50" charset="-127"/>
                  <a:ea typeface="맑은 고딕" pitchFamily="50" charset="-127"/>
                </a:rPr>
                <a:t>리병</a:t>
              </a:r>
              <a:r>
                <a:rPr kumimoji="0" lang="en-US" altLang="ko-KR" sz="1500" dirty="0" smtClean="0">
                  <a:latin typeface="맑은 고딕" pitchFamily="50" charset="-127"/>
                  <a:ea typeface="맑은 고딕" pitchFamily="50" charset="-127"/>
                </a:rPr>
                <a:t>·</a:t>
              </a:r>
              <a:r>
                <a:rPr kumimoji="0" lang="ko-KR" altLang="en-US" sz="1500" dirty="0" err="1" smtClean="0">
                  <a:latin typeface="맑은 고딕" pitchFamily="50" charset="-127"/>
                  <a:ea typeface="맑은 고딕" pitchFamily="50" charset="-127"/>
                </a:rPr>
                <a:t>금속캔</a:t>
              </a:r>
              <a:r>
                <a:rPr kumimoji="0" lang="ko-KR" altLang="en-US" sz="1500" dirty="0" smtClean="0">
                  <a:latin typeface="맑은 고딕" pitchFamily="50" charset="-127"/>
                  <a:ea typeface="맑은 고딕" pitchFamily="50" charset="-127"/>
                </a:rPr>
                <a:t> 및 합성수지 </a:t>
              </a:r>
              <a:r>
                <a:rPr kumimoji="0" lang="ko-KR" altLang="en-US" sz="1500" dirty="0" err="1" smtClean="0">
                  <a:latin typeface="맑은 고딕" pitchFamily="50" charset="-127"/>
                  <a:ea typeface="맑은 고딕" pitchFamily="50" charset="-127"/>
                </a:rPr>
                <a:t>용기류</a:t>
              </a:r>
              <a:r>
                <a:rPr kumimoji="0" lang="en-US" altLang="ko-KR" sz="1500" dirty="0" smtClean="0">
                  <a:latin typeface="맑은 고딕" pitchFamily="50" charset="-127"/>
                  <a:ea typeface="맑은 고딕" pitchFamily="50" charset="-127"/>
                </a:rPr>
                <a:t>)</a:t>
              </a:r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2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O  </a:t>
              </a:r>
              <a:r>
                <a:rPr kumimoji="0" lang="ko-KR" altLang="en-US" sz="1500" dirty="0" err="1">
                  <a:latin typeface="맑은 고딕" pitchFamily="50" charset="-127"/>
                  <a:ea typeface="맑은 고딕" pitchFamily="50" charset="-127"/>
                </a:rPr>
                <a:t>환경부령으로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 정하는 방법 재활용 방법 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: 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선별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·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압축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·</a:t>
              </a:r>
              <a:r>
                <a:rPr lang="ko-KR" altLang="en-US" sz="1500" dirty="0" err="1">
                  <a:latin typeface="맑은 고딕" pitchFamily="50" charset="-127"/>
                  <a:ea typeface="맑은 고딕" pitchFamily="50" charset="-127"/>
                </a:rPr>
                <a:t>감용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ko-KR" altLang="en-US" sz="1500" dirty="0" err="1">
                  <a:latin typeface="맑은 고딕" pitchFamily="50" charset="-127"/>
                  <a:ea typeface="맑은 고딕" pitchFamily="50" charset="-127"/>
                </a:rPr>
                <a:t>減容</a:t>
              </a:r>
              <a:r>
                <a:rPr lang="en-US" altLang="ko-KR" sz="1500" dirty="0" smtClean="0">
                  <a:latin typeface="맑은 고딕" pitchFamily="50" charset="-127"/>
                  <a:ea typeface="맑은 고딕" pitchFamily="50" charset="-127"/>
                </a:rPr>
                <a:t>)</a:t>
              </a:r>
            </a:p>
            <a:p>
              <a:pPr defTabSz="958850"/>
              <a:r>
                <a:rPr lang="en-US" altLang="ko-KR" sz="1500" dirty="0" smtClean="0">
                  <a:latin typeface="맑은 고딕" pitchFamily="50" charset="-127"/>
                  <a:ea typeface="맑은 고딕" pitchFamily="50" charset="-127"/>
                </a:rPr>
                <a:t>                                                         ·</a:t>
              </a:r>
              <a:r>
                <a:rPr lang="ko-KR" altLang="en-US" sz="1500" dirty="0" smtClean="0">
                  <a:latin typeface="맑은 고딕" pitchFamily="50" charset="-127"/>
                  <a:ea typeface="맑은 고딕" pitchFamily="50" charset="-127"/>
                </a:rPr>
                <a:t>절단</a:t>
              </a:r>
              <a:endParaRPr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lang="en-US" altLang="ko-KR" sz="12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O  </a:t>
              </a:r>
              <a:r>
                <a:rPr kumimoji="0" lang="ko-KR" altLang="en-US" sz="1500" dirty="0" err="1">
                  <a:latin typeface="맑은 고딕" pitchFamily="50" charset="-127"/>
                  <a:ea typeface="맑은 고딕" pitchFamily="50" charset="-127"/>
                </a:rPr>
                <a:t>환경부령으로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 정하는 사업장 규모</a:t>
              </a:r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lang="ko-KR" altLang="en-US" sz="1600" dirty="0" smtClean="0"/>
                <a:t>  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-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 신고대상 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: 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사업장 규모가 </a:t>
              </a:r>
              <a:r>
                <a:rPr lang="en-US" altLang="ko-KR" sz="1500" dirty="0" smtClean="0">
                  <a:latin typeface="맑은 고딕" pitchFamily="50" charset="-127"/>
                  <a:ea typeface="맑은 고딕" pitchFamily="50" charset="-127"/>
                </a:rPr>
                <a:t>1,000㎡(</a:t>
              </a:r>
              <a:r>
                <a:rPr lang="ko-KR" altLang="en-US" sz="1500" dirty="0" smtClean="0">
                  <a:latin typeface="맑은 고딕" pitchFamily="50" charset="-127"/>
                  <a:ea typeface="맑은 고딕" pitchFamily="50" charset="-127"/>
                </a:rPr>
                <a:t>시</a:t>
              </a:r>
              <a:r>
                <a:rPr lang="en-US" altLang="ko-KR" sz="1500" dirty="0" smtClean="0">
                  <a:latin typeface="맑은 고딕" pitchFamily="50" charset="-127"/>
                  <a:ea typeface="맑은 고딕" pitchFamily="50" charset="-127"/>
                </a:rPr>
                <a:t> ·</a:t>
              </a:r>
              <a:r>
                <a:rPr lang="ko-KR" altLang="en-US" sz="1500" dirty="0" smtClean="0">
                  <a:latin typeface="맑은 고딕" pitchFamily="50" charset="-127"/>
                  <a:ea typeface="맑은 고딕" pitchFamily="50" charset="-127"/>
                </a:rPr>
                <a:t>군은 </a:t>
              </a:r>
              <a:r>
                <a:rPr lang="en-US" altLang="ko-KR" sz="1500" dirty="0" smtClean="0">
                  <a:latin typeface="맑은 고딕" pitchFamily="50" charset="-127"/>
                  <a:ea typeface="맑은 고딕" pitchFamily="50" charset="-127"/>
                </a:rPr>
                <a:t>2,000 ㎡) </a:t>
              </a:r>
              <a:r>
                <a:rPr lang="ko-KR" altLang="en-US" sz="1500" dirty="0" smtClean="0">
                  <a:latin typeface="맑은 고딕" pitchFamily="50" charset="-127"/>
                  <a:ea typeface="맑은 고딕" pitchFamily="50" charset="-127"/>
                </a:rPr>
                <a:t>이상</a:t>
              </a:r>
              <a:endParaRPr lang="en-US" altLang="ko-KR" sz="1500" dirty="0" smtClean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lang="en-US" altLang="ko-KR" sz="1500" dirty="0" smtClean="0">
                  <a:latin typeface="맑은 고딕" pitchFamily="50" charset="-127"/>
                  <a:ea typeface="맑은 고딕" pitchFamily="50" charset="-127"/>
                </a:rPr>
                <a:t>  - </a:t>
              </a:r>
              <a:r>
                <a:rPr lang="ko-KR" altLang="en-US" sz="1500" dirty="0" smtClean="0">
                  <a:latin typeface="맑은 고딕" pitchFamily="50" charset="-127"/>
                  <a:ea typeface="맑은 고딕" pitchFamily="50" charset="-127"/>
                </a:rPr>
                <a:t>신고간주 </a:t>
              </a:r>
              <a:r>
                <a:rPr lang="en-US" altLang="ko-KR" sz="1500" dirty="0" smtClean="0">
                  <a:latin typeface="맑은 고딕" pitchFamily="50" charset="-127"/>
                  <a:ea typeface="맑은 고딕" pitchFamily="50" charset="-127"/>
                </a:rPr>
                <a:t>: </a:t>
              </a:r>
              <a:r>
                <a:rPr lang="ko-KR" altLang="en-US" sz="1500" dirty="0" smtClean="0">
                  <a:latin typeface="맑은 고딕" pitchFamily="50" charset="-127"/>
                  <a:ea typeface="맑은 고딕" pitchFamily="50" charset="-127"/>
                </a:rPr>
                <a:t>사업장의 규모가 위 면적 미만</a:t>
              </a:r>
              <a:endParaRPr lang="ko-KR" altLang="en-US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  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-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ko-KR" altLang="en-US" sz="1500" dirty="0" smtClean="0">
                  <a:latin typeface="맑은 고딕" pitchFamily="50" charset="-127"/>
                  <a:ea typeface="맑은 고딕" pitchFamily="50" charset="-127"/>
                </a:rPr>
                <a:t>실적보고 등 의무면제 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: 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사업장규모가 </a:t>
              </a:r>
              <a:r>
                <a:rPr lang="en-US" altLang="ko-KR" sz="1500" dirty="0" smtClean="0">
                  <a:latin typeface="맑은 고딕" pitchFamily="50" charset="-127"/>
                  <a:ea typeface="맑은 고딕" pitchFamily="50" charset="-127"/>
                </a:rPr>
                <a:t>330㎡ 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미만</a:t>
              </a:r>
            </a:p>
            <a:p>
              <a:pPr defTabSz="958850"/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      </a:t>
              </a:r>
            </a:p>
            <a:p>
              <a:pPr defTabSz="958850"/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    ※ </a:t>
              </a:r>
              <a:r>
                <a:rPr lang="ko-KR" altLang="en-US" sz="1500" dirty="0" err="1">
                  <a:latin typeface="맑은 고딕" pitchFamily="50" charset="-127"/>
                  <a:ea typeface="맑은 고딕" pitchFamily="50" charset="-127"/>
                </a:rPr>
                <a:t>신고간주자는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 재활용 실적보고 의무만 부여</a:t>
              </a:r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9708" name="Rectangle 18"/>
            <p:cNvSpPr>
              <a:spLocks noChangeArrowheads="1"/>
            </p:cNvSpPr>
            <p:nvPr/>
          </p:nvSpPr>
          <p:spPr bwMode="gray">
            <a:xfrm>
              <a:off x="4237031" y="2055801"/>
              <a:ext cx="5786478" cy="343078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5921" tIns="47960" rIns="95921" bIns="47960">
              <a:spAutoFit/>
            </a:bodyPr>
            <a:lstStyle/>
            <a:p>
              <a:pPr algn="ctr" defTabSz="958850"/>
              <a:r>
                <a:rPr kumimoji="0" lang="ko-KR" altLang="en-US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시  행  규  칙 </a:t>
              </a:r>
              <a:r>
                <a:rPr kumimoji="0" lang="en-US" altLang="ko-KR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kumimoji="0" lang="ko-KR" altLang="en-US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안</a:t>
              </a:r>
              <a:r>
                <a:rPr kumimoji="0" lang="en-US" altLang="ko-KR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)</a:t>
              </a:r>
              <a:endParaRPr kumimoji="0" lang="ko-KR" altLang="en-US" sz="1600" b="1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9709" name="Rectangle 17"/>
            <p:cNvSpPr>
              <a:spLocks noChangeArrowheads="1"/>
            </p:cNvSpPr>
            <p:nvPr/>
          </p:nvSpPr>
          <p:spPr bwMode="gray">
            <a:xfrm>
              <a:off x="808007" y="2055801"/>
              <a:ext cx="3429024" cy="343078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5921" tIns="47960" rIns="95921" bIns="47960">
              <a:spAutoFit/>
            </a:bodyPr>
            <a:lstStyle/>
            <a:p>
              <a:pPr algn="ctr" defTabSz="958850"/>
              <a:r>
                <a:rPr kumimoji="0" lang="ko-KR" altLang="en-US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개 정 법  률</a:t>
              </a:r>
            </a:p>
          </p:txBody>
        </p:sp>
      </p:grpSp>
      <p:sp>
        <p:nvSpPr>
          <p:cNvPr id="29700" name="AutoShape 8"/>
          <p:cNvSpPr>
            <a:spLocks noChangeArrowheads="1"/>
          </p:cNvSpPr>
          <p:nvPr/>
        </p:nvSpPr>
        <p:spPr bwMode="auto">
          <a:xfrm>
            <a:off x="665163" y="1698625"/>
            <a:ext cx="7000875" cy="411163"/>
          </a:xfrm>
          <a:prstGeom prst="roundRect">
            <a:avLst>
              <a:gd name="adj" fmla="val 50000"/>
            </a:avLst>
          </a:prstGeom>
          <a:solidFill>
            <a:srgbClr val="F0E0CE"/>
          </a:solidFill>
          <a:ln w="19050">
            <a:solidFill>
              <a:srgbClr val="623C3C"/>
            </a:solidFill>
            <a:round/>
            <a:headEnd/>
            <a:tailEnd/>
          </a:ln>
        </p:spPr>
        <p:txBody>
          <a:bodyPr wrap="none" lIns="95921" tIns="47960" rIns="95921" bIns="47960" anchor="ctr"/>
          <a:lstStyle/>
          <a:p>
            <a:pPr algn="ctr" defTabSz="958850"/>
            <a:r>
              <a:rPr kumimoji="0" lang="en-US" altLang="ko-KR" sz="2000" b="1">
                <a:latin typeface="맑은 고딕" pitchFamily="50" charset="-127"/>
                <a:ea typeface="맑은 고딕" pitchFamily="50" charset="-127"/>
              </a:rPr>
              <a:t>9. </a:t>
            </a:r>
            <a:r>
              <a:rPr kumimoji="0" lang="ko-KR" altLang="en-US" sz="2000" b="1">
                <a:latin typeface="맑은 고딕" pitchFamily="50" charset="-127"/>
                <a:ea typeface="맑은 고딕" pitchFamily="50" charset="-127"/>
              </a:rPr>
              <a:t>폐지</a:t>
            </a:r>
            <a:r>
              <a:rPr kumimoji="0" lang="en-US" altLang="ko-KR" sz="2000" b="1"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0" lang="ko-KR" altLang="en-US" sz="2000" b="1">
                <a:latin typeface="맑은 고딕" pitchFamily="50" charset="-127"/>
                <a:ea typeface="맑은 고딕" pitchFamily="50" charset="-127"/>
              </a:rPr>
              <a:t>고철 등 폐기물수집</a:t>
            </a:r>
            <a:r>
              <a:rPr kumimoji="0" lang="en-US" altLang="ko-KR" sz="2000" b="1">
                <a:latin typeface="맑은 고딕" pitchFamily="50" charset="-127"/>
                <a:ea typeface="맑은 고딕" pitchFamily="50" charset="-127"/>
              </a:rPr>
              <a:t>.</a:t>
            </a:r>
            <a:r>
              <a:rPr kumimoji="0" lang="ko-KR" altLang="en-US" sz="2000" b="1">
                <a:latin typeface="맑은 고딕" pitchFamily="50" charset="-127"/>
                <a:ea typeface="맑은 고딕" pitchFamily="50" charset="-127"/>
              </a:rPr>
              <a:t>운반자에 대한 폐기물처리신고</a:t>
            </a:r>
          </a:p>
        </p:txBody>
      </p:sp>
      <p:grpSp>
        <p:nvGrpSpPr>
          <p:cNvPr id="29701" name="그룹 38"/>
          <p:cNvGrpSpPr>
            <a:grpSpLocks/>
          </p:cNvGrpSpPr>
          <p:nvPr/>
        </p:nvGrpSpPr>
        <p:grpSpPr bwMode="auto">
          <a:xfrm>
            <a:off x="554038" y="484188"/>
            <a:ext cx="3411537" cy="604837"/>
            <a:chOff x="490509" y="457179"/>
            <a:chExt cx="3019863" cy="571528"/>
          </a:xfrm>
        </p:grpSpPr>
        <p:sp>
          <p:nvSpPr>
            <p:cNvPr id="29703" name="TextBox 39"/>
            <p:cNvSpPr txBox="1">
              <a:spLocks noChangeArrowheads="1"/>
            </p:cNvSpPr>
            <p:nvPr/>
          </p:nvSpPr>
          <p:spPr bwMode="auto">
            <a:xfrm>
              <a:off x="594501" y="500681"/>
              <a:ext cx="2915871" cy="455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5921" tIns="47960" rIns="95921" bIns="47960">
              <a:spAutoFit/>
            </a:bodyPr>
            <a:lstStyle/>
            <a:p>
              <a:pPr defTabSz="958850"/>
              <a:r>
                <a:rPr kumimoji="0" lang="en-US" altLang="ko-KR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2. </a:t>
              </a:r>
              <a:r>
                <a:rPr kumimoji="0" lang="ko-KR" altLang="en-US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법령안의 주요내용</a:t>
              </a:r>
            </a:p>
          </p:txBody>
        </p:sp>
        <p:sp>
          <p:nvSpPr>
            <p:cNvPr id="29704" name="L 도형 40"/>
            <p:cNvSpPr>
              <a:spLocks noChangeArrowheads="1"/>
            </p:cNvSpPr>
            <p:nvPr/>
          </p:nvSpPr>
          <p:spPr bwMode="auto">
            <a:xfrm>
              <a:off x="490509" y="742955"/>
              <a:ext cx="857256" cy="285752"/>
            </a:xfrm>
            <a:custGeom>
              <a:avLst/>
              <a:gdLst>
                <a:gd name="T0" fmla="*/ 857256 w 857256"/>
                <a:gd name="T1" fmla="*/ 214314 h 285752"/>
                <a:gd name="T2" fmla="*/ 428628 w 857256"/>
                <a:gd name="T3" fmla="*/ 285752 h 285752"/>
                <a:gd name="T4" fmla="*/ 0 w 857256"/>
                <a:gd name="T5" fmla="*/ 142876 h 285752"/>
                <a:gd name="T6" fmla="*/ 71438 w 857256"/>
                <a:gd name="T7" fmla="*/ 0 h 285752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76 h 285752"/>
                <a:gd name="T14" fmla="*/ 857256 w 857256"/>
                <a:gd name="T15" fmla="*/ 285752 h 2857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52">
                  <a:moveTo>
                    <a:pt x="0" y="0"/>
                  </a:moveTo>
                  <a:lnTo>
                    <a:pt x="142876" y="0"/>
                  </a:lnTo>
                  <a:lnTo>
                    <a:pt x="142876" y="142876"/>
                  </a:lnTo>
                  <a:lnTo>
                    <a:pt x="857256" y="142876"/>
                  </a:lnTo>
                  <a:lnTo>
                    <a:pt x="857256" y="285752"/>
                  </a:lnTo>
                  <a:lnTo>
                    <a:pt x="0" y="285752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  <p:sp>
          <p:nvSpPr>
            <p:cNvPr id="29705" name="L 도형 41"/>
            <p:cNvSpPr>
              <a:spLocks noChangeArrowheads="1"/>
            </p:cNvSpPr>
            <p:nvPr/>
          </p:nvSpPr>
          <p:spPr bwMode="auto">
            <a:xfrm flipV="1">
              <a:off x="490509" y="457179"/>
              <a:ext cx="857256" cy="285776"/>
            </a:xfrm>
            <a:custGeom>
              <a:avLst/>
              <a:gdLst>
                <a:gd name="T0" fmla="*/ 857256 w 857256"/>
                <a:gd name="T1" fmla="*/ 214332 h 285776"/>
                <a:gd name="T2" fmla="*/ 428628 w 857256"/>
                <a:gd name="T3" fmla="*/ 285776 h 285776"/>
                <a:gd name="T4" fmla="*/ 0 w 857256"/>
                <a:gd name="T5" fmla="*/ 142888 h 285776"/>
                <a:gd name="T6" fmla="*/ 71444 w 857256"/>
                <a:gd name="T7" fmla="*/ 0 h 285776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88 h 285776"/>
                <a:gd name="T14" fmla="*/ 857256 w 857256"/>
                <a:gd name="T15" fmla="*/ 285776 h 2857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76">
                  <a:moveTo>
                    <a:pt x="0" y="0"/>
                  </a:moveTo>
                  <a:lnTo>
                    <a:pt x="142888" y="0"/>
                  </a:lnTo>
                  <a:lnTo>
                    <a:pt x="142888" y="142888"/>
                  </a:lnTo>
                  <a:lnTo>
                    <a:pt x="857256" y="142888"/>
                  </a:lnTo>
                  <a:lnTo>
                    <a:pt x="857256" y="285776"/>
                  </a:lnTo>
                  <a:lnTo>
                    <a:pt x="0" y="285776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rot="10800000"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</p:grpSp>
      <p:sp>
        <p:nvSpPr>
          <p:cNvPr id="29702" name="직사각형 6"/>
          <p:cNvSpPr>
            <a:spLocks noChangeArrowheads="1"/>
          </p:cNvSpPr>
          <p:nvPr/>
        </p:nvSpPr>
        <p:spPr bwMode="auto">
          <a:xfrm>
            <a:off x="4765675" y="6784975"/>
            <a:ext cx="6858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921" tIns="47960" rIns="95921" bIns="47960">
            <a:spAutoFit/>
          </a:bodyPr>
          <a:lstStyle/>
          <a:p>
            <a:pPr defTabSz="958850">
              <a:buFont typeface="Wingdings" pitchFamily="2" charset="2"/>
              <a:buNone/>
            </a:pPr>
            <a:r>
              <a:rPr kumimoji="0" lang="en-US" altLang="ko-KR" sz="1000" b="1">
                <a:latin typeface="맑은 고딕" pitchFamily="50" charset="-127"/>
                <a:ea typeface="맑은 고딕" pitchFamily="50" charset="-127"/>
              </a:rPr>
              <a:t>-14-</a:t>
            </a:r>
            <a:endParaRPr kumimoji="0" lang="ko-KR" altLang="en-US" sz="100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ChangeArrowheads="1"/>
          </p:cNvSpPr>
          <p:nvPr/>
        </p:nvSpPr>
        <p:spPr bwMode="auto">
          <a:xfrm>
            <a:off x="620713" y="1508125"/>
            <a:ext cx="987425" cy="5213350"/>
          </a:xfrm>
          <a:prstGeom prst="rect">
            <a:avLst/>
          </a:prstGeom>
          <a:solidFill>
            <a:srgbClr val="F2F5F8"/>
          </a:solidFill>
          <a:ln w="9525">
            <a:noFill/>
            <a:miter lim="800000"/>
            <a:headEnd/>
            <a:tailEnd/>
          </a:ln>
        </p:spPr>
        <p:txBody>
          <a:bodyPr wrap="none" lIns="0" tIns="47960" rIns="0" bIns="47960" anchor="ctr"/>
          <a:lstStyle/>
          <a:p>
            <a:pPr defTabSz="958850"/>
            <a:endParaRPr kumimoji="0" lang="ko-KR" altLang="en-US">
              <a:latin typeface="Georgia" pitchFamily="18" charset="0"/>
              <a:ea typeface="바탕" pitchFamily="18" charset="-127"/>
            </a:endParaRPr>
          </a:p>
        </p:txBody>
      </p:sp>
      <p:grpSp>
        <p:nvGrpSpPr>
          <p:cNvPr id="30723" name="그룹 12"/>
          <p:cNvGrpSpPr>
            <a:grpSpLocks/>
          </p:cNvGrpSpPr>
          <p:nvPr/>
        </p:nvGrpSpPr>
        <p:grpSpPr bwMode="auto">
          <a:xfrm>
            <a:off x="879475" y="2413000"/>
            <a:ext cx="9215438" cy="3586163"/>
            <a:chOff x="808007" y="2055801"/>
            <a:chExt cx="9215526" cy="3586340"/>
          </a:xfrm>
        </p:grpSpPr>
        <p:sp>
          <p:nvSpPr>
            <p:cNvPr id="30730" name="Rectangle 3"/>
            <p:cNvSpPr>
              <a:spLocks noChangeArrowheads="1"/>
            </p:cNvSpPr>
            <p:nvPr/>
          </p:nvSpPr>
          <p:spPr bwMode="auto">
            <a:xfrm>
              <a:off x="811182" y="2403463"/>
              <a:ext cx="3425849" cy="323676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4410" tIns="47960" rIns="94410" bIns="47960" anchor="ctr">
              <a:spAutoFit/>
            </a:bodyPr>
            <a:lstStyle/>
            <a:p>
              <a:pPr defTabSz="958850"/>
              <a:endParaRPr kumimoji="0" lang="en-US" altLang="ko-KR" sz="150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</a:rPr>
                <a:t>O  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</a:rPr>
                <a:t>폐기물처리신고자의 범위</a:t>
              </a:r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</a:rPr>
                <a:t>제</a:t>
              </a:r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</a:rPr>
                <a:t>46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</a:rPr>
                <a:t>조</a:t>
              </a:r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</a:rPr>
                <a:t>)</a:t>
              </a:r>
            </a:p>
            <a:p>
              <a:pPr defTabSz="958850"/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</a:rPr>
                <a:t>    </a:t>
              </a:r>
            </a:p>
            <a:p>
              <a:pPr defTabSz="958850"/>
              <a:r>
                <a:rPr lang="en-US" altLang="ko-KR" sz="1600"/>
                <a:t>  </a:t>
              </a:r>
              <a:r>
                <a:rPr lang="ko-KR" altLang="en-US" sz="1600"/>
                <a:t>다</a:t>
              </a:r>
              <a:r>
                <a:rPr lang="en-US" altLang="ko-KR" sz="1600"/>
                <a:t>. </a:t>
              </a:r>
              <a:r>
                <a:rPr lang="ko-KR" altLang="en-US" sz="1600"/>
                <a:t>폐타이어</a:t>
              </a:r>
              <a:r>
                <a:rPr lang="en-US" altLang="ko-KR" sz="1600"/>
                <a:t>, </a:t>
              </a:r>
              <a:r>
                <a:rPr lang="ko-KR" altLang="en-US" sz="1600"/>
                <a:t>폐가전제품 등 </a:t>
              </a:r>
              <a:r>
                <a:rPr lang="ko-KR" altLang="en-US" sz="1600">
                  <a:latin typeface="맑은 고딕" pitchFamily="50" charset="-127"/>
                  <a:ea typeface="맑은 고딕" pitchFamily="50" charset="-127"/>
                </a:rPr>
                <a:t>환경</a:t>
              </a:r>
              <a:endParaRPr lang="en-US" altLang="ko-KR" sz="160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lang="en-US" altLang="ko-KR" sz="1600">
                  <a:latin typeface="맑은 고딕" pitchFamily="50" charset="-127"/>
                  <a:ea typeface="맑은 고딕" pitchFamily="50" charset="-127"/>
                </a:rPr>
                <a:t>      </a:t>
              </a:r>
              <a:r>
                <a:rPr lang="ko-KR" altLang="en-US" sz="1600">
                  <a:latin typeface="맑은 고딕" pitchFamily="50" charset="-127"/>
                  <a:ea typeface="맑은 고딕" pitchFamily="50" charset="-127"/>
                </a:rPr>
                <a:t>부령</a:t>
              </a:r>
              <a:r>
                <a:rPr lang="en-US" altLang="ko-KR" sz="160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ko-KR" altLang="en-US" sz="1600">
                  <a:latin typeface="맑은 고딕" pitchFamily="50" charset="-127"/>
                  <a:ea typeface="맑은 고딕" pitchFamily="50" charset="-127"/>
                </a:rPr>
                <a:t>으로 정하는</a:t>
              </a:r>
              <a:r>
                <a:rPr lang="ko-KR" altLang="en-US" sz="1600"/>
                <a:t> 폐기물을 수</a:t>
              </a:r>
              <a:endParaRPr lang="en-US" altLang="ko-KR" sz="1600"/>
            </a:p>
            <a:p>
              <a:pPr defTabSz="958850"/>
              <a:r>
                <a:rPr lang="en-US" altLang="ko-KR" sz="1600"/>
                <a:t>       </a:t>
              </a:r>
              <a:r>
                <a:rPr lang="ko-KR" altLang="en-US" sz="1600"/>
                <a:t>집</a:t>
              </a:r>
              <a:r>
                <a:rPr lang="en-US" altLang="ko-KR" sz="1600"/>
                <a:t>·</a:t>
              </a:r>
              <a:r>
                <a:rPr lang="ko-KR" altLang="en-US" sz="1600"/>
                <a:t>운반하는 자</a:t>
              </a:r>
              <a:endParaRPr lang="en-US" altLang="ko-KR" sz="1600"/>
            </a:p>
            <a:p>
              <a:pPr defTabSz="958850"/>
              <a:endParaRPr kumimoji="0" lang="en-US" altLang="ko-KR" sz="1600" b="1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600" b="1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600" b="1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600" b="1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600" b="1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600" b="1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ko-KR" altLang="en-US" sz="1500" b="1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0731" name="Rectangle 2"/>
            <p:cNvSpPr>
              <a:spLocks noChangeArrowheads="1"/>
            </p:cNvSpPr>
            <p:nvPr/>
          </p:nvSpPr>
          <p:spPr bwMode="auto">
            <a:xfrm>
              <a:off x="4237055" y="2313025"/>
              <a:ext cx="5786478" cy="332911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4410" tIns="47960" rIns="94410" bIns="47960" anchor="ctr">
              <a:spAutoFit/>
            </a:bodyPr>
            <a:lstStyle/>
            <a:p>
              <a:pPr defTabSz="958850"/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O  </a:t>
              </a:r>
              <a:r>
                <a:rPr kumimoji="0" lang="ko-KR" altLang="en-US" sz="1500" dirty="0" err="1">
                  <a:latin typeface="맑은 고딕" pitchFamily="50" charset="-127"/>
                  <a:ea typeface="맑은 고딕" pitchFamily="50" charset="-127"/>
                </a:rPr>
                <a:t>환경부령으로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 정하는 폐기물</a:t>
              </a:r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  - 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폐타이어</a:t>
              </a:r>
              <a:endParaRPr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lang="ko-KR" altLang="en-US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  - </a:t>
              </a:r>
              <a:r>
                <a:rPr lang="ko-KR" altLang="en-US" sz="1500" dirty="0" err="1">
                  <a:latin typeface="맑은 고딕" pitchFamily="50" charset="-127"/>
                  <a:ea typeface="맑은 고딕" pitchFamily="50" charset="-127"/>
                </a:rPr>
                <a:t>폐가전제품</a:t>
              </a:r>
              <a:endParaRPr lang="ko-KR" altLang="en-US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 </a:t>
              </a:r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  - </a:t>
              </a:r>
              <a:r>
                <a:rPr lang="ko-KR" altLang="en-US" sz="1500" dirty="0" err="1">
                  <a:latin typeface="맑은 고딕" pitchFamily="50" charset="-127"/>
                  <a:ea typeface="맑은 고딕" pitchFamily="50" charset="-127"/>
                </a:rPr>
                <a:t>폐축전지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 및 </a:t>
              </a:r>
              <a:r>
                <a:rPr lang="ko-KR" altLang="en-US" sz="1500" dirty="0" err="1">
                  <a:latin typeface="맑은 고딕" pitchFamily="50" charset="-127"/>
                  <a:ea typeface="맑은 고딕" pitchFamily="50" charset="-127"/>
                </a:rPr>
                <a:t>폐변압기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손상되지 아니한 상태로서 </a:t>
              </a:r>
              <a:r>
                <a:rPr lang="ko-KR" altLang="en-US" sz="1500" dirty="0" err="1">
                  <a:latin typeface="맑은 고딕" pitchFamily="50" charset="-127"/>
                  <a:ea typeface="맑은 고딕" pitchFamily="50" charset="-127"/>
                </a:rPr>
                <a:t>폐황산이나</a:t>
              </a:r>
              <a:endParaRPr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   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 폐절연유가 유출되지 아니하는 경우만 해당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)</a:t>
              </a:r>
            </a:p>
            <a:p>
              <a:pPr defTabSz="958850"/>
              <a:endParaRPr lang="ko-KR" altLang="en-US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  - </a:t>
              </a:r>
              <a:r>
                <a:rPr lang="ko-KR" altLang="en-US" sz="1500" dirty="0" err="1">
                  <a:latin typeface="맑은 고딕" pitchFamily="50" charset="-127"/>
                  <a:ea typeface="맑은 고딕" pitchFamily="50" charset="-127"/>
                </a:rPr>
                <a:t>폐드럼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내용물이 제거되어 유출될 우려가 없는 경우만 해당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)</a:t>
              </a:r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0732" name="Rectangle 18"/>
            <p:cNvSpPr>
              <a:spLocks noChangeArrowheads="1"/>
            </p:cNvSpPr>
            <p:nvPr/>
          </p:nvSpPr>
          <p:spPr bwMode="gray">
            <a:xfrm>
              <a:off x="4237031" y="2055801"/>
              <a:ext cx="5786478" cy="343078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5921" tIns="47960" rIns="95921" bIns="47960">
              <a:spAutoFit/>
            </a:bodyPr>
            <a:lstStyle/>
            <a:p>
              <a:pPr algn="ctr" defTabSz="958850"/>
              <a:r>
                <a:rPr kumimoji="0" lang="ko-KR" altLang="en-US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시  행  규  칙 </a:t>
              </a:r>
              <a:r>
                <a:rPr kumimoji="0" lang="en-US" altLang="ko-KR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kumimoji="0" lang="ko-KR" altLang="en-US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안</a:t>
              </a:r>
              <a:r>
                <a:rPr kumimoji="0" lang="en-US" altLang="ko-KR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)</a:t>
              </a:r>
              <a:endParaRPr kumimoji="0" lang="ko-KR" altLang="en-US" sz="1600" b="1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0733" name="Rectangle 17"/>
            <p:cNvSpPr>
              <a:spLocks noChangeArrowheads="1"/>
            </p:cNvSpPr>
            <p:nvPr/>
          </p:nvSpPr>
          <p:spPr bwMode="gray">
            <a:xfrm>
              <a:off x="808007" y="2055801"/>
              <a:ext cx="3429024" cy="343078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5921" tIns="47960" rIns="95921" bIns="47960">
              <a:spAutoFit/>
            </a:bodyPr>
            <a:lstStyle/>
            <a:p>
              <a:pPr algn="ctr" defTabSz="958850"/>
              <a:r>
                <a:rPr kumimoji="0" lang="ko-KR" altLang="en-US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개 정 법  률</a:t>
              </a:r>
            </a:p>
          </p:txBody>
        </p:sp>
      </p:grpSp>
      <p:sp>
        <p:nvSpPr>
          <p:cNvPr id="30724" name="AutoShape 8"/>
          <p:cNvSpPr>
            <a:spLocks noChangeArrowheads="1"/>
          </p:cNvSpPr>
          <p:nvPr/>
        </p:nvSpPr>
        <p:spPr bwMode="auto">
          <a:xfrm>
            <a:off x="665163" y="1698625"/>
            <a:ext cx="7000875" cy="411163"/>
          </a:xfrm>
          <a:prstGeom prst="roundRect">
            <a:avLst>
              <a:gd name="adj" fmla="val 50000"/>
            </a:avLst>
          </a:prstGeom>
          <a:solidFill>
            <a:srgbClr val="F0E0CE"/>
          </a:solidFill>
          <a:ln w="19050">
            <a:solidFill>
              <a:srgbClr val="623C3C"/>
            </a:solidFill>
            <a:round/>
            <a:headEnd/>
            <a:tailEnd/>
          </a:ln>
        </p:spPr>
        <p:txBody>
          <a:bodyPr wrap="none" lIns="95921" tIns="47960" rIns="95921" bIns="47960" anchor="ctr"/>
          <a:lstStyle/>
          <a:p>
            <a:pPr algn="ctr" defTabSz="958850"/>
            <a:r>
              <a:rPr kumimoji="0" lang="en-US" altLang="ko-KR" sz="2000" b="1">
                <a:latin typeface="맑은 고딕" pitchFamily="50" charset="-127"/>
                <a:ea typeface="맑은 고딕" pitchFamily="50" charset="-127"/>
              </a:rPr>
              <a:t>9. </a:t>
            </a:r>
            <a:r>
              <a:rPr kumimoji="0" lang="ko-KR" altLang="en-US" sz="2000" b="1">
                <a:latin typeface="맑은 고딕" pitchFamily="50" charset="-127"/>
                <a:ea typeface="맑은 고딕" pitchFamily="50" charset="-127"/>
              </a:rPr>
              <a:t>폐지</a:t>
            </a:r>
            <a:r>
              <a:rPr kumimoji="0" lang="en-US" altLang="ko-KR" sz="2000" b="1"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0" lang="ko-KR" altLang="en-US" sz="2000" b="1">
                <a:latin typeface="맑은 고딕" pitchFamily="50" charset="-127"/>
                <a:ea typeface="맑은 고딕" pitchFamily="50" charset="-127"/>
              </a:rPr>
              <a:t>고철 등 폐기물수집</a:t>
            </a:r>
            <a:r>
              <a:rPr kumimoji="0" lang="en-US" altLang="ko-KR" sz="2000" b="1">
                <a:latin typeface="맑은 고딕" pitchFamily="50" charset="-127"/>
                <a:ea typeface="맑은 고딕" pitchFamily="50" charset="-127"/>
              </a:rPr>
              <a:t>.</a:t>
            </a:r>
            <a:r>
              <a:rPr kumimoji="0" lang="ko-KR" altLang="en-US" sz="2000" b="1">
                <a:latin typeface="맑은 고딕" pitchFamily="50" charset="-127"/>
                <a:ea typeface="맑은 고딕" pitchFamily="50" charset="-127"/>
              </a:rPr>
              <a:t>운반자에 대한 폐기물처리신고</a:t>
            </a:r>
          </a:p>
        </p:txBody>
      </p:sp>
      <p:grpSp>
        <p:nvGrpSpPr>
          <p:cNvPr id="30725" name="그룹 38"/>
          <p:cNvGrpSpPr>
            <a:grpSpLocks/>
          </p:cNvGrpSpPr>
          <p:nvPr/>
        </p:nvGrpSpPr>
        <p:grpSpPr bwMode="auto">
          <a:xfrm>
            <a:off x="554038" y="484188"/>
            <a:ext cx="3411537" cy="604837"/>
            <a:chOff x="490509" y="457179"/>
            <a:chExt cx="3019863" cy="571528"/>
          </a:xfrm>
        </p:grpSpPr>
        <p:sp>
          <p:nvSpPr>
            <p:cNvPr id="30727" name="TextBox 39"/>
            <p:cNvSpPr txBox="1">
              <a:spLocks noChangeArrowheads="1"/>
            </p:cNvSpPr>
            <p:nvPr/>
          </p:nvSpPr>
          <p:spPr bwMode="auto">
            <a:xfrm>
              <a:off x="594501" y="500681"/>
              <a:ext cx="2915871" cy="455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5921" tIns="47960" rIns="95921" bIns="47960">
              <a:spAutoFit/>
            </a:bodyPr>
            <a:lstStyle/>
            <a:p>
              <a:pPr defTabSz="958850"/>
              <a:r>
                <a:rPr kumimoji="0" lang="en-US" altLang="ko-KR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2. </a:t>
              </a:r>
              <a:r>
                <a:rPr kumimoji="0" lang="ko-KR" altLang="en-US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법령안의 주요내용</a:t>
              </a:r>
            </a:p>
          </p:txBody>
        </p:sp>
        <p:sp>
          <p:nvSpPr>
            <p:cNvPr id="30728" name="L 도형 40"/>
            <p:cNvSpPr>
              <a:spLocks noChangeArrowheads="1"/>
            </p:cNvSpPr>
            <p:nvPr/>
          </p:nvSpPr>
          <p:spPr bwMode="auto">
            <a:xfrm>
              <a:off x="490509" y="742955"/>
              <a:ext cx="857256" cy="285752"/>
            </a:xfrm>
            <a:custGeom>
              <a:avLst/>
              <a:gdLst>
                <a:gd name="T0" fmla="*/ 857256 w 857256"/>
                <a:gd name="T1" fmla="*/ 214314 h 285752"/>
                <a:gd name="T2" fmla="*/ 428628 w 857256"/>
                <a:gd name="T3" fmla="*/ 285752 h 285752"/>
                <a:gd name="T4" fmla="*/ 0 w 857256"/>
                <a:gd name="T5" fmla="*/ 142876 h 285752"/>
                <a:gd name="T6" fmla="*/ 71438 w 857256"/>
                <a:gd name="T7" fmla="*/ 0 h 285752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76 h 285752"/>
                <a:gd name="T14" fmla="*/ 857256 w 857256"/>
                <a:gd name="T15" fmla="*/ 285752 h 2857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52">
                  <a:moveTo>
                    <a:pt x="0" y="0"/>
                  </a:moveTo>
                  <a:lnTo>
                    <a:pt x="142876" y="0"/>
                  </a:lnTo>
                  <a:lnTo>
                    <a:pt x="142876" y="142876"/>
                  </a:lnTo>
                  <a:lnTo>
                    <a:pt x="857256" y="142876"/>
                  </a:lnTo>
                  <a:lnTo>
                    <a:pt x="857256" y="285752"/>
                  </a:lnTo>
                  <a:lnTo>
                    <a:pt x="0" y="285752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  <p:sp>
          <p:nvSpPr>
            <p:cNvPr id="30729" name="L 도형 41"/>
            <p:cNvSpPr>
              <a:spLocks noChangeArrowheads="1"/>
            </p:cNvSpPr>
            <p:nvPr/>
          </p:nvSpPr>
          <p:spPr bwMode="auto">
            <a:xfrm flipV="1">
              <a:off x="490509" y="457179"/>
              <a:ext cx="857256" cy="285776"/>
            </a:xfrm>
            <a:custGeom>
              <a:avLst/>
              <a:gdLst>
                <a:gd name="T0" fmla="*/ 857256 w 857256"/>
                <a:gd name="T1" fmla="*/ 214332 h 285776"/>
                <a:gd name="T2" fmla="*/ 428628 w 857256"/>
                <a:gd name="T3" fmla="*/ 285776 h 285776"/>
                <a:gd name="T4" fmla="*/ 0 w 857256"/>
                <a:gd name="T5" fmla="*/ 142888 h 285776"/>
                <a:gd name="T6" fmla="*/ 71444 w 857256"/>
                <a:gd name="T7" fmla="*/ 0 h 285776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88 h 285776"/>
                <a:gd name="T14" fmla="*/ 857256 w 857256"/>
                <a:gd name="T15" fmla="*/ 285776 h 2857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76">
                  <a:moveTo>
                    <a:pt x="0" y="0"/>
                  </a:moveTo>
                  <a:lnTo>
                    <a:pt x="142888" y="0"/>
                  </a:lnTo>
                  <a:lnTo>
                    <a:pt x="142888" y="142888"/>
                  </a:lnTo>
                  <a:lnTo>
                    <a:pt x="857256" y="142888"/>
                  </a:lnTo>
                  <a:lnTo>
                    <a:pt x="857256" y="285776"/>
                  </a:lnTo>
                  <a:lnTo>
                    <a:pt x="0" y="285776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rot="10800000"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</p:grpSp>
      <p:sp>
        <p:nvSpPr>
          <p:cNvPr id="30726" name="직사각형 6"/>
          <p:cNvSpPr>
            <a:spLocks noChangeArrowheads="1"/>
          </p:cNvSpPr>
          <p:nvPr/>
        </p:nvSpPr>
        <p:spPr bwMode="auto">
          <a:xfrm>
            <a:off x="4765675" y="6784975"/>
            <a:ext cx="614363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921" tIns="47960" rIns="95921" bIns="47960">
            <a:spAutoFit/>
          </a:bodyPr>
          <a:lstStyle/>
          <a:p>
            <a:pPr defTabSz="958850">
              <a:buFont typeface="Wingdings" pitchFamily="2" charset="2"/>
              <a:buNone/>
            </a:pPr>
            <a:r>
              <a:rPr kumimoji="0" lang="en-US" altLang="ko-KR" sz="1000" b="1">
                <a:latin typeface="맑은 고딕" pitchFamily="50" charset="-127"/>
                <a:ea typeface="맑은 고딕" pitchFamily="50" charset="-127"/>
              </a:rPr>
              <a:t>-15-</a:t>
            </a:r>
            <a:endParaRPr kumimoji="0" lang="ko-KR" altLang="en-US" sz="100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ChangeArrowheads="1"/>
          </p:cNvSpPr>
          <p:nvPr/>
        </p:nvSpPr>
        <p:spPr bwMode="auto">
          <a:xfrm>
            <a:off x="620713" y="1508125"/>
            <a:ext cx="987425" cy="5213350"/>
          </a:xfrm>
          <a:prstGeom prst="rect">
            <a:avLst/>
          </a:prstGeom>
          <a:solidFill>
            <a:srgbClr val="F2F5F8"/>
          </a:solidFill>
          <a:ln w="9525">
            <a:noFill/>
            <a:miter lim="800000"/>
            <a:headEnd/>
            <a:tailEnd/>
          </a:ln>
        </p:spPr>
        <p:txBody>
          <a:bodyPr wrap="none" lIns="0" tIns="47960" rIns="0" bIns="47960" anchor="ctr"/>
          <a:lstStyle/>
          <a:p>
            <a:pPr defTabSz="958850"/>
            <a:endParaRPr kumimoji="0" lang="ko-KR" altLang="en-US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879475" y="2270125"/>
            <a:ext cx="9144000" cy="44831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94410" tIns="47960" rIns="94410" bIns="47960" anchor="ctr">
            <a:spAutoFit/>
          </a:bodyPr>
          <a:lstStyle/>
          <a:p>
            <a:pPr defTabSz="958850"/>
            <a:endParaRPr kumimoji="0" lang="en-US" altLang="ko-KR" sz="1500" dirty="0">
              <a:latin typeface="맑은 고딕" pitchFamily="50" charset="-127"/>
              <a:ea typeface="맑은 고딕" pitchFamily="50" charset="-127"/>
            </a:endParaRPr>
          </a:p>
          <a:p>
            <a:pPr defTabSz="958850"/>
            <a:r>
              <a:rPr kumimoji="0" lang="en-US" altLang="ko-KR" sz="15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500" b="1" dirty="0">
                <a:latin typeface="맑은 고딕" pitchFamily="50" charset="-127"/>
                <a:ea typeface="맑은 고딕" pitchFamily="50" charset="-127"/>
              </a:rPr>
              <a:t>□ ‘처리’</a:t>
            </a:r>
            <a:r>
              <a:rPr lang="en-US" altLang="ko-KR" sz="1500" b="1" dirty="0">
                <a:latin typeface="맑은 고딕" pitchFamily="50" charset="-127"/>
                <a:ea typeface="맑은 고딕" pitchFamily="50" charset="-127"/>
              </a:rPr>
              <a:t>, ‘</a:t>
            </a:r>
            <a:r>
              <a:rPr lang="ko-KR" altLang="en-US" sz="1500" b="1" dirty="0">
                <a:latin typeface="맑은 고딕" pitchFamily="50" charset="-127"/>
                <a:ea typeface="맑은 고딕" pitchFamily="50" charset="-127"/>
              </a:rPr>
              <a:t>재활용’ 개념 보완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제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조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sz="1500" dirty="0">
              <a:latin typeface="맑은 고딕" pitchFamily="50" charset="-127"/>
              <a:ea typeface="맑은 고딕" pitchFamily="50" charset="-127"/>
            </a:endParaRPr>
          </a:p>
          <a:p>
            <a:pPr defTabSz="958850"/>
            <a:endParaRPr lang="ko-KR" altLang="en-US" sz="1500" dirty="0">
              <a:latin typeface="맑은 고딕" pitchFamily="50" charset="-127"/>
              <a:ea typeface="맑은 고딕" pitchFamily="50" charset="-127"/>
            </a:endParaRPr>
          </a:p>
          <a:p>
            <a:pPr defTabSz="958850"/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‘</a:t>
            </a:r>
            <a:r>
              <a:rPr lang="ko-KR" altLang="en-US" sz="1500" b="1" dirty="0">
                <a:latin typeface="맑은 고딕" pitchFamily="50" charset="-127"/>
                <a:ea typeface="맑은 고딕" pitchFamily="50" charset="-127"/>
              </a:rPr>
              <a:t>처리’ 개념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에 수집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․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운반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․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보관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500" b="1" dirty="0">
                <a:latin typeface="맑은 고딕" pitchFamily="50" charset="-127"/>
                <a:ea typeface="맑은 고딕" pitchFamily="50" charset="-127"/>
              </a:rPr>
              <a:t>재활용</a:t>
            </a:r>
            <a:r>
              <a:rPr lang="en-US" altLang="ko-KR" sz="1500" b="1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500" b="1" dirty="0">
                <a:latin typeface="맑은 고딕" pitchFamily="50" charset="-127"/>
                <a:ea typeface="맑은 고딕" pitchFamily="50" charset="-127"/>
              </a:rPr>
              <a:t>처분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 등을 </a:t>
            </a:r>
            <a:r>
              <a:rPr lang="ko-KR" altLang="en-US" sz="1500" b="1" dirty="0">
                <a:latin typeface="맑은 고딕" pitchFamily="50" charset="-127"/>
                <a:ea typeface="맑은 고딕" pitchFamily="50" charset="-127"/>
              </a:rPr>
              <a:t>포괄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sz="1500" dirty="0">
              <a:latin typeface="맑은 고딕" pitchFamily="50" charset="-127"/>
              <a:ea typeface="맑은 고딕" pitchFamily="50" charset="-127"/>
            </a:endParaRPr>
          </a:p>
          <a:p>
            <a:pPr defTabSz="958850"/>
            <a:endParaRPr lang="ko-KR" altLang="en-US" sz="1500" dirty="0">
              <a:latin typeface="맑은 고딕" pitchFamily="50" charset="-127"/>
              <a:ea typeface="맑은 고딕" pitchFamily="50" charset="-127"/>
            </a:endParaRPr>
          </a:p>
          <a:p>
            <a:pPr defTabSz="958850"/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        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※ ‘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처분’은 소각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․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매립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․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해역배출 등을 의미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(‘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재활용’과 대비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defTabSz="958850"/>
            <a:endParaRPr lang="en-US" altLang="ko-KR" sz="1500" dirty="0">
              <a:latin typeface="맑은 고딕" pitchFamily="50" charset="-127"/>
              <a:ea typeface="맑은 고딕" pitchFamily="50" charset="-127"/>
            </a:endParaRPr>
          </a:p>
          <a:p>
            <a:pPr defTabSz="958850"/>
            <a:r>
              <a:rPr lang="ko-KR" altLang="en-US" sz="1500" b="1" dirty="0">
                <a:latin typeface="맑은 고딕" pitchFamily="50" charset="-127"/>
                <a:ea typeface="맑은 고딕" pitchFamily="50" charset="-127"/>
              </a:rPr>
              <a:t>□ 수입폐기물 관리정책 보완</a:t>
            </a:r>
            <a:r>
              <a:rPr lang="en-US" altLang="ko-KR" sz="1500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500" dirty="0" smtClean="0">
                <a:latin typeface="맑은 고딕" pitchFamily="50" charset="-127"/>
                <a:ea typeface="맑은 고딕" pitchFamily="50" charset="-127"/>
              </a:rPr>
              <a:t>법 제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3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조의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제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5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항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제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24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조의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제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3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항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sz="1500" dirty="0">
              <a:latin typeface="맑은 고딕" pitchFamily="50" charset="-127"/>
              <a:ea typeface="맑은 고딕" pitchFamily="50" charset="-127"/>
            </a:endParaRPr>
          </a:p>
          <a:p>
            <a:pPr defTabSz="958850"/>
            <a:endParaRPr lang="ko-KR" altLang="en-US" sz="1500" dirty="0">
              <a:latin typeface="맑은 고딕" pitchFamily="50" charset="-127"/>
              <a:ea typeface="맑은 고딕" pitchFamily="50" charset="-127"/>
            </a:endParaRPr>
          </a:p>
          <a:p>
            <a:pPr defTabSz="958850"/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  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폐기물의 </a:t>
            </a:r>
            <a:r>
              <a:rPr lang="ko-KR" altLang="en-US" sz="1500" b="1" dirty="0">
                <a:latin typeface="맑은 고딕" pitchFamily="50" charset="-127"/>
                <a:ea typeface="맑은 고딕" pitchFamily="50" charset="-127"/>
              </a:rPr>
              <a:t>수입억제 원칙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선언규정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1500" b="1" dirty="0">
                <a:latin typeface="맑은 고딕" pitchFamily="50" charset="-127"/>
                <a:ea typeface="맑은 고딕" pitchFamily="50" charset="-127"/>
              </a:rPr>
              <a:t>도입</a:t>
            </a:r>
            <a:endParaRPr lang="en-US" altLang="ko-KR" sz="1500" b="1" dirty="0">
              <a:latin typeface="맑은 고딕" pitchFamily="50" charset="-127"/>
              <a:ea typeface="맑은 고딕" pitchFamily="50" charset="-127"/>
            </a:endParaRPr>
          </a:p>
          <a:p>
            <a:pPr defTabSz="958850"/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 </a:t>
            </a:r>
          </a:p>
          <a:p>
            <a:pPr defTabSz="958850"/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     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 수입신고 내용과 </a:t>
            </a:r>
            <a:r>
              <a:rPr lang="ko-KR" altLang="en-US" sz="1500" b="1" dirty="0">
                <a:latin typeface="맑은 고딕" pitchFamily="50" charset="-127"/>
                <a:ea typeface="맑은 고딕" pitchFamily="50" charset="-127"/>
              </a:rPr>
              <a:t>다른 경우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 또는 </a:t>
            </a:r>
            <a:r>
              <a:rPr lang="ko-KR" altLang="en-US" sz="1500" b="1" dirty="0">
                <a:latin typeface="맑은 고딕" pitchFamily="50" charset="-127"/>
                <a:ea typeface="맑은 고딕" pitchFamily="50" charset="-127"/>
              </a:rPr>
              <a:t>환경보건상 이유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로 </a:t>
            </a:r>
            <a:r>
              <a:rPr lang="ko-KR" altLang="en-US" sz="1500" b="1" dirty="0">
                <a:latin typeface="맑은 고딕" pitchFamily="50" charset="-127"/>
                <a:ea typeface="맑은 고딕" pitchFamily="50" charset="-127"/>
              </a:rPr>
              <a:t>반출명령 가능</a:t>
            </a:r>
            <a:endParaRPr lang="en-US" altLang="ko-KR" sz="1500" b="1" dirty="0">
              <a:latin typeface="맑은 고딕" pitchFamily="50" charset="-127"/>
              <a:ea typeface="맑은 고딕" pitchFamily="50" charset="-127"/>
            </a:endParaRPr>
          </a:p>
          <a:p>
            <a:pPr defTabSz="958850"/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 </a:t>
            </a:r>
          </a:p>
          <a:p>
            <a:pPr defTabSz="958850"/>
            <a:r>
              <a:rPr lang="ko-KR" altLang="en-US" sz="1500" b="1" dirty="0">
                <a:latin typeface="맑은 고딕" pitchFamily="50" charset="-127"/>
                <a:ea typeface="맑은 고딕" pitchFamily="50" charset="-127"/>
              </a:rPr>
              <a:t>□ 음식물류 폐기물 관리정책 보완</a:t>
            </a:r>
            <a:r>
              <a:rPr lang="en-US" altLang="ko-KR" sz="1500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500" dirty="0" smtClean="0">
                <a:latin typeface="맑은 고딕" pitchFamily="50" charset="-127"/>
                <a:ea typeface="맑은 고딕" pitchFamily="50" charset="-127"/>
              </a:rPr>
              <a:t>법 제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15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조제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3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항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제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25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조제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1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항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sz="1500" dirty="0">
              <a:latin typeface="맑은 고딕" pitchFamily="50" charset="-127"/>
              <a:ea typeface="맑은 고딕" pitchFamily="50" charset="-127"/>
            </a:endParaRPr>
          </a:p>
          <a:p>
            <a:pPr defTabSz="958850"/>
            <a:endParaRPr lang="ko-KR" altLang="en-US" sz="1500" dirty="0">
              <a:latin typeface="맑은 고딕" pitchFamily="50" charset="-127"/>
              <a:ea typeface="맑은 고딕" pitchFamily="50" charset="-127"/>
            </a:endParaRPr>
          </a:p>
          <a:p>
            <a:pPr defTabSz="958850"/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  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음식물류폐기물을 </a:t>
            </a:r>
            <a:r>
              <a:rPr lang="ko-KR" altLang="en-US" sz="1500" b="1" dirty="0">
                <a:latin typeface="맑은 고딕" pitchFamily="50" charset="-127"/>
                <a:ea typeface="맑은 고딕" pitchFamily="50" charset="-127"/>
              </a:rPr>
              <a:t>다량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(300㎏/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일 이상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으로 </a:t>
            </a:r>
            <a:r>
              <a:rPr lang="ko-KR" altLang="en-US" sz="1500" b="1" dirty="0">
                <a:latin typeface="맑은 고딕" pitchFamily="50" charset="-127"/>
                <a:ea typeface="맑은 고딕" pitchFamily="50" charset="-127"/>
              </a:rPr>
              <a:t>배출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하는 </a:t>
            </a:r>
            <a:r>
              <a:rPr lang="ko-KR" altLang="en-US" sz="1500" b="1" dirty="0">
                <a:latin typeface="맑은 고딕" pitchFamily="50" charset="-127"/>
                <a:ea typeface="맑은 고딕" pitchFamily="50" charset="-127"/>
              </a:rPr>
              <a:t>사업자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를 </a:t>
            </a:r>
            <a:r>
              <a:rPr lang="ko-KR" altLang="en-US" sz="1500" b="1" dirty="0">
                <a:latin typeface="맑은 고딕" pitchFamily="50" charset="-127"/>
                <a:ea typeface="맑은 고딕" pitchFamily="50" charset="-127"/>
              </a:rPr>
              <a:t>감량의무 대상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에 </a:t>
            </a:r>
            <a:r>
              <a:rPr lang="ko-KR" altLang="en-US" sz="1500" b="1" dirty="0">
                <a:latin typeface="맑은 고딕" pitchFamily="50" charset="-127"/>
                <a:ea typeface="맑은 고딕" pitchFamily="50" charset="-127"/>
              </a:rPr>
              <a:t>포함</a:t>
            </a:r>
            <a:endParaRPr lang="en-US" altLang="ko-KR" sz="1500" b="1" dirty="0">
              <a:latin typeface="맑은 고딕" pitchFamily="50" charset="-127"/>
              <a:ea typeface="맑은 고딕" pitchFamily="50" charset="-127"/>
            </a:endParaRPr>
          </a:p>
          <a:p>
            <a:pPr defTabSz="958850"/>
            <a:r>
              <a:rPr lang="en-US" altLang="ko-KR" sz="1500" b="1" dirty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en-US" altLang="ko-KR" sz="1500" b="1" dirty="0" smtClean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생활폐기물배출자로 제한하는 규정 삭제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 등 </a:t>
            </a:r>
            <a:endParaRPr lang="en-US" altLang="ko-KR" sz="1500" dirty="0">
              <a:latin typeface="맑은 고딕" pitchFamily="50" charset="-127"/>
              <a:ea typeface="맑은 고딕" pitchFamily="50" charset="-127"/>
            </a:endParaRPr>
          </a:p>
          <a:p>
            <a:pPr defTabSz="958850"/>
            <a:endParaRPr kumimoji="0" lang="en-US" altLang="ko-KR" sz="1500" dirty="0">
              <a:latin typeface="맑은 고딕" pitchFamily="50" charset="-127"/>
              <a:ea typeface="맑은 고딕" pitchFamily="50" charset="-127"/>
            </a:endParaRPr>
          </a:p>
          <a:p>
            <a:pPr defTabSz="958850"/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  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음식물류폐기물을 </a:t>
            </a:r>
            <a:r>
              <a:rPr lang="ko-KR" altLang="en-US" sz="1500" b="1" dirty="0">
                <a:latin typeface="맑은 고딕" pitchFamily="50" charset="-127"/>
                <a:ea typeface="맑은 고딕" pitchFamily="50" charset="-127"/>
              </a:rPr>
              <a:t>재활용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하는 경우 </a:t>
            </a:r>
            <a:r>
              <a:rPr lang="ko-KR" altLang="en-US" sz="1500" b="1" dirty="0" err="1">
                <a:latin typeface="맑은 고딕" pitchFamily="50" charset="-127"/>
                <a:ea typeface="맑은 고딕" pitchFamily="50" charset="-127"/>
              </a:rPr>
              <a:t>재활용업</a:t>
            </a:r>
            <a:r>
              <a:rPr lang="ko-KR" altLang="en-US" sz="1500" b="1" dirty="0">
                <a:latin typeface="맑은 고딕" pitchFamily="50" charset="-127"/>
                <a:ea typeface="맑은 고딕" pitchFamily="50" charset="-127"/>
              </a:rPr>
              <a:t> 허가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를 받도록 함</a:t>
            </a:r>
            <a:endParaRPr kumimoji="0" lang="en-US" altLang="ko-KR" sz="15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748" name="Rectangle 18"/>
          <p:cNvSpPr>
            <a:spLocks noChangeArrowheads="1"/>
          </p:cNvSpPr>
          <p:nvPr/>
        </p:nvSpPr>
        <p:spPr bwMode="gray">
          <a:xfrm>
            <a:off x="879475" y="1984375"/>
            <a:ext cx="9144000" cy="342900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95921" tIns="47960" rIns="95921" bIns="47960">
            <a:spAutoFit/>
          </a:bodyPr>
          <a:lstStyle/>
          <a:p>
            <a:pPr algn="ctr" defTabSz="958850"/>
            <a:r>
              <a:rPr kumimoji="0" lang="ko-KR" altLang="en-US" sz="1600" b="1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개  정  법   률</a:t>
            </a:r>
          </a:p>
        </p:txBody>
      </p:sp>
      <p:sp>
        <p:nvSpPr>
          <p:cNvPr id="31749" name="AutoShape 8"/>
          <p:cNvSpPr>
            <a:spLocks noChangeArrowheads="1"/>
          </p:cNvSpPr>
          <p:nvPr/>
        </p:nvSpPr>
        <p:spPr bwMode="auto">
          <a:xfrm>
            <a:off x="665163" y="1412875"/>
            <a:ext cx="3643312" cy="411163"/>
          </a:xfrm>
          <a:prstGeom prst="roundRect">
            <a:avLst>
              <a:gd name="adj" fmla="val 50000"/>
            </a:avLst>
          </a:prstGeom>
          <a:solidFill>
            <a:srgbClr val="F0E0CE"/>
          </a:solidFill>
          <a:ln w="19050">
            <a:solidFill>
              <a:srgbClr val="623C3C"/>
            </a:solidFill>
            <a:round/>
            <a:headEnd/>
            <a:tailEnd/>
          </a:ln>
        </p:spPr>
        <p:txBody>
          <a:bodyPr wrap="none" lIns="95921" tIns="47960" rIns="95921" bIns="47960" anchor="ctr"/>
          <a:lstStyle/>
          <a:p>
            <a:pPr algn="ctr" defTabSz="958850"/>
            <a:r>
              <a:rPr kumimoji="0" lang="en-US" altLang="ko-KR" sz="2000" b="1">
                <a:latin typeface="맑은 고딕" pitchFamily="50" charset="-127"/>
                <a:ea typeface="맑은 고딕" pitchFamily="50" charset="-127"/>
              </a:rPr>
              <a:t>&lt;</a:t>
            </a:r>
            <a:r>
              <a:rPr kumimoji="0" lang="ko-KR" altLang="en-US" sz="2000" b="1">
                <a:latin typeface="맑은 고딕" pitchFamily="50" charset="-127"/>
                <a:ea typeface="맑은 고딕" pitchFamily="50" charset="-127"/>
              </a:rPr>
              <a:t>참고</a:t>
            </a:r>
            <a:r>
              <a:rPr kumimoji="0" lang="en-US" altLang="ko-KR" sz="2000" b="1">
                <a:latin typeface="맑은 고딕" pitchFamily="50" charset="-127"/>
                <a:ea typeface="맑은 고딕" pitchFamily="50" charset="-127"/>
              </a:rPr>
              <a:t>&gt; </a:t>
            </a:r>
            <a:r>
              <a:rPr kumimoji="0" lang="ko-KR" altLang="en-US" sz="2000" b="1">
                <a:latin typeface="맑은 고딕" pitchFamily="50" charset="-127"/>
                <a:ea typeface="맑은 고딕" pitchFamily="50" charset="-127"/>
              </a:rPr>
              <a:t>기타 주요 개정사항</a:t>
            </a:r>
          </a:p>
        </p:txBody>
      </p:sp>
      <p:grpSp>
        <p:nvGrpSpPr>
          <p:cNvPr id="31750" name="그룹 38"/>
          <p:cNvGrpSpPr>
            <a:grpSpLocks/>
          </p:cNvGrpSpPr>
          <p:nvPr/>
        </p:nvGrpSpPr>
        <p:grpSpPr bwMode="auto">
          <a:xfrm>
            <a:off x="554038" y="484188"/>
            <a:ext cx="3411537" cy="604837"/>
            <a:chOff x="490509" y="457179"/>
            <a:chExt cx="3019863" cy="571528"/>
          </a:xfrm>
        </p:grpSpPr>
        <p:sp>
          <p:nvSpPr>
            <p:cNvPr id="31752" name="TextBox 39"/>
            <p:cNvSpPr txBox="1">
              <a:spLocks noChangeArrowheads="1"/>
            </p:cNvSpPr>
            <p:nvPr/>
          </p:nvSpPr>
          <p:spPr bwMode="auto">
            <a:xfrm>
              <a:off x="594501" y="500681"/>
              <a:ext cx="2915871" cy="455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5921" tIns="47960" rIns="95921" bIns="47960">
              <a:spAutoFit/>
            </a:bodyPr>
            <a:lstStyle/>
            <a:p>
              <a:pPr defTabSz="958850"/>
              <a:r>
                <a:rPr kumimoji="0" lang="en-US" altLang="ko-KR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2. </a:t>
              </a:r>
              <a:r>
                <a:rPr kumimoji="0" lang="ko-KR" altLang="en-US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법령안의 주요내용</a:t>
              </a:r>
            </a:p>
          </p:txBody>
        </p:sp>
        <p:sp>
          <p:nvSpPr>
            <p:cNvPr id="31753" name="L 도형 40"/>
            <p:cNvSpPr>
              <a:spLocks noChangeArrowheads="1"/>
            </p:cNvSpPr>
            <p:nvPr/>
          </p:nvSpPr>
          <p:spPr bwMode="auto">
            <a:xfrm>
              <a:off x="490509" y="742955"/>
              <a:ext cx="857256" cy="285752"/>
            </a:xfrm>
            <a:custGeom>
              <a:avLst/>
              <a:gdLst>
                <a:gd name="T0" fmla="*/ 857256 w 857256"/>
                <a:gd name="T1" fmla="*/ 214314 h 285752"/>
                <a:gd name="T2" fmla="*/ 428628 w 857256"/>
                <a:gd name="T3" fmla="*/ 285752 h 285752"/>
                <a:gd name="T4" fmla="*/ 0 w 857256"/>
                <a:gd name="T5" fmla="*/ 142876 h 285752"/>
                <a:gd name="T6" fmla="*/ 71438 w 857256"/>
                <a:gd name="T7" fmla="*/ 0 h 285752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76 h 285752"/>
                <a:gd name="T14" fmla="*/ 857256 w 857256"/>
                <a:gd name="T15" fmla="*/ 285752 h 2857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52">
                  <a:moveTo>
                    <a:pt x="0" y="0"/>
                  </a:moveTo>
                  <a:lnTo>
                    <a:pt x="142876" y="0"/>
                  </a:lnTo>
                  <a:lnTo>
                    <a:pt x="142876" y="142876"/>
                  </a:lnTo>
                  <a:lnTo>
                    <a:pt x="857256" y="142876"/>
                  </a:lnTo>
                  <a:lnTo>
                    <a:pt x="857256" y="285752"/>
                  </a:lnTo>
                  <a:lnTo>
                    <a:pt x="0" y="285752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  <p:sp>
          <p:nvSpPr>
            <p:cNvPr id="31754" name="L 도형 41"/>
            <p:cNvSpPr>
              <a:spLocks noChangeArrowheads="1"/>
            </p:cNvSpPr>
            <p:nvPr/>
          </p:nvSpPr>
          <p:spPr bwMode="auto">
            <a:xfrm flipV="1">
              <a:off x="490509" y="457179"/>
              <a:ext cx="857256" cy="285776"/>
            </a:xfrm>
            <a:custGeom>
              <a:avLst/>
              <a:gdLst>
                <a:gd name="T0" fmla="*/ 857256 w 857256"/>
                <a:gd name="T1" fmla="*/ 214332 h 285776"/>
                <a:gd name="T2" fmla="*/ 428628 w 857256"/>
                <a:gd name="T3" fmla="*/ 285776 h 285776"/>
                <a:gd name="T4" fmla="*/ 0 w 857256"/>
                <a:gd name="T5" fmla="*/ 142888 h 285776"/>
                <a:gd name="T6" fmla="*/ 71444 w 857256"/>
                <a:gd name="T7" fmla="*/ 0 h 285776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88 h 285776"/>
                <a:gd name="T14" fmla="*/ 857256 w 857256"/>
                <a:gd name="T15" fmla="*/ 285776 h 2857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76">
                  <a:moveTo>
                    <a:pt x="0" y="0"/>
                  </a:moveTo>
                  <a:lnTo>
                    <a:pt x="142888" y="0"/>
                  </a:lnTo>
                  <a:lnTo>
                    <a:pt x="142888" y="142888"/>
                  </a:lnTo>
                  <a:lnTo>
                    <a:pt x="857256" y="142888"/>
                  </a:lnTo>
                  <a:lnTo>
                    <a:pt x="857256" y="285776"/>
                  </a:lnTo>
                  <a:lnTo>
                    <a:pt x="0" y="285776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rot="10800000"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</p:grpSp>
      <p:sp>
        <p:nvSpPr>
          <p:cNvPr id="31751" name="직사각형 6"/>
          <p:cNvSpPr>
            <a:spLocks noChangeArrowheads="1"/>
          </p:cNvSpPr>
          <p:nvPr/>
        </p:nvSpPr>
        <p:spPr bwMode="auto">
          <a:xfrm>
            <a:off x="4737100" y="7004050"/>
            <a:ext cx="642938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921" tIns="47960" rIns="95921" bIns="47960">
            <a:spAutoFit/>
          </a:bodyPr>
          <a:lstStyle/>
          <a:p>
            <a:pPr defTabSz="958850">
              <a:buFont typeface="Wingdings" pitchFamily="2" charset="2"/>
              <a:buNone/>
            </a:pPr>
            <a:r>
              <a:rPr kumimoji="0" lang="en-US" altLang="ko-KR" sz="1000" b="1">
                <a:latin typeface="맑은 고딕" pitchFamily="50" charset="-127"/>
                <a:ea typeface="맑은 고딕" pitchFamily="50" charset="-127"/>
              </a:rPr>
              <a:t>-16-</a:t>
            </a:r>
            <a:endParaRPr kumimoji="0" lang="ko-KR" altLang="en-US" sz="100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ChangeArrowheads="1"/>
          </p:cNvSpPr>
          <p:nvPr/>
        </p:nvSpPr>
        <p:spPr bwMode="auto">
          <a:xfrm>
            <a:off x="620713" y="1508125"/>
            <a:ext cx="987425" cy="5213350"/>
          </a:xfrm>
          <a:prstGeom prst="rect">
            <a:avLst/>
          </a:prstGeom>
          <a:solidFill>
            <a:srgbClr val="F2F5F8"/>
          </a:solidFill>
          <a:ln w="9525">
            <a:noFill/>
            <a:miter lim="800000"/>
            <a:headEnd/>
            <a:tailEnd/>
          </a:ln>
        </p:spPr>
        <p:txBody>
          <a:bodyPr wrap="none" lIns="0" tIns="47960" rIns="0" bIns="47960" anchor="ctr"/>
          <a:lstStyle/>
          <a:p>
            <a:pPr defTabSz="958850"/>
            <a:endParaRPr kumimoji="0" lang="ko-KR" altLang="en-US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879475" y="2555875"/>
            <a:ext cx="9144000" cy="28670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94410" tIns="47960" rIns="94410" bIns="47960" anchor="ctr">
            <a:spAutoFit/>
          </a:bodyPr>
          <a:lstStyle/>
          <a:p>
            <a:endParaRPr lang="en-US" altLang="ko-KR" sz="1500" b="1" dirty="0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sz="1500" b="1" dirty="0">
                <a:latin typeface="맑은 고딕" pitchFamily="50" charset="-127"/>
                <a:ea typeface="맑은 고딕" pitchFamily="50" charset="-127"/>
              </a:rPr>
              <a:t>□ </a:t>
            </a:r>
            <a:r>
              <a:rPr lang="ko-KR" altLang="en-US" sz="1500" b="1" dirty="0" err="1">
                <a:latin typeface="맑은 고딕" pitchFamily="50" charset="-127"/>
                <a:ea typeface="맑은 고딕" pitchFamily="50" charset="-127"/>
              </a:rPr>
              <a:t>종량제</a:t>
            </a:r>
            <a:r>
              <a:rPr lang="ko-KR" altLang="en-US" sz="1500" b="1" dirty="0">
                <a:latin typeface="맑은 고딕" pitchFamily="50" charset="-127"/>
                <a:ea typeface="맑은 고딕" pitchFamily="50" charset="-127"/>
              </a:rPr>
              <a:t> 봉투 불법 제작자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 등에 대한 </a:t>
            </a:r>
            <a:r>
              <a:rPr lang="ko-KR" altLang="en-US" sz="1500" b="1" dirty="0">
                <a:latin typeface="맑은 고딕" pitchFamily="50" charset="-127"/>
                <a:ea typeface="맑은 고딕" pitchFamily="50" charset="-127"/>
              </a:rPr>
              <a:t>벌칙 등 신설</a:t>
            </a:r>
            <a:r>
              <a:rPr lang="en-US" altLang="ko-KR" sz="1500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500" dirty="0" smtClean="0">
                <a:latin typeface="맑은 고딕" pitchFamily="50" charset="-127"/>
                <a:ea typeface="맑은 고딕" pitchFamily="50" charset="-127"/>
              </a:rPr>
              <a:t>법 제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14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조제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4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항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제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64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조제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4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호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제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68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조제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ko-KR" altLang="en-US" sz="1500" dirty="0" err="1">
                <a:latin typeface="맑은 고딕" pitchFamily="50" charset="-127"/>
                <a:ea typeface="맑은 고딕" pitchFamily="50" charset="-127"/>
              </a:rPr>
              <a:t>항제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12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호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 </a:t>
            </a:r>
          </a:p>
          <a:p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 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500" b="1" dirty="0">
                <a:latin typeface="맑은 고딕" pitchFamily="50" charset="-127"/>
                <a:ea typeface="맑은 고딕" pitchFamily="50" charset="-127"/>
              </a:rPr>
              <a:t>불법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 “제작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․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유통” → 벌칙 대상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, “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판매”→ 과태료 부과 </a:t>
            </a:r>
            <a:endParaRPr lang="en-US" altLang="ko-KR" sz="1500" dirty="0">
              <a:latin typeface="맑은 고딕" pitchFamily="50" charset="-127"/>
              <a:ea typeface="맑은 고딕" pitchFamily="50" charset="-127"/>
            </a:endParaRPr>
          </a:p>
          <a:p>
            <a:endParaRPr lang="ko-KR" altLang="en-US" sz="1500" dirty="0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sz="1500" b="1" dirty="0">
                <a:latin typeface="맑은 고딕" pitchFamily="50" charset="-127"/>
                <a:ea typeface="맑은 고딕" pitchFamily="50" charset="-127"/>
              </a:rPr>
              <a:t>□ 폐기물의 미처리 예방책 보완</a:t>
            </a:r>
            <a:r>
              <a:rPr lang="en-US" altLang="ko-KR" sz="1500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500" dirty="0" smtClean="0">
                <a:latin typeface="맑은 고딕" pitchFamily="50" charset="-127"/>
                <a:ea typeface="맑은 고딕" pitchFamily="50" charset="-127"/>
              </a:rPr>
              <a:t>법 제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37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조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제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39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조의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2, 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제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39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조의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3)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sz="1500" dirty="0">
              <a:latin typeface="맑은 고딕" pitchFamily="50" charset="-127"/>
              <a:ea typeface="맑은 고딕" pitchFamily="50" charset="-127"/>
            </a:endParaRPr>
          </a:p>
          <a:p>
            <a:endParaRPr lang="ko-KR" altLang="en-US" sz="1500" dirty="0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 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500" b="1" dirty="0">
                <a:latin typeface="맑은 고딕" pitchFamily="50" charset="-127"/>
                <a:ea typeface="맑은 고딕" pitchFamily="50" charset="-127"/>
              </a:rPr>
              <a:t>사업장폐기물 </a:t>
            </a:r>
            <a:r>
              <a:rPr lang="ko-KR" altLang="en-US" sz="1500" b="1" dirty="0" err="1">
                <a:latin typeface="맑은 고딕" pitchFamily="50" charset="-127"/>
                <a:ea typeface="맑은 고딕" pitchFamily="50" charset="-127"/>
              </a:rPr>
              <a:t>배출자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 보관기간 초과</a:t>
            </a:r>
            <a:r>
              <a:rPr lang="ko-KR" altLang="en-US" sz="15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폐기물의 </a:t>
            </a:r>
            <a:r>
              <a:rPr lang="ko-KR" altLang="en-US" sz="1500" b="1" dirty="0">
                <a:latin typeface="맑은 고딕" pitchFamily="50" charset="-127"/>
                <a:ea typeface="맑은 고딕" pitchFamily="50" charset="-127"/>
              </a:rPr>
              <a:t>처리명령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 신설 </a:t>
            </a:r>
            <a:endParaRPr lang="en-US" altLang="ko-KR" sz="1500" dirty="0">
              <a:latin typeface="맑은 고딕" pitchFamily="50" charset="-127"/>
              <a:ea typeface="맑은 고딕" pitchFamily="50" charset="-127"/>
            </a:endParaRPr>
          </a:p>
          <a:p>
            <a:endParaRPr lang="ko-KR" altLang="en-US" sz="1500" dirty="0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 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500" b="1" dirty="0">
                <a:latin typeface="맑은 고딕" pitchFamily="50" charset="-127"/>
                <a:ea typeface="맑은 고딕" pitchFamily="50" charset="-127"/>
              </a:rPr>
              <a:t>폐기물처리업 등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ko-KR" altLang="en-US" sz="1500" b="1" dirty="0" err="1">
                <a:latin typeface="맑은 고딕" pitchFamily="50" charset="-127"/>
                <a:ea typeface="맑은 고딕" pitchFamily="50" charset="-127"/>
              </a:rPr>
              <a:t>휴</a:t>
            </a:r>
            <a:r>
              <a:rPr lang="en-US" altLang="ko-KR" sz="1500" b="1" dirty="0">
                <a:latin typeface="맑은 고딕" pitchFamily="50" charset="-127"/>
                <a:ea typeface="맑은 고딕" pitchFamily="50" charset="-127"/>
              </a:rPr>
              <a:t>․</a:t>
            </a:r>
            <a:r>
              <a:rPr lang="ko-KR" altLang="en-US" sz="1500" b="1" dirty="0">
                <a:latin typeface="맑은 고딕" pitchFamily="50" charset="-127"/>
                <a:ea typeface="맑은 고딕" pitchFamily="50" charset="-127"/>
              </a:rPr>
              <a:t>폐업 시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 보관 폐기물 </a:t>
            </a:r>
            <a:r>
              <a:rPr lang="ko-KR" altLang="en-US" sz="1500" b="1" dirty="0">
                <a:latin typeface="맑은 고딕" pitchFamily="50" charset="-127"/>
                <a:ea typeface="맑은 고딕" pitchFamily="50" charset="-127"/>
              </a:rPr>
              <a:t>처리의무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 신설</a:t>
            </a:r>
            <a:endParaRPr lang="en-US" altLang="ko-KR" sz="1500" dirty="0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 </a:t>
            </a:r>
          </a:p>
          <a:p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 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500" b="1" dirty="0">
                <a:latin typeface="맑은 고딕" pitchFamily="50" charset="-127"/>
                <a:ea typeface="맑은 고딕" pitchFamily="50" charset="-127"/>
              </a:rPr>
              <a:t>행정처분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영업정지 등</a:t>
            </a:r>
            <a:r>
              <a:rPr lang="en-US" altLang="ko-KR" sz="1500" dirty="0"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1500" b="1" dirty="0">
                <a:latin typeface="맑은 고딕" pitchFamily="50" charset="-127"/>
                <a:ea typeface="맑은 고딕" pitchFamily="50" charset="-127"/>
              </a:rPr>
              <a:t>시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 보관 폐기물의 </a:t>
            </a:r>
            <a:r>
              <a:rPr lang="ko-KR" altLang="en-US" sz="1500" b="1" dirty="0">
                <a:latin typeface="맑은 고딕" pitchFamily="50" charset="-127"/>
                <a:ea typeface="맑은 고딕" pitchFamily="50" charset="-127"/>
              </a:rPr>
              <a:t>처리명령</a:t>
            </a:r>
            <a:r>
              <a:rPr lang="ko-KR" altLang="en-US" sz="1500" dirty="0">
                <a:latin typeface="맑은 고딕" pitchFamily="50" charset="-127"/>
                <a:ea typeface="맑은 고딕" pitchFamily="50" charset="-127"/>
              </a:rPr>
              <a:t> 신설 </a:t>
            </a:r>
          </a:p>
        </p:txBody>
      </p:sp>
      <p:sp>
        <p:nvSpPr>
          <p:cNvPr id="32772" name="Rectangle 18"/>
          <p:cNvSpPr>
            <a:spLocks noChangeArrowheads="1"/>
          </p:cNvSpPr>
          <p:nvPr/>
        </p:nvSpPr>
        <p:spPr bwMode="gray">
          <a:xfrm>
            <a:off x="879475" y="2270125"/>
            <a:ext cx="9144000" cy="342900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95921" tIns="47960" rIns="95921" bIns="47960">
            <a:spAutoFit/>
          </a:bodyPr>
          <a:lstStyle/>
          <a:p>
            <a:pPr algn="ctr" defTabSz="958850"/>
            <a:r>
              <a:rPr kumimoji="0" lang="ko-KR" altLang="en-US" sz="1600" b="1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개  정  법   률</a:t>
            </a:r>
          </a:p>
        </p:txBody>
      </p:sp>
      <p:sp>
        <p:nvSpPr>
          <p:cNvPr id="32773" name="AutoShape 8"/>
          <p:cNvSpPr>
            <a:spLocks noChangeArrowheads="1"/>
          </p:cNvSpPr>
          <p:nvPr/>
        </p:nvSpPr>
        <p:spPr bwMode="auto">
          <a:xfrm>
            <a:off x="665163" y="1698625"/>
            <a:ext cx="3643312" cy="411163"/>
          </a:xfrm>
          <a:prstGeom prst="roundRect">
            <a:avLst>
              <a:gd name="adj" fmla="val 50000"/>
            </a:avLst>
          </a:prstGeom>
          <a:solidFill>
            <a:srgbClr val="F0E0CE"/>
          </a:solidFill>
          <a:ln w="19050">
            <a:solidFill>
              <a:srgbClr val="623C3C"/>
            </a:solidFill>
            <a:round/>
            <a:headEnd/>
            <a:tailEnd/>
          </a:ln>
        </p:spPr>
        <p:txBody>
          <a:bodyPr wrap="none" lIns="95921" tIns="47960" rIns="95921" bIns="47960" anchor="ctr"/>
          <a:lstStyle/>
          <a:p>
            <a:pPr algn="ctr" defTabSz="958850"/>
            <a:r>
              <a:rPr kumimoji="0" lang="en-US" altLang="ko-KR" sz="2000" b="1">
                <a:latin typeface="맑은 고딕" pitchFamily="50" charset="-127"/>
                <a:ea typeface="맑은 고딕" pitchFamily="50" charset="-127"/>
              </a:rPr>
              <a:t>&lt;</a:t>
            </a:r>
            <a:r>
              <a:rPr kumimoji="0" lang="ko-KR" altLang="en-US" sz="2000" b="1">
                <a:latin typeface="맑은 고딕" pitchFamily="50" charset="-127"/>
                <a:ea typeface="맑은 고딕" pitchFamily="50" charset="-127"/>
              </a:rPr>
              <a:t>참고</a:t>
            </a:r>
            <a:r>
              <a:rPr kumimoji="0" lang="en-US" altLang="ko-KR" sz="2000" b="1">
                <a:latin typeface="맑은 고딕" pitchFamily="50" charset="-127"/>
                <a:ea typeface="맑은 고딕" pitchFamily="50" charset="-127"/>
              </a:rPr>
              <a:t>&gt; </a:t>
            </a:r>
            <a:r>
              <a:rPr kumimoji="0" lang="ko-KR" altLang="en-US" sz="2000" b="1">
                <a:latin typeface="맑은 고딕" pitchFamily="50" charset="-127"/>
                <a:ea typeface="맑은 고딕" pitchFamily="50" charset="-127"/>
              </a:rPr>
              <a:t>기타 주요 개정사항</a:t>
            </a:r>
          </a:p>
        </p:txBody>
      </p:sp>
      <p:grpSp>
        <p:nvGrpSpPr>
          <p:cNvPr id="32774" name="그룹 38"/>
          <p:cNvGrpSpPr>
            <a:grpSpLocks/>
          </p:cNvGrpSpPr>
          <p:nvPr/>
        </p:nvGrpSpPr>
        <p:grpSpPr bwMode="auto">
          <a:xfrm>
            <a:off x="554038" y="484188"/>
            <a:ext cx="3411537" cy="604837"/>
            <a:chOff x="490509" y="457179"/>
            <a:chExt cx="3019863" cy="571528"/>
          </a:xfrm>
        </p:grpSpPr>
        <p:sp>
          <p:nvSpPr>
            <p:cNvPr id="32776" name="TextBox 39"/>
            <p:cNvSpPr txBox="1">
              <a:spLocks noChangeArrowheads="1"/>
            </p:cNvSpPr>
            <p:nvPr/>
          </p:nvSpPr>
          <p:spPr bwMode="auto">
            <a:xfrm>
              <a:off x="594501" y="500681"/>
              <a:ext cx="2915871" cy="455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5921" tIns="47960" rIns="95921" bIns="47960">
              <a:spAutoFit/>
            </a:bodyPr>
            <a:lstStyle/>
            <a:p>
              <a:pPr defTabSz="958850"/>
              <a:r>
                <a:rPr kumimoji="0" lang="en-US" altLang="ko-KR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2. </a:t>
              </a:r>
              <a:r>
                <a:rPr kumimoji="0" lang="ko-KR" altLang="en-US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법령안의 주요내용</a:t>
              </a:r>
            </a:p>
          </p:txBody>
        </p:sp>
        <p:sp>
          <p:nvSpPr>
            <p:cNvPr id="32777" name="L 도형 40"/>
            <p:cNvSpPr>
              <a:spLocks noChangeArrowheads="1"/>
            </p:cNvSpPr>
            <p:nvPr/>
          </p:nvSpPr>
          <p:spPr bwMode="auto">
            <a:xfrm>
              <a:off x="490509" y="742955"/>
              <a:ext cx="857256" cy="285752"/>
            </a:xfrm>
            <a:custGeom>
              <a:avLst/>
              <a:gdLst>
                <a:gd name="T0" fmla="*/ 857256 w 857256"/>
                <a:gd name="T1" fmla="*/ 214314 h 285752"/>
                <a:gd name="T2" fmla="*/ 428628 w 857256"/>
                <a:gd name="T3" fmla="*/ 285752 h 285752"/>
                <a:gd name="T4" fmla="*/ 0 w 857256"/>
                <a:gd name="T5" fmla="*/ 142876 h 285752"/>
                <a:gd name="T6" fmla="*/ 71438 w 857256"/>
                <a:gd name="T7" fmla="*/ 0 h 285752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76 h 285752"/>
                <a:gd name="T14" fmla="*/ 857256 w 857256"/>
                <a:gd name="T15" fmla="*/ 285752 h 2857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52">
                  <a:moveTo>
                    <a:pt x="0" y="0"/>
                  </a:moveTo>
                  <a:lnTo>
                    <a:pt x="142876" y="0"/>
                  </a:lnTo>
                  <a:lnTo>
                    <a:pt x="142876" y="142876"/>
                  </a:lnTo>
                  <a:lnTo>
                    <a:pt x="857256" y="142876"/>
                  </a:lnTo>
                  <a:lnTo>
                    <a:pt x="857256" y="285752"/>
                  </a:lnTo>
                  <a:lnTo>
                    <a:pt x="0" y="285752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  <p:sp>
          <p:nvSpPr>
            <p:cNvPr id="32778" name="L 도형 41"/>
            <p:cNvSpPr>
              <a:spLocks noChangeArrowheads="1"/>
            </p:cNvSpPr>
            <p:nvPr/>
          </p:nvSpPr>
          <p:spPr bwMode="auto">
            <a:xfrm flipV="1">
              <a:off x="490509" y="457179"/>
              <a:ext cx="857256" cy="285776"/>
            </a:xfrm>
            <a:custGeom>
              <a:avLst/>
              <a:gdLst>
                <a:gd name="T0" fmla="*/ 857256 w 857256"/>
                <a:gd name="T1" fmla="*/ 214332 h 285776"/>
                <a:gd name="T2" fmla="*/ 428628 w 857256"/>
                <a:gd name="T3" fmla="*/ 285776 h 285776"/>
                <a:gd name="T4" fmla="*/ 0 w 857256"/>
                <a:gd name="T5" fmla="*/ 142888 h 285776"/>
                <a:gd name="T6" fmla="*/ 71444 w 857256"/>
                <a:gd name="T7" fmla="*/ 0 h 285776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88 h 285776"/>
                <a:gd name="T14" fmla="*/ 857256 w 857256"/>
                <a:gd name="T15" fmla="*/ 285776 h 2857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76">
                  <a:moveTo>
                    <a:pt x="0" y="0"/>
                  </a:moveTo>
                  <a:lnTo>
                    <a:pt x="142888" y="0"/>
                  </a:lnTo>
                  <a:lnTo>
                    <a:pt x="142888" y="142888"/>
                  </a:lnTo>
                  <a:lnTo>
                    <a:pt x="857256" y="142888"/>
                  </a:lnTo>
                  <a:lnTo>
                    <a:pt x="857256" y="285776"/>
                  </a:lnTo>
                  <a:lnTo>
                    <a:pt x="0" y="285776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rot="10800000"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</p:grpSp>
      <p:sp>
        <p:nvSpPr>
          <p:cNvPr id="32775" name="직사각형 6"/>
          <p:cNvSpPr>
            <a:spLocks noChangeArrowheads="1"/>
          </p:cNvSpPr>
          <p:nvPr/>
        </p:nvSpPr>
        <p:spPr bwMode="auto">
          <a:xfrm>
            <a:off x="4765675" y="6784975"/>
            <a:ext cx="6858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921" tIns="47960" rIns="95921" bIns="47960">
            <a:spAutoFit/>
          </a:bodyPr>
          <a:lstStyle/>
          <a:p>
            <a:pPr defTabSz="958850">
              <a:buFont typeface="Wingdings" pitchFamily="2" charset="2"/>
              <a:buNone/>
            </a:pPr>
            <a:r>
              <a:rPr kumimoji="0" lang="en-US" altLang="ko-KR" sz="1000" b="1">
                <a:latin typeface="맑은 고딕" pitchFamily="50" charset="-127"/>
                <a:ea typeface="맑은 고딕" pitchFamily="50" charset="-127"/>
              </a:rPr>
              <a:t>-17-</a:t>
            </a:r>
            <a:endParaRPr kumimoji="0" lang="ko-KR" altLang="en-US" sz="100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165350" y="1484313"/>
            <a:ext cx="1928813" cy="500062"/>
          </a:xfrm>
          <a:prstGeom prst="rect">
            <a:avLst/>
          </a:prstGeom>
          <a:solidFill>
            <a:srgbClr val="969696"/>
          </a:solidFill>
          <a:ln w="12700" algn="ctr">
            <a:noFill/>
            <a:miter lim="800000"/>
            <a:headEnd/>
            <a:tailEnd/>
          </a:ln>
        </p:spPr>
        <p:txBody>
          <a:bodyPr wrap="none" lIns="95921" tIns="47960" rIns="95921" bIns="47960" anchor="ctr"/>
          <a:lstStyle/>
          <a:p>
            <a:pPr defTabSz="958850">
              <a:lnSpc>
                <a:spcPct val="70000"/>
              </a:lnSpc>
              <a:defRPr/>
            </a:pPr>
            <a:r>
              <a:rPr kumimoji="0" lang="ko-KR" altLang="en-US" sz="25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 발표 순서</a:t>
            </a:r>
            <a:endParaRPr kumimoji="0" lang="en-US" altLang="ko-KR" sz="25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093891" y="2698743"/>
            <a:ext cx="5000625" cy="27146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5921" tIns="47960" rIns="95921" bIns="47960"/>
          <a:lstStyle/>
          <a:p>
            <a:pPr marL="668338" lvl="1" indent="-479425" defTabSz="958850">
              <a:spcBef>
                <a:spcPct val="25000"/>
              </a:spcBef>
              <a:spcAft>
                <a:spcPct val="25000"/>
              </a:spcAft>
              <a:buFontTx/>
              <a:buAutoNum type="arabicPeriod"/>
            </a:pPr>
            <a:r>
              <a:rPr kumimoji="0" lang="ko-KR" altLang="en-US" sz="2400" dirty="0">
                <a:solidFill>
                  <a:srgbClr val="262626"/>
                </a:solidFill>
                <a:latin typeface="HY견고딕" pitchFamily="18" charset="-127"/>
                <a:ea typeface="HY견고딕" pitchFamily="18" charset="-127"/>
              </a:rPr>
              <a:t>개정 배경 및 추진경위</a:t>
            </a:r>
            <a:endParaRPr kumimoji="0" lang="en-US" altLang="ko-KR" sz="2400" dirty="0">
              <a:solidFill>
                <a:srgbClr val="262626"/>
              </a:solidFill>
              <a:latin typeface="HY견고딕" pitchFamily="18" charset="-127"/>
              <a:ea typeface="HY견고딕" pitchFamily="18" charset="-127"/>
            </a:endParaRPr>
          </a:p>
          <a:p>
            <a:pPr marL="668338" lvl="1" indent="-479425" defTabSz="958850">
              <a:spcBef>
                <a:spcPct val="25000"/>
              </a:spcBef>
              <a:spcAft>
                <a:spcPct val="25000"/>
              </a:spcAft>
            </a:pPr>
            <a:endParaRPr kumimoji="0" lang="en-US" altLang="ko-KR" sz="1800" dirty="0">
              <a:solidFill>
                <a:srgbClr val="262626"/>
              </a:solidFill>
              <a:latin typeface="HY견고딕" pitchFamily="18" charset="-127"/>
              <a:ea typeface="HY견고딕" pitchFamily="18" charset="-127"/>
            </a:endParaRPr>
          </a:p>
          <a:p>
            <a:pPr marL="668338" lvl="1" indent="-479425" defTabSz="958850">
              <a:spcBef>
                <a:spcPct val="25000"/>
              </a:spcBef>
              <a:spcAft>
                <a:spcPct val="25000"/>
              </a:spcAft>
            </a:pPr>
            <a:r>
              <a:rPr kumimoji="0" lang="en-US" altLang="ko-KR" sz="2400" dirty="0">
                <a:solidFill>
                  <a:srgbClr val="262626"/>
                </a:solidFill>
                <a:latin typeface="HY견고딕" pitchFamily="18" charset="-127"/>
                <a:ea typeface="HY견고딕" pitchFamily="18" charset="-127"/>
              </a:rPr>
              <a:t>2. </a:t>
            </a:r>
            <a:r>
              <a:rPr kumimoji="0" lang="ko-KR" altLang="en-US" sz="2400" dirty="0" smtClean="0">
                <a:solidFill>
                  <a:srgbClr val="262626"/>
                </a:solidFill>
                <a:latin typeface="HY견고딕" pitchFamily="18" charset="-127"/>
                <a:ea typeface="HY견고딕" pitchFamily="18" charset="-127"/>
              </a:rPr>
              <a:t>법령 개정안 </a:t>
            </a:r>
            <a:r>
              <a:rPr kumimoji="0" lang="ko-KR" altLang="en-US" sz="2400" dirty="0">
                <a:solidFill>
                  <a:srgbClr val="262626"/>
                </a:solidFill>
                <a:latin typeface="HY견고딕" pitchFamily="18" charset="-127"/>
                <a:ea typeface="HY견고딕" pitchFamily="18" charset="-127"/>
              </a:rPr>
              <a:t>주요 내용</a:t>
            </a:r>
            <a:endParaRPr kumimoji="0" lang="en-US" altLang="ko-KR" sz="2400" dirty="0">
              <a:solidFill>
                <a:srgbClr val="262626"/>
              </a:solidFill>
              <a:latin typeface="HY견고딕" pitchFamily="18" charset="-127"/>
              <a:ea typeface="HY견고딕" pitchFamily="18" charset="-127"/>
            </a:endParaRPr>
          </a:p>
          <a:p>
            <a:pPr marL="668338" lvl="1" indent="-479425" defTabSz="958850">
              <a:spcBef>
                <a:spcPct val="25000"/>
              </a:spcBef>
              <a:spcAft>
                <a:spcPct val="25000"/>
              </a:spcAft>
            </a:pPr>
            <a:endParaRPr kumimoji="0" lang="en-US" altLang="ko-KR" sz="1800" dirty="0">
              <a:solidFill>
                <a:srgbClr val="262626"/>
              </a:solidFill>
              <a:latin typeface="HY견고딕" pitchFamily="18" charset="-127"/>
              <a:ea typeface="HY견고딕" pitchFamily="18" charset="-127"/>
            </a:endParaRPr>
          </a:p>
          <a:p>
            <a:pPr marL="668338" lvl="1" indent="-479425" defTabSz="958850">
              <a:spcBef>
                <a:spcPct val="25000"/>
              </a:spcBef>
              <a:spcAft>
                <a:spcPct val="25000"/>
              </a:spcAft>
            </a:pPr>
            <a:r>
              <a:rPr kumimoji="0" lang="en-US" altLang="ko-KR" sz="2400" dirty="0" smtClean="0">
                <a:solidFill>
                  <a:srgbClr val="262626"/>
                </a:solidFill>
                <a:latin typeface="HY견고딕" pitchFamily="18" charset="-127"/>
                <a:ea typeface="HY견고딕" pitchFamily="18" charset="-127"/>
              </a:rPr>
              <a:t>3</a:t>
            </a:r>
            <a:r>
              <a:rPr kumimoji="0" lang="en-US" altLang="ko-KR" sz="2400" dirty="0">
                <a:solidFill>
                  <a:srgbClr val="262626"/>
                </a:solidFill>
                <a:latin typeface="HY견고딕" pitchFamily="18" charset="-127"/>
                <a:ea typeface="HY견고딕" pitchFamily="18" charset="-127"/>
              </a:rPr>
              <a:t>. </a:t>
            </a:r>
            <a:r>
              <a:rPr kumimoji="0" lang="ko-KR" altLang="en-US" sz="2400" dirty="0">
                <a:solidFill>
                  <a:srgbClr val="262626"/>
                </a:solidFill>
                <a:latin typeface="HY견고딕" pitchFamily="18" charset="-127"/>
                <a:ea typeface="HY견고딕" pitchFamily="18" charset="-127"/>
              </a:rPr>
              <a:t>향후 추진일정 </a:t>
            </a:r>
            <a:endParaRPr kumimoji="0" lang="ko-KR" altLang="en-US" sz="2400" dirty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ChangeArrowheads="1"/>
          </p:cNvSpPr>
          <p:nvPr/>
        </p:nvSpPr>
        <p:spPr bwMode="auto">
          <a:xfrm>
            <a:off x="620713" y="1508125"/>
            <a:ext cx="987425" cy="5213350"/>
          </a:xfrm>
          <a:prstGeom prst="rect">
            <a:avLst/>
          </a:prstGeom>
          <a:solidFill>
            <a:srgbClr val="F2F5F8"/>
          </a:solidFill>
          <a:ln w="9525">
            <a:noFill/>
            <a:miter lim="800000"/>
            <a:headEnd/>
            <a:tailEnd/>
          </a:ln>
        </p:spPr>
        <p:txBody>
          <a:bodyPr wrap="none" lIns="0" tIns="47960" rIns="0" bIns="47960" anchor="ctr"/>
          <a:lstStyle/>
          <a:p>
            <a:pPr defTabSz="958850"/>
            <a:endParaRPr kumimoji="0" lang="ko-KR" altLang="en-US">
              <a:latin typeface="Georgia" pitchFamily="18" charset="0"/>
              <a:ea typeface="바탕" pitchFamily="18" charset="-127"/>
            </a:endParaRPr>
          </a:p>
        </p:txBody>
      </p:sp>
      <p:grpSp>
        <p:nvGrpSpPr>
          <p:cNvPr id="33795" name="그룹 38"/>
          <p:cNvGrpSpPr>
            <a:grpSpLocks/>
          </p:cNvGrpSpPr>
          <p:nvPr/>
        </p:nvGrpSpPr>
        <p:grpSpPr bwMode="auto">
          <a:xfrm>
            <a:off x="554038" y="484188"/>
            <a:ext cx="2770187" cy="604837"/>
            <a:chOff x="490509" y="457179"/>
            <a:chExt cx="2452254" cy="571528"/>
          </a:xfrm>
        </p:grpSpPr>
        <p:sp>
          <p:nvSpPr>
            <p:cNvPr id="33798" name="TextBox 39"/>
            <p:cNvSpPr txBox="1">
              <a:spLocks noChangeArrowheads="1"/>
            </p:cNvSpPr>
            <p:nvPr/>
          </p:nvSpPr>
          <p:spPr bwMode="auto">
            <a:xfrm>
              <a:off x="594501" y="500681"/>
              <a:ext cx="2348262" cy="455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5921" tIns="47960" rIns="95921" bIns="47960">
              <a:spAutoFit/>
            </a:bodyPr>
            <a:lstStyle/>
            <a:p>
              <a:pPr defTabSz="958850"/>
              <a:r>
                <a:rPr kumimoji="0" lang="en-US" altLang="ko-KR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3. </a:t>
              </a:r>
              <a:r>
                <a:rPr kumimoji="0" lang="ko-KR" altLang="en-US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향후 추진계획</a:t>
              </a:r>
            </a:p>
          </p:txBody>
        </p:sp>
        <p:sp>
          <p:nvSpPr>
            <p:cNvPr id="33799" name="L 도형 40"/>
            <p:cNvSpPr>
              <a:spLocks noChangeArrowheads="1"/>
            </p:cNvSpPr>
            <p:nvPr/>
          </p:nvSpPr>
          <p:spPr bwMode="auto">
            <a:xfrm>
              <a:off x="490509" y="742955"/>
              <a:ext cx="857256" cy="285752"/>
            </a:xfrm>
            <a:custGeom>
              <a:avLst/>
              <a:gdLst>
                <a:gd name="T0" fmla="*/ 857256 w 857256"/>
                <a:gd name="T1" fmla="*/ 214314 h 285752"/>
                <a:gd name="T2" fmla="*/ 428628 w 857256"/>
                <a:gd name="T3" fmla="*/ 285752 h 285752"/>
                <a:gd name="T4" fmla="*/ 0 w 857256"/>
                <a:gd name="T5" fmla="*/ 142876 h 285752"/>
                <a:gd name="T6" fmla="*/ 71438 w 857256"/>
                <a:gd name="T7" fmla="*/ 0 h 285752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76 h 285752"/>
                <a:gd name="T14" fmla="*/ 857256 w 857256"/>
                <a:gd name="T15" fmla="*/ 285752 h 2857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52">
                  <a:moveTo>
                    <a:pt x="0" y="0"/>
                  </a:moveTo>
                  <a:lnTo>
                    <a:pt x="142876" y="0"/>
                  </a:lnTo>
                  <a:lnTo>
                    <a:pt x="142876" y="142876"/>
                  </a:lnTo>
                  <a:lnTo>
                    <a:pt x="857256" y="142876"/>
                  </a:lnTo>
                  <a:lnTo>
                    <a:pt x="857256" y="285752"/>
                  </a:lnTo>
                  <a:lnTo>
                    <a:pt x="0" y="285752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  <p:sp>
          <p:nvSpPr>
            <p:cNvPr id="33800" name="L 도형 41"/>
            <p:cNvSpPr>
              <a:spLocks noChangeArrowheads="1"/>
            </p:cNvSpPr>
            <p:nvPr/>
          </p:nvSpPr>
          <p:spPr bwMode="auto">
            <a:xfrm flipV="1">
              <a:off x="490509" y="457179"/>
              <a:ext cx="857256" cy="285776"/>
            </a:xfrm>
            <a:custGeom>
              <a:avLst/>
              <a:gdLst>
                <a:gd name="T0" fmla="*/ 857256 w 857256"/>
                <a:gd name="T1" fmla="*/ 214332 h 285776"/>
                <a:gd name="T2" fmla="*/ 428628 w 857256"/>
                <a:gd name="T3" fmla="*/ 285776 h 285776"/>
                <a:gd name="T4" fmla="*/ 0 w 857256"/>
                <a:gd name="T5" fmla="*/ 142888 h 285776"/>
                <a:gd name="T6" fmla="*/ 71444 w 857256"/>
                <a:gd name="T7" fmla="*/ 0 h 285776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88 h 285776"/>
                <a:gd name="T14" fmla="*/ 857256 w 857256"/>
                <a:gd name="T15" fmla="*/ 285776 h 2857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76">
                  <a:moveTo>
                    <a:pt x="0" y="0"/>
                  </a:moveTo>
                  <a:lnTo>
                    <a:pt x="142888" y="0"/>
                  </a:lnTo>
                  <a:lnTo>
                    <a:pt x="142888" y="142888"/>
                  </a:lnTo>
                  <a:lnTo>
                    <a:pt x="857256" y="142888"/>
                  </a:lnTo>
                  <a:lnTo>
                    <a:pt x="857256" y="285776"/>
                  </a:lnTo>
                  <a:lnTo>
                    <a:pt x="0" y="285776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rot="10800000"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</p:grpSp>
      <p:sp>
        <p:nvSpPr>
          <p:cNvPr id="33796" name="직사각형 6"/>
          <p:cNvSpPr>
            <a:spLocks noChangeArrowheads="1"/>
          </p:cNvSpPr>
          <p:nvPr/>
        </p:nvSpPr>
        <p:spPr bwMode="auto">
          <a:xfrm>
            <a:off x="4765675" y="6784975"/>
            <a:ext cx="614363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921" tIns="47960" rIns="95921" bIns="47960">
            <a:spAutoFit/>
          </a:bodyPr>
          <a:lstStyle/>
          <a:p>
            <a:pPr defTabSz="958850">
              <a:buFont typeface="Wingdings" pitchFamily="2" charset="2"/>
              <a:buNone/>
            </a:pPr>
            <a:r>
              <a:rPr kumimoji="0" lang="en-US" altLang="ko-KR" sz="1000" b="1">
                <a:latin typeface="맑은 고딕" pitchFamily="50" charset="-127"/>
                <a:ea typeface="맑은 고딕" pitchFamily="50" charset="-127"/>
              </a:rPr>
              <a:t>-18-</a:t>
            </a:r>
            <a:endParaRPr kumimoji="0" lang="ko-KR" altLang="en-US" sz="100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1165225" y="1627188"/>
            <a:ext cx="8429625" cy="430053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lIns="94410" tIns="47960" rIns="94410" bIns="47960"/>
          <a:lstStyle/>
          <a:p>
            <a:pPr defTabSz="958850">
              <a:buFont typeface="Wingdings" pitchFamily="2" charset="2"/>
              <a:buChar char="ü"/>
            </a:pPr>
            <a:endParaRPr kumimoji="0" lang="en-US" altLang="ko-KR" sz="1800" b="1" dirty="0">
              <a:latin typeface="맑은 고딕" pitchFamily="50" charset="-127"/>
              <a:ea typeface="맑은 고딕" pitchFamily="50" charset="-127"/>
            </a:endParaRPr>
          </a:p>
          <a:p>
            <a:pPr defTabSz="958850"/>
            <a:endParaRPr kumimoji="0" lang="en-US" altLang="ko-KR" sz="1800" b="1" dirty="0">
              <a:latin typeface="맑은 고딕" pitchFamily="50" charset="-127"/>
              <a:ea typeface="맑은 고딕" pitchFamily="50" charset="-127"/>
            </a:endParaRPr>
          </a:p>
          <a:p>
            <a:pPr defTabSz="958850">
              <a:buFont typeface="Wingdings" pitchFamily="2" charset="2"/>
              <a:buChar char="ü"/>
            </a:pPr>
            <a:r>
              <a:rPr kumimoji="0" lang="en-US" altLang="ko-KR" sz="1800" b="1" dirty="0">
                <a:latin typeface="맑은 고딕" pitchFamily="50" charset="-127"/>
                <a:ea typeface="맑은 고딕" pitchFamily="50" charset="-127"/>
              </a:rPr>
              <a:t>  </a:t>
            </a:r>
            <a:r>
              <a:rPr kumimoji="0" lang="ko-KR" altLang="en-US" sz="1800" b="1" dirty="0">
                <a:latin typeface="맑은 고딕" pitchFamily="50" charset="-127"/>
                <a:ea typeface="맑은 고딕" pitchFamily="50" charset="-127"/>
              </a:rPr>
              <a:t>입법예고 및 업계 의견 검토 </a:t>
            </a:r>
            <a:r>
              <a:rPr kumimoji="0" lang="en-US" altLang="ko-KR" sz="1800" b="1" dirty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kumimoji="0" lang="en-US" altLang="ko-KR" sz="1800" b="1" dirty="0" smtClean="0">
                <a:latin typeface="맑은 고딕" pitchFamily="50" charset="-127"/>
                <a:ea typeface="맑은 고딕" pitchFamily="50" charset="-127"/>
              </a:rPr>
              <a:t>’11</a:t>
            </a:r>
            <a:r>
              <a:rPr kumimoji="0" lang="en-US" altLang="ko-KR" sz="1800" b="1" dirty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kumimoji="0" lang="en-US" altLang="ko-KR" sz="1800" b="1" dirty="0" smtClean="0">
                <a:latin typeface="맑은 고딕" pitchFamily="50" charset="-127"/>
                <a:ea typeface="맑은 고딕" pitchFamily="50" charset="-127"/>
              </a:rPr>
              <a:t>4. 13</a:t>
            </a:r>
          </a:p>
          <a:p>
            <a:pPr defTabSz="958850">
              <a:buFont typeface="Wingdings" pitchFamily="2" charset="2"/>
              <a:buChar char="ü"/>
            </a:pPr>
            <a:endParaRPr kumimoji="0" lang="en-US" altLang="ko-KR" sz="1800" b="1" dirty="0" smtClean="0">
              <a:latin typeface="맑은 고딕" pitchFamily="50" charset="-127"/>
              <a:ea typeface="맑은 고딕" pitchFamily="50" charset="-127"/>
            </a:endParaRPr>
          </a:p>
          <a:p>
            <a:pPr defTabSz="958850">
              <a:buFont typeface="Wingdings" pitchFamily="2" charset="2"/>
              <a:buChar char="ü"/>
            </a:pPr>
            <a:r>
              <a:rPr kumimoji="0" lang="en-US" altLang="ko-KR" sz="1800" b="1" dirty="0" smtClean="0">
                <a:latin typeface="맑은 고딕" pitchFamily="50" charset="-127"/>
                <a:ea typeface="맑은 고딕" pitchFamily="50" charset="-127"/>
              </a:rPr>
              <a:t>  </a:t>
            </a:r>
            <a:r>
              <a:rPr kumimoji="0" lang="ko-KR" altLang="en-US" sz="1800" b="1" dirty="0" smtClean="0">
                <a:latin typeface="맑은 고딕" pitchFamily="50" charset="-127"/>
                <a:ea typeface="맑은 고딕" pitchFamily="50" charset="-127"/>
              </a:rPr>
              <a:t>하위법령 개정안 자체 규제심사 </a:t>
            </a:r>
            <a:r>
              <a:rPr kumimoji="0" lang="en-US" altLang="ko-KR" sz="1800" b="1" dirty="0" smtClean="0">
                <a:latin typeface="맑은 고딕" pitchFamily="50" charset="-127"/>
                <a:ea typeface="맑은 고딕" pitchFamily="50" charset="-127"/>
              </a:rPr>
              <a:t>: ‘11.4.30</a:t>
            </a:r>
            <a:endParaRPr kumimoji="0" lang="en-US" altLang="ko-KR" sz="1800" b="1" dirty="0">
              <a:latin typeface="맑은 고딕" pitchFamily="50" charset="-127"/>
              <a:ea typeface="맑은 고딕" pitchFamily="50" charset="-127"/>
            </a:endParaRPr>
          </a:p>
          <a:p>
            <a:pPr defTabSz="958850">
              <a:buFont typeface="Wingdings" pitchFamily="2" charset="2"/>
              <a:buChar char="ü"/>
            </a:pPr>
            <a:endParaRPr kumimoji="0" lang="en-US" altLang="ko-KR" sz="1800" b="1" dirty="0">
              <a:solidFill>
                <a:schemeClr val="hlink"/>
              </a:solidFill>
              <a:latin typeface="맑은 고딕" pitchFamily="50" charset="-127"/>
              <a:ea typeface="맑은 고딕" pitchFamily="50" charset="-127"/>
            </a:endParaRPr>
          </a:p>
          <a:p>
            <a:pPr defTabSz="958850">
              <a:buFont typeface="Wingdings" pitchFamily="2" charset="2"/>
              <a:buChar char="ü"/>
            </a:pPr>
            <a:r>
              <a:rPr kumimoji="0" lang="en-US" altLang="ko-KR" sz="18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800" b="1" dirty="0">
                <a:latin typeface="맑은 고딕" pitchFamily="50" charset="-127"/>
                <a:ea typeface="맑은 고딕" pitchFamily="50" charset="-127"/>
              </a:rPr>
              <a:t>국무총리실 규제심사 </a:t>
            </a:r>
            <a:r>
              <a:rPr kumimoji="0" lang="en-US" altLang="ko-KR" sz="1800" b="1" dirty="0">
                <a:latin typeface="맑은 고딕" pitchFamily="50" charset="-127"/>
                <a:ea typeface="맑은 고딕" pitchFamily="50" charset="-127"/>
              </a:rPr>
              <a:t>: ‘11. </a:t>
            </a:r>
            <a:r>
              <a:rPr kumimoji="0" lang="en-US" altLang="ko-KR" sz="1800" b="1" dirty="0" smtClean="0">
                <a:latin typeface="맑은 고딕" pitchFamily="50" charset="-127"/>
                <a:ea typeface="맑은 고딕" pitchFamily="50" charset="-127"/>
              </a:rPr>
              <a:t>5</a:t>
            </a:r>
            <a:endParaRPr kumimoji="0" lang="en-US" altLang="ko-KR" sz="1800" b="1" dirty="0">
              <a:latin typeface="맑은 고딕" pitchFamily="50" charset="-127"/>
              <a:ea typeface="맑은 고딕" pitchFamily="50" charset="-127"/>
            </a:endParaRPr>
          </a:p>
          <a:p>
            <a:pPr defTabSz="958850">
              <a:buFont typeface="Wingdings" pitchFamily="2" charset="2"/>
              <a:buChar char="ü"/>
            </a:pPr>
            <a:endParaRPr kumimoji="0" lang="en-US" altLang="ko-KR" sz="1800" b="1" dirty="0">
              <a:latin typeface="맑은 고딕" pitchFamily="50" charset="-127"/>
              <a:ea typeface="맑은 고딕" pitchFamily="50" charset="-127"/>
            </a:endParaRPr>
          </a:p>
          <a:p>
            <a:pPr defTabSz="958850">
              <a:buFont typeface="Wingdings" pitchFamily="2" charset="2"/>
              <a:buChar char="ü"/>
            </a:pPr>
            <a:r>
              <a:rPr kumimoji="0" lang="en-US" altLang="ko-KR" sz="18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800" b="1" dirty="0">
                <a:latin typeface="맑은 고딕" pitchFamily="50" charset="-127"/>
                <a:ea typeface="맑은 고딕" pitchFamily="50" charset="-127"/>
              </a:rPr>
              <a:t>법제처 심사 </a:t>
            </a:r>
            <a:r>
              <a:rPr kumimoji="0" lang="en-US" altLang="ko-KR" sz="1800" b="1" dirty="0">
                <a:latin typeface="맑은 고딕" pitchFamily="50" charset="-127"/>
                <a:ea typeface="맑은 고딕" pitchFamily="50" charset="-127"/>
              </a:rPr>
              <a:t>: ‘11. </a:t>
            </a:r>
            <a:r>
              <a:rPr kumimoji="0" lang="en-US" altLang="ko-KR" sz="1800" b="1" dirty="0" smtClean="0">
                <a:latin typeface="맑은 고딕" pitchFamily="50" charset="-127"/>
                <a:ea typeface="맑은 고딕" pitchFamily="50" charset="-127"/>
              </a:rPr>
              <a:t>6 ~ 7</a:t>
            </a:r>
            <a:endParaRPr kumimoji="0" lang="en-US" altLang="ko-KR" sz="1800" b="1" dirty="0">
              <a:latin typeface="맑은 고딕" pitchFamily="50" charset="-127"/>
              <a:ea typeface="맑은 고딕" pitchFamily="50" charset="-127"/>
            </a:endParaRPr>
          </a:p>
          <a:p>
            <a:pPr defTabSz="958850">
              <a:buFont typeface="Wingdings" pitchFamily="2" charset="2"/>
              <a:buChar char="ü"/>
            </a:pPr>
            <a:endParaRPr kumimoji="0" lang="en-US" altLang="ko-KR" sz="1800" b="1" dirty="0">
              <a:latin typeface="맑은 고딕" pitchFamily="50" charset="-127"/>
              <a:ea typeface="맑은 고딕" pitchFamily="50" charset="-127"/>
            </a:endParaRPr>
          </a:p>
          <a:p>
            <a:pPr defTabSz="958850">
              <a:buFont typeface="Wingdings" pitchFamily="2" charset="2"/>
              <a:buChar char="ü"/>
            </a:pPr>
            <a:r>
              <a:rPr kumimoji="0" lang="en-US" altLang="ko-KR" sz="18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800" b="1" dirty="0">
                <a:latin typeface="맑은 고딕" pitchFamily="50" charset="-127"/>
                <a:ea typeface="맑은 고딕" pitchFamily="50" charset="-127"/>
              </a:rPr>
              <a:t>국무회의 의결 및 대통령 재가</a:t>
            </a:r>
            <a:r>
              <a:rPr kumimoji="0" lang="en-US" altLang="ko-KR" sz="1800" b="1" dirty="0"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1800" b="1" dirty="0">
                <a:latin typeface="맑은 고딕" pitchFamily="50" charset="-127"/>
                <a:ea typeface="맑은 고딕" pitchFamily="50" charset="-127"/>
              </a:rPr>
              <a:t>시행령</a:t>
            </a:r>
            <a:r>
              <a:rPr kumimoji="0" lang="en-US" altLang="ko-KR" sz="1800" b="1" dirty="0">
                <a:latin typeface="맑은 고딕" pitchFamily="50" charset="-127"/>
                <a:ea typeface="맑은 고딕" pitchFamily="50" charset="-127"/>
              </a:rPr>
              <a:t>) : ‘11.7</a:t>
            </a:r>
          </a:p>
          <a:p>
            <a:pPr defTabSz="958850">
              <a:buFont typeface="Wingdings" pitchFamily="2" charset="2"/>
              <a:buChar char="ü"/>
            </a:pPr>
            <a:endParaRPr kumimoji="0" lang="en-US" altLang="ko-KR" sz="1800" b="1" dirty="0">
              <a:latin typeface="맑은 고딕" pitchFamily="50" charset="-127"/>
              <a:ea typeface="맑은 고딕" pitchFamily="50" charset="-127"/>
            </a:endParaRPr>
          </a:p>
          <a:p>
            <a:pPr defTabSz="958850">
              <a:buFont typeface="Wingdings" pitchFamily="2" charset="2"/>
              <a:buChar char="ü"/>
            </a:pPr>
            <a:r>
              <a:rPr kumimoji="0" lang="en-US" altLang="ko-KR" sz="18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800" b="1" dirty="0">
                <a:latin typeface="맑은 고딕" pitchFamily="50" charset="-127"/>
                <a:ea typeface="맑은 고딕" pitchFamily="50" charset="-127"/>
              </a:rPr>
              <a:t>공포</a:t>
            </a:r>
            <a:r>
              <a:rPr kumimoji="0" lang="en-US" altLang="ko-KR" sz="1800" b="1" dirty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kumimoji="0" lang="ko-KR" altLang="en-US" sz="1800" b="1" dirty="0">
                <a:latin typeface="맑은 고딕" pitchFamily="50" charset="-127"/>
                <a:ea typeface="맑은 고딕" pitchFamily="50" charset="-127"/>
              </a:rPr>
              <a:t>시행</a:t>
            </a:r>
            <a:r>
              <a:rPr kumimoji="0" lang="en-US" altLang="ko-KR" sz="1800" b="1" dirty="0"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1800" b="1" dirty="0">
                <a:latin typeface="맑은 고딕" pitchFamily="50" charset="-127"/>
                <a:ea typeface="맑은 고딕" pitchFamily="50" charset="-127"/>
              </a:rPr>
              <a:t>시행령</a:t>
            </a:r>
            <a:r>
              <a:rPr kumimoji="0" lang="en-US" altLang="ko-KR" sz="1800" b="1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0" lang="ko-KR" altLang="en-US" sz="1800" b="1" dirty="0">
                <a:latin typeface="맑은 고딕" pitchFamily="50" charset="-127"/>
                <a:ea typeface="맑은 고딕" pitchFamily="50" charset="-127"/>
              </a:rPr>
              <a:t>시행규칙</a:t>
            </a:r>
            <a:r>
              <a:rPr kumimoji="0" lang="en-US" altLang="ko-KR" sz="1800" b="1" dirty="0">
                <a:latin typeface="맑은 고딕" pitchFamily="50" charset="-127"/>
                <a:ea typeface="맑은 고딕" pitchFamily="50" charset="-127"/>
              </a:rPr>
              <a:t>)</a:t>
            </a:r>
            <a:r>
              <a:rPr kumimoji="0" lang="ko-KR" altLang="en-US" sz="18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800" b="1" dirty="0">
                <a:latin typeface="맑은 고딕" pitchFamily="50" charset="-127"/>
                <a:ea typeface="맑은 고딕" pitchFamily="50" charset="-127"/>
              </a:rPr>
              <a:t>: ‘11.7.24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736600" y="1555750"/>
            <a:ext cx="985838" cy="5143500"/>
          </a:xfrm>
          <a:prstGeom prst="rect">
            <a:avLst/>
          </a:prstGeom>
          <a:solidFill>
            <a:srgbClr val="F2F5F8"/>
          </a:solidFill>
          <a:ln w="9525">
            <a:noFill/>
            <a:miter lim="800000"/>
            <a:headEnd/>
            <a:tailEnd/>
          </a:ln>
        </p:spPr>
        <p:txBody>
          <a:bodyPr wrap="none" lIns="0" tIns="47960" rIns="0" bIns="47960" anchor="ctr"/>
          <a:lstStyle/>
          <a:p>
            <a:pPr defTabSz="958850"/>
            <a:endParaRPr kumimoji="0" lang="ko-KR" altLang="en-US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808038" y="2055813"/>
            <a:ext cx="9215437" cy="207168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lIns="94410" tIns="47960" rIns="94410" bIns="47960"/>
          <a:lstStyle/>
          <a:p>
            <a:pPr defTabSz="958850">
              <a:lnSpc>
                <a:spcPct val="150000"/>
              </a:lnSpc>
              <a:buFont typeface="Wingdings" pitchFamily="2" charset="2"/>
              <a:buChar char="ü"/>
            </a:pPr>
            <a:r>
              <a:rPr lang="ko-KR" altLang="en-US" sz="1800" b="1" dirty="0"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ko-KR" altLang="en-US" sz="1800" dirty="0">
                <a:latin typeface="맑은 고딕" pitchFamily="50" charset="-127"/>
                <a:ea typeface="맑은 고딕" pitchFamily="50" charset="-127"/>
              </a:rPr>
              <a:t>폐기물재활용 허가제와 </a:t>
            </a:r>
            <a:r>
              <a:rPr lang="ko-KR" altLang="en-US" sz="1800" dirty="0" err="1">
                <a:latin typeface="맑은 고딕" pitchFamily="50" charset="-127"/>
                <a:ea typeface="맑은 고딕" pitchFamily="50" charset="-127"/>
              </a:rPr>
              <a:t>신고제를</a:t>
            </a:r>
            <a:r>
              <a:rPr lang="ko-KR" altLang="en-US" sz="18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800" b="1" dirty="0">
                <a:latin typeface="맑은 고딕" pitchFamily="50" charset="-127"/>
                <a:ea typeface="맑은 고딕" pitchFamily="50" charset="-127"/>
              </a:rPr>
              <a:t>“</a:t>
            </a:r>
            <a:r>
              <a:rPr lang="ko-KR" altLang="en-US" sz="1800" b="1" dirty="0">
                <a:latin typeface="맑은 고딕" pitchFamily="50" charset="-127"/>
                <a:ea typeface="맑은 고딕" pitchFamily="50" charset="-127"/>
              </a:rPr>
              <a:t>허가제</a:t>
            </a:r>
            <a:r>
              <a:rPr lang="en-US" altLang="ko-KR" sz="1800" b="1" dirty="0">
                <a:latin typeface="맑은 고딕" pitchFamily="50" charset="-127"/>
                <a:ea typeface="맑은 고딕" pitchFamily="50" charset="-127"/>
              </a:rPr>
              <a:t>”</a:t>
            </a:r>
            <a:r>
              <a:rPr lang="ko-KR" altLang="en-US" sz="1800" b="1" dirty="0">
                <a:latin typeface="맑은 고딕" pitchFamily="50" charset="-127"/>
                <a:ea typeface="맑은 고딕" pitchFamily="50" charset="-127"/>
              </a:rPr>
              <a:t>로 일원화</a:t>
            </a:r>
            <a:r>
              <a:rPr lang="ko-KR" altLang="en-US" sz="1800" dirty="0">
                <a:latin typeface="맑은 고딕" pitchFamily="50" charset="-127"/>
                <a:ea typeface="맑은 고딕" pitchFamily="50" charset="-127"/>
              </a:rPr>
              <a:t>하여</a:t>
            </a:r>
            <a:r>
              <a:rPr lang="ko-KR" altLang="en-US" sz="18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800" b="1" dirty="0">
                <a:solidFill>
                  <a:srgbClr val="0D0D0D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800" b="1" dirty="0">
                <a:latin typeface="맑은 고딕" pitchFamily="50" charset="-127"/>
                <a:ea typeface="맑은 고딕" pitchFamily="50" charset="-127"/>
              </a:rPr>
              <a:t>체계적 관리</a:t>
            </a:r>
            <a:r>
              <a:rPr kumimoji="0" lang="en-US" altLang="ko-KR" sz="1700" b="1" dirty="0">
                <a:solidFill>
                  <a:srgbClr val="0D0D0D"/>
                </a:solidFill>
                <a:latin typeface="맑은 고딕" pitchFamily="50" charset="-127"/>
                <a:ea typeface="맑은 고딕" pitchFamily="50" charset="-127"/>
              </a:rPr>
              <a:t/>
            </a:r>
            <a:br>
              <a:rPr kumimoji="0" lang="en-US" altLang="ko-KR" sz="1700" b="1" dirty="0">
                <a:solidFill>
                  <a:srgbClr val="0D0D0D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kumimoji="0" lang="en-US" altLang="ko-KR" sz="1700" b="1" dirty="0">
                <a:solidFill>
                  <a:srgbClr val="0D0D0D"/>
                </a:solidFill>
                <a:latin typeface="맑은 고딕" pitchFamily="50" charset="-127"/>
                <a:ea typeface="맑은 고딕" pitchFamily="50" charset="-127"/>
              </a:rPr>
              <a:t>    -  </a:t>
            </a:r>
            <a:r>
              <a:rPr kumimoji="0" lang="ko-KR" altLang="en-US" sz="1700" dirty="0">
                <a:solidFill>
                  <a:srgbClr val="0D0D0D"/>
                </a:solidFill>
                <a:latin typeface="맑은 고딕" pitchFamily="50" charset="-127"/>
                <a:ea typeface="맑은 고딕" pitchFamily="50" charset="-127"/>
              </a:rPr>
              <a:t>폐기물 재활용의 </a:t>
            </a:r>
            <a:r>
              <a:rPr kumimoji="0" lang="ko-KR" altLang="en-US" sz="1700" b="1" dirty="0">
                <a:solidFill>
                  <a:srgbClr val="0D0D0D"/>
                </a:solidFill>
                <a:latin typeface="맑은 고딕" pitchFamily="50" charset="-127"/>
                <a:ea typeface="맑은 고딕" pitchFamily="50" charset="-127"/>
              </a:rPr>
              <a:t>구체적 방법 및 </a:t>
            </a:r>
            <a:r>
              <a:rPr kumimoji="0" lang="ko-KR" altLang="en-US" sz="1700" dirty="0">
                <a:solidFill>
                  <a:srgbClr val="0D0D0D"/>
                </a:solidFill>
                <a:latin typeface="맑은 고딕" pitchFamily="50" charset="-127"/>
                <a:ea typeface="맑은 고딕" pitchFamily="50" charset="-127"/>
              </a:rPr>
              <a:t>재활용 제품 또는 물질에 대한 </a:t>
            </a:r>
            <a:r>
              <a:rPr kumimoji="0" lang="ko-KR" altLang="en-US" sz="1700" b="1" dirty="0">
                <a:solidFill>
                  <a:srgbClr val="0D0D0D"/>
                </a:solidFill>
                <a:latin typeface="맑은 고딕" pitchFamily="50" charset="-127"/>
                <a:ea typeface="맑은 고딕" pitchFamily="50" charset="-127"/>
              </a:rPr>
              <a:t>유해성 기준 마련 등</a:t>
            </a:r>
            <a:endParaRPr lang="ko-KR" altLang="en-US" sz="1700" dirty="0">
              <a:latin typeface="맑은 고딕" pitchFamily="50" charset="-127"/>
              <a:ea typeface="맑은 고딕" pitchFamily="50" charset="-127"/>
            </a:endParaRPr>
          </a:p>
          <a:p>
            <a:pPr defTabSz="958850">
              <a:lnSpc>
                <a:spcPct val="150000"/>
              </a:lnSpc>
              <a:buFont typeface="Wingdings" pitchFamily="2" charset="2"/>
              <a:buChar char="ü"/>
            </a:pPr>
            <a:r>
              <a:rPr kumimoji="0" lang="ko-KR" altLang="en-US" sz="1800" b="1" dirty="0">
                <a:solidFill>
                  <a:srgbClr val="0D0D0D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kumimoji="0" lang="ko-KR" altLang="en-US" sz="1800" dirty="0">
                <a:solidFill>
                  <a:srgbClr val="0D0D0D"/>
                </a:solidFill>
                <a:latin typeface="맑은 고딕" pitchFamily="50" charset="-127"/>
                <a:ea typeface="맑은 고딕" pitchFamily="50" charset="-127"/>
              </a:rPr>
              <a:t>음식물류 폐기물 및 수입폐기물 관리정책 강화</a:t>
            </a:r>
            <a:r>
              <a:rPr kumimoji="0" lang="en-US" altLang="ko-KR" sz="1800" dirty="0">
                <a:solidFill>
                  <a:srgbClr val="0D0D0D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0" lang="ko-KR" altLang="en-US" sz="1800" dirty="0">
                <a:solidFill>
                  <a:srgbClr val="0D0D0D"/>
                </a:solidFill>
                <a:latin typeface="맑은 고딕" pitchFamily="50" charset="-127"/>
                <a:ea typeface="맑은 고딕" pitchFamily="50" charset="-127"/>
              </a:rPr>
              <a:t>방치폐기물 예방 강화 등</a:t>
            </a:r>
            <a:r>
              <a:rPr kumimoji="0" lang="ko-KR" altLang="en-US" sz="1800" b="1" dirty="0">
                <a:solidFill>
                  <a:srgbClr val="0D0D0D"/>
                </a:solidFill>
                <a:latin typeface="맑은 고딕" pitchFamily="50" charset="-127"/>
                <a:ea typeface="맑은 고딕" pitchFamily="50" charset="-127"/>
              </a:rPr>
              <a:t> 현행 제도</a:t>
            </a:r>
            <a:br>
              <a:rPr kumimoji="0" lang="ko-KR" altLang="en-US" sz="1800" b="1" dirty="0">
                <a:solidFill>
                  <a:srgbClr val="0D0D0D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kumimoji="0" lang="ko-KR" altLang="en-US" sz="1800" b="1" dirty="0">
                <a:solidFill>
                  <a:srgbClr val="0D0D0D"/>
                </a:solidFill>
                <a:latin typeface="맑은 고딕" pitchFamily="50" charset="-127"/>
                <a:ea typeface="맑은 고딕" pitchFamily="50" charset="-127"/>
              </a:rPr>
              <a:t>    운영과정에서 나타난 미비점 개선</a:t>
            </a:r>
            <a:endParaRPr kumimoji="0" lang="en-US" altLang="ko-KR" sz="1700" b="1" dirty="0">
              <a:solidFill>
                <a:srgbClr val="0D0D0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16388" name="그룹 11"/>
          <p:cNvGrpSpPr>
            <a:grpSpLocks/>
          </p:cNvGrpSpPr>
          <p:nvPr/>
        </p:nvGrpSpPr>
        <p:grpSpPr bwMode="auto">
          <a:xfrm>
            <a:off x="554038" y="484188"/>
            <a:ext cx="3840162" cy="604837"/>
            <a:chOff x="490509" y="457179"/>
            <a:chExt cx="3398741" cy="571528"/>
          </a:xfrm>
        </p:grpSpPr>
        <p:sp>
          <p:nvSpPr>
            <p:cNvPr id="16393" name="TextBox 12"/>
            <p:cNvSpPr txBox="1">
              <a:spLocks noChangeArrowheads="1"/>
            </p:cNvSpPr>
            <p:nvPr/>
          </p:nvSpPr>
          <p:spPr bwMode="auto">
            <a:xfrm>
              <a:off x="594501" y="500681"/>
              <a:ext cx="3294749" cy="455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5921" tIns="47960" rIns="95921" bIns="47960">
              <a:spAutoFit/>
            </a:bodyPr>
            <a:lstStyle/>
            <a:p>
              <a:pPr defTabSz="958850"/>
              <a:r>
                <a:rPr kumimoji="0" lang="en-US" altLang="ko-KR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1. </a:t>
              </a:r>
              <a:r>
                <a:rPr kumimoji="0" lang="ko-KR" altLang="en-US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개정배경 및 추진경위</a:t>
              </a:r>
            </a:p>
          </p:txBody>
        </p:sp>
        <p:sp>
          <p:nvSpPr>
            <p:cNvPr id="16394" name="L 도형 13"/>
            <p:cNvSpPr>
              <a:spLocks noChangeArrowheads="1"/>
            </p:cNvSpPr>
            <p:nvPr/>
          </p:nvSpPr>
          <p:spPr bwMode="auto">
            <a:xfrm>
              <a:off x="490509" y="742955"/>
              <a:ext cx="857256" cy="285752"/>
            </a:xfrm>
            <a:custGeom>
              <a:avLst/>
              <a:gdLst>
                <a:gd name="T0" fmla="*/ 857256 w 857256"/>
                <a:gd name="T1" fmla="*/ 214314 h 285752"/>
                <a:gd name="T2" fmla="*/ 428628 w 857256"/>
                <a:gd name="T3" fmla="*/ 285752 h 285752"/>
                <a:gd name="T4" fmla="*/ 0 w 857256"/>
                <a:gd name="T5" fmla="*/ 142876 h 285752"/>
                <a:gd name="T6" fmla="*/ 71438 w 857256"/>
                <a:gd name="T7" fmla="*/ 0 h 285752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76 h 285752"/>
                <a:gd name="T14" fmla="*/ 857256 w 857256"/>
                <a:gd name="T15" fmla="*/ 285752 h 2857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52">
                  <a:moveTo>
                    <a:pt x="0" y="0"/>
                  </a:moveTo>
                  <a:lnTo>
                    <a:pt x="142876" y="0"/>
                  </a:lnTo>
                  <a:lnTo>
                    <a:pt x="142876" y="142876"/>
                  </a:lnTo>
                  <a:lnTo>
                    <a:pt x="857256" y="142876"/>
                  </a:lnTo>
                  <a:lnTo>
                    <a:pt x="857256" y="285752"/>
                  </a:lnTo>
                  <a:lnTo>
                    <a:pt x="0" y="285752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  <p:sp>
          <p:nvSpPr>
            <p:cNvPr id="16395" name="L 도형 14"/>
            <p:cNvSpPr>
              <a:spLocks noChangeArrowheads="1"/>
            </p:cNvSpPr>
            <p:nvPr/>
          </p:nvSpPr>
          <p:spPr bwMode="auto">
            <a:xfrm flipV="1">
              <a:off x="490509" y="457179"/>
              <a:ext cx="857256" cy="285776"/>
            </a:xfrm>
            <a:custGeom>
              <a:avLst/>
              <a:gdLst>
                <a:gd name="T0" fmla="*/ 857256 w 857256"/>
                <a:gd name="T1" fmla="*/ 214332 h 285776"/>
                <a:gd name="T2" fmla="*/ 428628 w 857256"/>
                <a:gd name="T3" fmla="*/ 285776 h 285776"/>
                <a:gd name="T4" fmla="*/ 0 w 857256"/>
                <a:gd name="T5" fmla="*/ 142888 h 285776"/>
                <a:gd name="T6" fmla="*/ 71444 w 857256"/>
                <a:gd name="T7" fmla="*/ 0 h 285776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88 h 285776"/>
                <a:gd name="T14" fmla="*/ 857256 w 857256"/>
                <a:gd name="T15" fmla="*/ 285776 h 2857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76">
                  <a:moveTo>
                    <a:pt x="0" y="0"/>
                  </a:moveTo>
                  <a:lnTo>
                    <a:pt x="142888" y="0"/>
                  </a:lnTo>
                  <a:lnTo>
                    <a:pt x="142888" y="142888"/>
                  </a:lnTo>
                  <a:lnTo>
                    <a:pt x="857256" y="142888"/>
                  </a:lnTo>
                  <a:lnTo>
                    <a:pt x="857256" y="285776"/>
                  </a:lnTo>
                  <a:lnTo>
                    <a:pt x="0" y="285776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rot="10800000"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</p:grpSp>
      <p:sp>
        <p:nvSpPr>
          <p:cNvPr id="16389" name="직사각형 6"/>
          <p:cNvSpPr>
            <a:spLocks noChangeArrowheads="1"/>
          </p:cNvSpPr>
          <p:nvPr/>
        </p:nvSpPr>
        <p:spPr bwMode="auto">
          <a:xfrm>
            <a:off x="4765675" y="6800850"/>
            <a:ext cx="37465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921" tIns="47960" rIns="95921" bIns="47960">
            <a:spAutoFit/>
          </a:bodyPr>
          <a:lstStyle/>
          <a:p>
            <a:pPr defTabSz="958850">
              <a:buFont typeface="Wingdings" pitchFamily="2" charset="2"/>
              <a:buNone/>
            </a:pPr>
            <a:r>
              <a:rPr kumimoji="0" lang="en-US" altLang="ko-KR" sz="1000" b="1">
                <a:latin typeface="맑은 고딕" pitchFamily="50" charset="-127"/>
                <a:ea typeface="맑은 고딕" pitchFamily="50" charset="-127"/>
              </a:rPr>
              <a:t>-1-</a:t>
            </a:r>
            <a:endParaRPr kumimoji="0" lang="ko-KR" altLang="en-US" sz="100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390" name="AutoShape 8"/>
          <p:cNvSpPr>
            <a:spLocks noChangeArrowheads="1"/>
          </p:cNvSpPr>
          <p:nvPr/>
        </p:nvSpPr>
        <p:spPr bwMode="auto">
          <a:xfrm>
            <a:off x="593725" y="1555750"/>
            <a:ext cx="1973263" cy="330200"/>
          </a:xfrm>
          <a:prstGeom prst="roundRect">
            <a:avLst>
              <a:gd name="adj" fmla="val 50000"/>
            </a:avLst>
          </a:prstGeom>
          <a:solidFill>
            <a:srgbClr val="F0E0CE"/>
          </a:solidFill>
          <a:ln w="19050">
            <a:solidFill>
              <a:srgbClr val="623C3C"/>
            </a:solidFill>
            <a:round/>
            <a:headEnd/>
            <a:tailEnd/>
          </a:ln>
        </p:spPr>
        <p:txBody>
          <a:bodyPr wrap="none" lIns="95921" tIns="47960" rIns="95921" bIns="47960" anchor="ctr"/>
          <a:lstStyle/>
          <a:p>
            <a:pPr algn="ctr" defTabSz="958850"/>
            <a:r>
              <a:rPr kumimoji="0" lang="ko-KR" altLang="en-US" sz="2000">
                <a:latin typeface="HY견고딕" pitchFamily="18" charset="-127"/>
                <a:ea typeface="HY견고딕" pitchFamily="18" charset="-127"/>
              </a:rPr>
              <a:t>개 정 배 경</a:t>
            </a:r>
          </a:p>
        </p:txBody>
      </p:sp>
      <p:sp>
        <p:nvSpPr>
          <p:cNvPr id="16391" name="AutoShape 8"/>
          <p:cNvSpPr>
            <a:spLocks noChangeArrowheads="1"/>
          </p:cNvSpPr>
          <p:nvPr/>
        </p:nvSpPr>
        <p:spPr bwMode="auto">
          <a:xfrm>
            <a:off x="593725" y="3984625"/>
            <a:ext cx="2000250" cy="330200"/>
          </a:xfrm>
          <a:prstGeom prst="roundRect">
            <a:avLst>
              <a:gd name="adj" fmla="val 50000"/>
            </a:avLst>
          </a:prstGeom>
          <a:solidFill>
            <a:srgbClr val="F0E0CE"/>
          </a:solidFill>
          <a:ln w="19050">
            <a:solidFill>
              <a:srgbClr val="623C3C"/>
            </a:solidFill>
            <a:round/>
            <a:headEnd/>
            <a:tailEnd/>
          </a:ln>
        </p:spPr>
        <p:txBody>
          <a:bodyPr wrap="none" lIns="95921" tIns="47960" rIns="95921" bIns="47960" anchor="ctr"/>
          <a:lstStyle/>
          <a:p>
            <a:pPr algn="ctr" defTabSz="958850"/>
            <a:r>
              <a:rPr kumimoji="0" lang="ko-KR" altLang="en-US" sz="2000">
                <a:latin typeface="HY견고딕" pitchFamily="18" charset="-127"/>
                <a:ea typeface="HY견고딕" pitchFamily="18" charset="-127"/>
              </a:rPr>
              <a:t>추 진 경 위</a:t>
            </a:r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844550" y="4491038"/>
            <a:ext cx="9215438" cy="22860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lIns="94410" tIns="47960" rIns="94410" bIns="47960"/>
          <a:lstStyle/>
          <a:p>
            <a:pPr defTabSz="958850">
              <a:lnSpc>
                <a:spcPct val="150000"/>
              </a:lnSpc>
              <a:buFont typeface="Wingdings" pitchFamily="2" charset="2"/>
              <a:buChar char="ü"/>
            </a:pPr>
            <a:r>
              <a:rPr kumimoji="0" lang="ko-KR" altLang="en-US" sz="1800" b="1" dirty="0">
                <a:solidFill>
                  <a:srgbClr val="0D0D0D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800" dirty="0" smtClean="0">
                <a:solidFill>
                  <a:srgbClr val="0D0D0D"/>
                </a:solidFill>
                <a:latin typeface="맑은 고딕" pitchFamily="50" charset="-127"/>
                <a:ea typeface="맑은 고딕" pitchFamily="50" charset="-127"/>
              </a:rPr>
              <a:t>법률안 </a:t>
            </a:r>
            <a:r>
              <a:rPr lang="ko-KR" altLang="en-US" sz="1800" dirty="0">
                <a:latin typeface="맑은 고딕" pitchFamily="50" charset="-127"/>
                <a:ea typeface="맑은 고딕" pitchFamily="50" charset="-127"/>
              </a:rPr>
              <a:t>폐기물 관련 </a:t>
            </a:r>
            <a:r>
              <a:rPr lang="ko-KR" altLang="en-US" sz="1800" b="1" dirty="0">
                <a:latin typeface="맑은 고딕" pitchFamily="50" charset="-127"/>
                <a:ea typeface="맑은 고딕" pitchFamily="50" charset="-127"/>
              </a:rPr>
              <a:t>협회 정책간담회 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('09.2.16, </a:t>
            </a:r>
            <a:r>
              <a:rPr lang="ko-KR" altLang="en-US" sz="1600" dirty="0">
                <a:latin typeface="맑은 고딕" pitchFamily="50" charset="-127"/>
                <a:ea typeface="맑은 고딕" pitchFamily="50" charset="-127"/>
              </a:rPr>
              <a:t>사학연금회관 회의실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, 30</a:t>
            </a:r>
            <a:r>
              <a:rPr lang="ko-KR" altLang="en-US" sz="1600" dirty="0">
                <a:latin typeface="맑은 고딕" pitchFamily="50" charset="-127"/>
                <a:ea typeface="맑은 고딕" pitchFamily="50" charset="-127"/>
              </a:rPr>
              <a:t>개 단체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defTabSz="958850"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800" dirty="0" smtClean="0">
                <a:latin typeface="맑은 고딕" pitchFamily="50" charset="-127"/>
                <a:ea typeface="맑은 고딕" pitchFamily="50" charset="-127"/>
              </a:rPr>
              <a:t>법률안 </a:t>
            </a:r>
            <a:r>
              <a:rPr lang="ko-KR" altLang="en-US" sz="1800" b="1" dirty="0">
                <a:latin typeface="맑은 고딕" pitchFamily="50" charset="-127"/>
                <a:ea typeface="맑은 고딕" pitchFamily="50" charset="-127"/>
              </a:rPr>
              <a:t>입법예고를 통한  업계 의견수렴</a:t>
            </a:r>
            <a:r>
              <a:rPr lang="en-US" altLang="ko-KR" sz="18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('09.4.8-4.28)</a:t>
            </a:r>
            <a:endParaRPr lang="en-US" altLang="ko-KR" sz="1600" b="1" dirty="0">
              <a:latin typeface="맑은 고딕" pitchFamily="50" charset="-127"/>
              <a:ea typeface="맑은 고딕" pitchFamily="50" charset="-127"/>
            </a:endParaRPr>
          </a:p>
          <a:p>
            <a:pPr defTabSz="958850"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ko-KR" sz="18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800" dirty="0" smtClean="0">
                <a:latin typeface="맑은 고딕" pitchFamily="50" charset="-127"/>
                <a:ea typeface="맑은 고딕" pitchFamily="50" charset="-127"/>
              </a:rPr>
              <a:t>법률안</a:t>
            </a:r>
            <a:r>
              <a:rPr lang="en-US" altLang="ko-KR" sz="1800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800" b="1" dirty="0">
                <a:latin typeface="맑은 고딕" pitchFamily="50" charset="-127"/>
                <a:ea typeface="맑은 고딕" pitchFamily="50" charset="-127"/>
              </a:rPr>
              <a:t>국회제출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 ('09.11.19)</a:t>
            </a:r>
          </a:p>
          <a:p>
            <a:pPr defTabSz="958850"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800" dirty="0" smtClean="0">
                <a:latin typeface="맑은 고딕" pitchFamily="50" charset="-127"/>
                <a:ea typeface="맑은 고딕" pitchFamily="50" charset="-127"/>
              </a:rPr>
              <a:t>개정 </a:t>
            </a:r>
            <a:r>
              <a:rPr lang="ko-KR" altLang="en-US" sz="1800" dirty="0">
                <a:latin typeface="맑은 고딕" pitchFamily="50" charset="-127"/>
                <a:ea typeface="맑은 고딕" pitchFamily="50" charset="-127"/>
              </a:rPr>
              <a:t>법률안 </a:t>
            </a:r>
            <a:r>
              <a:rPr lang="ko-KR" altLang="en-US" sz="1800" b="1" dirty="0">
                <a:latin typeface="맑은 고딕" pitchFamily="50" charset="-127"/>
                <a:ea typeface="맑은 고딕" pitchFamily="50" charset="-127"/>
              </a:rPr>
              <a:t>공포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(‘10.7.23) * ‘11.7.24 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시행</a:t>
            </a:r>
            <a:endParaRPr lang="en-US" altLang="ko-KR" sz="1600" dirty="0" smtClean="0">
              <a:latin typeface="맑은 고딕" pitchFamily="50" charset="-127"/>
              <a:ea typeface="맑은 고딕" pitchFamily="50" charset="-127"/>
            </a:endParaRPr>
          </a:p>
          <a:p>
            <a:pPr defTabSz="958850"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800" dirty="0" smtClean="0">
                <a:latin typeface="맑은 고딕" pitchFamily="50" charset="-127"/>
                <a:ea typeface="맑은 고딕" pitchFamily="50" charset="-127"/>
              </a:rPr>
              <a:t>하위법령 개정안 </a:t>
            </a:r>
            <a:r>
              <a:rPr lang="ko-KR" altLang="en-US" sz="1800" b="1" dirty="0" smtClean="0">
                <a:latin typeface="맑은 고딕" pitchFamily="50" charset="-127"/>
                <a:ea typeface="맑은 고딕" pitchFamily="50" charset="-127"/>
              </a:rPr>
              <a:t>부처협의</a:t>
            </a:r>
            <a:r>
              <a:rPr lang="en-US" altLang="ko-KR" sz="1800" dirty="0" smtClean="0">
                <a:latin typeface="맑은 고딕" pitchFamily="50" charset="-127"/>
                <a:ea typeface="맑은 고딕" pitchFamily="50" charset="-127"/>
              </a:rPr>
              <a:t>(‘10.12.13) </a:t>
            </a:r>
            <a:r>
              <a:rPr lang="ko-KR" altLang="en-US" sz="1800" dirty="0" smtClean="0">
                <a:latin typeface="맑은 고딕" pitchFamily="50" charset="-127"/>
                <a:ea typeface="맑은 고딕" pitchFamily="50" charset="-127"/>
              </a:rPr>
              <a:t>및 </a:t>
            </a:r>
            <a:r>
              <a:rPr lang="ko-KR" altLang="en-US" sz="1800" b="1" dirty="0" smtClean="0">
                <a:latin typeface="맑은 고딕" pitchFamily="50" charset="-127"/>
                <a:ea typeface="맑은 고딕" pitchFamily="50" charset="-127"/>
              </a:rPr>
              <a:t>입법예고</a:t>
            </a:r>
            <a:r>
              <a:rPr lang="en-US" altLang="ko-KR" sz="1800" dirty="0" smtClean="0">
                <a:latin typeface="맑은 고딕" pitchFamily="50" charset="-127"/>
                <a:ea typeface="맑은 고딕" pitchFamily="50" charset="-127"/>
              </a:rPr>
              <a:t>(‘11.2.8)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600" dirty="0">
                <a:latin typeface="맑은 고딕" pitchFamily="50" charset="-127"/>
                <a:ea typeface="맑은 고딕" pitchFamily="50" charset="-127"/>
              </a:rPr>
            </a:br>
            <a:endParaRPr kumimoji="0" lang="en-US" altLang="ko-KR" sz="1800" b="1" dirty="0">
              <a:solidFill>
                <a:srgbClr val="0D0D0D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ChangeArrowheads="1"/>
          </p:cNvSpPr>
          <p:nvPr/>
        </p:nvSpPr>
        <p:spPr bwMode="auto">
          <a:xfrm>
            <a:off x="557213" y="1539875"/>
            <a:ext cx="987425" cy="5213350"/>
          </a:xfrm>
          <a:prstGeom prst="rect">
            <a:avLst/>
          </a:prstGeom>
          <a:solidFill>
            <a:srgbClr val="F2F5F8"/>
          </a:solidFill>
          <a:ln w="9525">
            <a:noFill/>
            <a:miter lim="800000"/>
            <a:headEnd/>
            <a:tailEnd/>
          </a:ln>
        </p:spPr>
        <p:txBody>
          <a:bodyPr wrap="none" lIns="0" tIns="47960" rIns="0" bIns="47960" anchor="ctr"/>
          <a:lstStyle/>
          <a:p>
            <a:pPr defTabSz="958850"/>
            <a:endParaRPr kumimoji="0" lang="ko-KR" altLang="en-US">
              <a:latin typeface="Georgia" pitchFamily="18" charset="0"/>
              <a:ea typeface="바탕" pitchFamily="18" charset="-127"/>
            </a:endParaRPr>
          </a:p>
        </p:txBody>
      </p:sp>
      <p:grpSp>
        <p:nvGrpSpPr>
          <p:cNvPr id="17411" name="그룹 38"/>
          <p:cNvGrpSpPr>
            <a:grpSpLocks/>
          </p:cNvGrpSpPr>
          <p:nvPr/>
        </p:nvGrpSpPr>
        <p:grpSpPr bwMode="auto">
          <a:xfrm>
            <a:off x="554038" y="484188"/>
            <a:ext cx="3411537" cy="604837"/>
            <a:chOff x="490509" y="457179"/>
            <a:chExt cx="3019863" cy="571528"/>
          </a:xfrm>
        </p:grpSpPr>
        <p:sp>
          <p:nvSpPr>
            <p:cNvPr id="17426" name="TextBox 39"/>
            <p:cNvSpPr txBox="1">
              <a:spLocks noChangeArrowheads="1"/>
            </p:cNvSpPr>
            <p:nvPr/>
          </p:nvSpPr>
          <p:spPr bwMode="auto">
            <a:xfrm>
              <a:off x="594501" y="500681"/>
              <a:ext cx="2915871" cy="455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5921" tIns="47960" rIns="95921" bIns="47960">
              <a:spAutoFit/>
            </a:bodyPr>
            <a:lstStyle/>
            <a:p>
              <a:pPr defTabSz="958850"/>
              <a:r>
                <a:rPr kumimoji="0" lang="en-US" altLang="ko-KR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2. </a:t>
              </a:r>
              <a:r>
                <a:rPr kumimoji="0" lang="ko-KR" altLang="en-US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법령안의 주요내용</a:t>
              </a:r>
            </a:p>
          </p:txBody>
        </p:sp>
        <p:sp>
          <p:nvSpPr>
            <p:cNvPr id="17427" name="L 도형 40"/>
            <p:cNvSpPr>
              <a:spLocks noChangeArrowheads="1"/>
            </p:cNvSpPr>
            <p:nvPr/>
          </p:nvSpPr>
          <p:spPr bwMode="auto">
            <a:xfrm>
              <a:off x="490509" y="742955"/>
              <a:ext cx="857256" cy="285752"/>
            </a:xfrm>
            <a:custGeom>
              <a:avLst/>
              <a:gdLst>
                <a:gd name="T0" fmla="*/ 857256 w 857256"/>
                <a:gd name="T1" fmla="*/ 214314 h 285752"/>
                <a:gd name="T2" fmla="*/ 428628 w 857256"/>
                <a:gd name="T3" fmla="*/ 285752 h 285752"/>
                <a:gd name="T4" fmla="*/ 0 w 857256"/>
                <a:gd name="T5" fmla="*/ 142876 h 285752"/>
                <a:gd name="T6" fmla="*/ 71438 w 857256"/>
                <a:gd name="T7" fmla="*/ 0 h 285752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76 h 285752"/>
                <a:gd name="T14" fmla="*/ 857256 w 857256"/>
                <a:gd name="T15" fmla="*/ 285752 h 2857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52">
                  <a:moveTo>
                    <a:pt x="0" y="0"/>
                  </a:moveTo>
                  <a:lnTo>
                    <a:pt x="142876" y="0"/>
                  </a:lnTo>
                  <a:lnTo>
                    <a:pt x="142876" y="142876"/>
                  </a:lnTo>
                  <a:lnTo>
                    <a:pt x="857256" y="142876"/>
                  </a:lnTo>
                  <a:lnTo>
                    <a:pt x="857256" y="285752"/>
                  </a:lnTo>
                  <a:lnTo>
                    <a:pt x="0" y="285752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  <p:sp>
          <p:nvSpPr>
            <p:cNvPr id="17428" name="L 도형 41"/>
            <p:cNvSpPr>
              <a:spLocks noChangeArrowheads="1"/>
            </p:cNvSpPr>
            <p:nvPr/>
          </p:nvSpPr>
          <p:spPr bwMode="auto">
            <a:xfrm flipV="1">
              <a:off x="490509" y="457179"/>
              <a:ext cx="857256" cy="285776"/>
            </a:xfrm>
            <a:custGeom>
              <a:avLst/>
              <a:gdLst>
                <a:gd name="T0" fmla="*/ 857256 w 857256"/>
                <a:gd name="T1" fmla="*/ 214332 h 285776"/>
                <a:gd name="T2" fmla="*/ 428628 w 857256"/>
                <a:gd name="T3" fmla="*/ 285776 h 285776"/>
                <a:gd name="T4" fmla="*/ 0 w 857256"/>
                <a:gd name="T5" fmla="*/ 142888 h 285776"/>
                <a:gd name="T6" fmla="*/ 71444 w 857256"/>
                <a:gd name="T7" fmla="*/ 0 h 285776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88 h 285776"/>
                <a:gd name="T14" fmla="*/ 857256 w 857256"/>
                <a:gd name="T15" fmla="*/ 285776 h 2857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76">
                  <a:moveTo>
                    <a:pt x="0" y="0"/>
                  </a:moveTo>
                  <a:lnTo>
                    <a:pt x="142888" y="0"/>
                  </a:lnTo>
                  <a:lnTo>
                    <a:pt x="142888" y="142888"/>
                  </a:lnTo>
                  <a:lnTo>
                    <a:pt x="857256" y="142888"/>
                  </a:lnTo>
                  <a:lnTo>
                    <a:pt x="857256" y="285776"/>
                  </a:lnTo>
                  <a:lnTo>
                    <a:pt x="0" y="285776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rot="10800000"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</p:grpSp>
      <p:sp>
        <p:nvSpPr>
          <p:cNvPr id="17412" name="직사각형 6"/>
          <p:cNvSpPr>
            <a:spLocks noChangeArrowheads="1"/>
          </p:cNvSpPr>
          <p:nvPr/>
        </p:nvSpPr>
        <p:spPr bwMode="auto">
          <a:xfrm>
            <a:off x="4765675" y="6784975"/>
            <a:ext cx="37465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921" tIns="47960" rIns="95921" bIns="47960">
            <a:spAutoFit/>
          </a:bodyPr>
          <a:lstStyle/>
          <a:p>
            <a:pPr defTabSz="958850">
              <a:buFont typeface="Wingdings" pitchFamily="2" charset="2"/>
              <a:buNone/>
            </a:pPr>
            <a:r>
              <a:rPr kumimoji="0" lang="en-US" altLang="ko-KR" sz="1000" b="1">
                <a:latin typeface="맑은 고딕" pitchFamily="50" charset="-127"/>
                <a:ea typeface="맑은 고딕" pitchFamily="50" charset="-127"/>
              </a:rPr>
              <a:t>-2-</a:t>
            </a:r>
            <a:endParaRPr kumimoji="0" lang="ko-KR" altLang="en-US" sz="100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17413" name="Group 22"/>
          <p:cNvGrpSpPr>
            <a:grpSpLocks/>
          </p:cNvGrpSpPr>
          <p:nvPr/>
        </p:nvGrpSpPr>
        <p:grpSpPr bwMode="auto">
          <a:xfrm>
            <a:off x="412750" y="2187575"/>
            <a:ext cx="9297988" cy="1517650"/>
            <a:chOff x="260" y="1378"/>
            <a:chExt cx="5857" cy="956"/>
          </a:xfrm>
        </p:grpSpPr>
        <p:grpSp>
          <p:nvGrpSpPr>
            <p:cNvPr id="17422" name="Group 12"/>
            <p:cNvGrpSpPr>
              <a:grpSpLocks/>
            </p:cNvGrpSpPr>
            <p:nvPr/>
          </p:nvGrpSpPr>
          <p:grpSpPr bwMode="auto">
            <a:xfrm>
              <a:off x="260" y="1378"/>
              <a:ext cx="1361" cy="543"/>
              <a:chOff x="215" y="1374"/>
              <a:chExt cx="1361" cy="543"/>
            </a:xfrm>
          </p:grpSpPr>
          <p:sp>
            <p:nvSpPr>
              <p:cNvPr id="2" name="AutoShape 5"/>
              <p:cNvSpPr>
                <a:spLocks noChangeArrowheads="1"/>
              </p:cNvSpPr>
              <p:nvPr/>
            </p:nvSpPr>
            <p:spPr bwMode="auto">
              <a:xfrm>
                <a:off x="260" y="1392"/>
                <a:ext cx="1316" cy="525"/>
              </a:xfrm>
              <a:prstGeom prst="roundRect">
                <a:avLst>
                  <a:gd name="adj" fmla="val 43431"/>
                </a:avLst>
              </a:prstGeom>
              <a:solidFill>
                <a:srgbClr val="FFCC99">
                  <a:alpha val="85001"/>
                </a:srgbClr>
              </a:solidFill>
              <a:ln w="9525">
                <a:noFill/>
                <a:round/>
                <a:headEnd/>
                <a:tailEnd/>
              </a:ln>
              <a:effectLst>
                <a:outerShdw dist="38100" dir="16200000" algn="ctr" rotWithShape="0">
                  <a:srgbClr val="377DC9"/>
                </a:outerShdw>
              </a:effectLst>
            </p:spPr>
            <p:txBody>
              <a:bodyPr wrap="none" anchor="ctr"/>
              <a:lstStyle/>
              <a:p>
                <a:pPr eaLnBrk="0" latinLnBrk="0" hangingPunct="0">
                  <a:lnSpc>
                    <a:spcPct val="110000"/>
                  </a:lnSpc>
                  <a:spcBef>
                    <a:spcPct val="60000"/>
                  </a:spcBef>
                  <a:buClr>
                    <a:srgbClr val="006600"/>
                  </a:buClr>
                  <a:buSzPct val="80000"/>
                  <a:buFont typeface="Wingdings" pitchFamily="2" charset="2"/>
                  <a:buChar char="l"/>
                  <a:defRPr/>
                </a:pPr>
                <a:endParaRPr kumimoji="0" lang="ko-KR" altLang="en-US" sz="1800" dirty="0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17425" name="직사각형 75"/>
              <p:cNvSpPr>
                <a:spLocks noChangeArrowheads="1"/>
              </p:cNvSpPr>
              <p:nvPr/>
            </p:nvSpPr>
            <p:spPr bwMode="auto">
              <a:xfrm>
                <a:off x="215" y="1374"/>
                <a:ext cx="1315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latinLnBrk="0" hangingPunct="0">
                  <a:lnSpc>
                    <a:spcPct val="110000"/>
                  </a:lnSpc>
                  <a:spcBef>
                    <a:spcPct val="60000"/>
                  </a:spcBef>
                  <a:buClr>
                    <a:srgbClr val="006600"/>
                  </a:buClr>
                  <a:buSzPct val="80000"/>
                  <a:buFont typeface="Wingdings" pitchFamily="2" charset="2"/>
                  <a:buNone/>
                </a:pPr>
                <a:r>
                  <a:rPr kumimoji="0" lang="ko-KR" altLang="en-US" sz="1800">
                    <a:latin typeface="HY견고딕" pitchFamily="18" charset="-127"/>
                    <a:ea typeface="HY견고딕" pitchFamily="18" charset="-127"/>
                  </a:rPr>
                  <a:t>     개 정 사 유</a:t>
                </a:r>
                <a:r>
                  <a:rPr kumimoji="0" lang="ko-KR" altLang="en-US" sz="1800">
                    <a:solidFill>
                      <a:srgbClr val="0070C0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</a:p>
            </p:txBody>
          </p:sp>
        </p:grpSp>
        <p:sp>
          <p:nvSpPr>
            <p:cNvPr id="17423" name="AutoShape 126"/>
            <p:cNvSpPr>
              <a:spLocks noChangeArrowheads="1"/>
            </p:cNvSpPr>
            <p:nvPr/>
          </p:nvSpPr>
          <p:spPr bwMode="auto">
            <a:xfrm>
              <a:off x="311" y="1609"/>
              <a:ext cx="5806" cy="725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3175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/>
            <a:p>
              <a:pPr eaLnBrk="0" latinLnBrk="0" hangingPunct="0">
                <a:spcBef>
                  <a:spcPts val="600"/>
                </a:spcBef>
                <a:buClr>
                  <a:srgbClr val="006600"/>
                </a:buClr>
                <a:buSzPct val="80000"/>
                <a:buFont typeface="Wingdings" pitchFamily="2" charset="2"/>
                <a:buNone/>
              </a:pPr>
              <a:endParaRPr kumimoji="0" lang="ko-KR" altLang="en-US" sz="400">
                <a:latin typeface="HY헤드라인M" pitchFamily="18" charset="-127"/>
                <a:ea typeface="HY헤드라인M" pitchFamily="18" charset="-127"/>
                <a:sym typeface="Wingdings" pitchFamily="2" charset="2"/>
              </a:endParaRPr>
            </a:p>
            <a:p>
              <a:pPr eaLnBrk="0" latinLnBrk="0" hangingPunct="0">
                <a:spcBef>
                  <a:spcPts val="600"/>
                </a:spcBef>
                <a:buClr>
                  <a:srgbClr val="006600"/>
                </a:buClr>
                <a:buSzPct val="80000"/>
                <a:buFont typeface="Wingdings" pitchFamily="2" charset="2"/>
                <a:buNone/>
              </a:pPr>
              <a:r>
                <a:rPr kumimoji="0" lang="ko-KR" altLang="en-US" sz="1600">
                  <a:latin typeface="HY헤드라인M" pitchFamily="18" charset="-127"/>
                  <a:ea typeface="HY헤드라인M" pitchFamily="18" charset="-127"/>
                  <a:sym typeface="Wingdings" pitchFamily="2" charset="2"/>
                </a:rPr>
                <a:t> 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 </a:t>
              </a:r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EU 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등과</a:t>
              </a:r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 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같이 </a:t>
              </a:r>
              <a:r>
                <a:rPr kumimoji="0" lang="ko-KR" altLang="en-US" sz="1500" b="1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폐기물의 열적 재활용</a:t>
              </a:r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(Recovery)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을 </a:t>
              </a:r>
              <a:r>
                <a:rPr kumimoji="0" lang="ko-KR" altLang="en-US" sz="1500" b="1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폐기물 재활용 범주 포함</a:t>
              </a:r>
              <a:endParaRPr kumimoji="0" lang="en-US" altLang="ko-KR" sz="1500" b="1">
                <a:latin typeface="맑은 고딕" pitchFamily="50" charset="-127"/>
                <a:ea typeface="맑은 고딕" pitchFamily="50" charset="-127"/>
              </a:endParaRPr>
            </a:p>
            <a:p>
              <a:pPr eaLnBrk="0" latinLnBrk="0" hangingPunct="0">
                <a:spcBef>
                  <a:spcPts val="600"/>
                </a:spcBef>
                <a:buClr>
                  <a:srgbClr val="006600"/>
                </a:buClr>
                <a:buSzPct val="80000"/>
                <a:buFont typeface="Wingdings" pitchFamily="2" charset="2"/>
                <a:buNone/>
              </a:pP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</a:rPr>
                <a:t> - 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</a:rPr>
                <a:t>다만</a:t>
              </a:r>
              <a:r>
                <a:rPr kumimoji="0" lang="en-US" altLang="ko-KR" sz="150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</a:rPr>
                <a:t>폐기물의 </a:t>
              </a:r>
              <a:r>
                <a:rPr kumimoji="0" lang="ko-KR" altLang="en-US" sz="1500" b="1">
                  <a:latin typeface="맑은 고딕" pitchFamily="50" charset="-127"/>
                  <a:ea typeface="맑은 고딕" pitchFamily="50" charset="-127"/>
                </a:rPr>
                <a:t>무분별한 연료사용 규제 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</a:rPr>
                <a:t>및 </a:t>
              </a:r>
              <a:r>
                <a:rPr kumimoji="0" lang="ko-KR" altLang="en-US" sz="1500" b="1">
                  <a:latin typeface="맑은 고딕" pitchFamily="50" charset="-127"/>
                  <a:ea typeface="맑은 고딕" pitchFamily="50" charset="-127"/>
                </a:rPr>
                <a:t>적정 연료사용</a:t>
              </a:r>
              <a:r>
                <a:rPr kumimoji="0" lang="ko-KR" altLang="en-US" sz="1500">
                  <a:latin typeface="맑은 고딕" pitchFamily="50" charset="-127"/>
                  <a:ea typeface="맑은 고딕" pitchFamily="50" charset="-127"/>
                </a:rPr>
                <a:t>을 위하여 연료사용 시설을 지정하고 </a:t>
              </a:r>
              <a:r>
                <a:rPr kumimoji="0" lang="ko-KR" altLang="en-US" sz="1500" b="1">
                  <a:latin typeface="맑은 고딕" pitchFamily="50" charset="-127"/>
                  <a:ea typeface="맑은 고딕" pitchFamily="50" charset="-127"/>
                </a:rPr>
                <a:t>지정</a:t>
              </a:r>
              <a:r>
                <a:rPr kumimoji="0" lang="en-US" altLang="ko-KR" sz="1500" b="1">
                  <a:latin typeface="맑은 고딕" pitchFamily="50" charset="-127"/>
                  <a:ea typeface="맑은 고딕" pitchFamily="50" charset="-127"/>
                </a:rPr>
                <a:t/>
              </a:r>
              <a:br>
                <a:rPr kumimoji="0" lang="en-US" altLang="ko-KR" sz="1500" b="1">
                  <a:latin typeface="맑은 고딕" pitchFamily="50" charset="-127"/>
                  <a:ea typeface="맑은 고딕" pitchFamily="50" charset="-127"/>
                </a:rPr>
              </a:br>
              <a:r>
                <a:rPr kumimoji="0" lang="en-US" altLang="ko-KR" sz="1500" b="1"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kumimoji="0" lang="ko-KR" altLang="en-US" sz="1500" b="1">
                  <a:latin typeface="맑은 고딕" pitchFamily="50" charset="-127"/>
                  <a:ea typeface="맑은 고딕" pitchFamily="50" charset="-127"/>
                </a:rPr>
                <a:t>폐기물 사용 금지</a:t>
              </a:r>
              <a:r>
                <a:rPr kumimoji="0" lang="en-US" altLang="ko-KR" sz="1500" b="1">
                  <a:latin typeface="맑은 고딕" pitchFamily="50" charset="-127"/>
                  <a:ea typeface="맑은 고딕" pitchFamily="50" charset="-127"/>
                </a:rPr>
                <a:t>,</a:t>
              </a:r>
              <a:r>
                <a:rPr kumimoji="0" lang="ko-KR" altLang="en-US" sz="1500" b="1">
                  <a:latin typeface="맑은 고딕" pitchFamily="50" charset="-127"/>
                  <a:ea typeface="맑은 고딕" pitchFamily="50" charset="-127"/>
                </a:rPr>
                <a:t> 중금속 함유기준 설정 및 기준 미만인 경우에 한하여만 허용</a:t>
              </a:r>
            </a:p>
          </p:txBody>
        </p:sp>
      </p:grpSp>
      <p:sp>
        <p:nvSpPr>
          <p:cNvPr id="17414" name="AutoShape 8"/>
          <p:cNvSpPr>
            <a:spLocks noChangeArrowheads="1"/>
          </p:cNvSpPr>
          <p:nvPr/>
        </p:nvSpPr>
        <p:spPr bwMode="auto">
          <a:xfrm>
            <a:off x="341313" y="1539875"/>
            <a:ext cx="5257800" cy="411163"/>
          </a:xfrm>
          <a:prstGeom prst="roundRect">
            <a:avLst>
              <a:gd name="adj" fmla="val 50000"/>
            </a:avLst>
          </a:prstGeom>
          <a:solidFill>
            <a:srgbClr val="F0E0CE"/>
          </a:solidFill>
          <a:ln w="19050">
            <a:solidFill>
              <a:srgbClr val="623C3C"/>
            </a:solidFill>
            <a:round/>
            <a:headEnd/>
            <a:tailEnd/>
          </a:ln>
        </p:spPr>
        <p:txBody>
          <a:bodyPr wrap="none" lIns="95921" tIns="47960" rIns="95921" bIns="47960" anchor="ctr"/>
          <a:lstStyle/>
          <a:p>
            <a:pPr algn="ctr" defTabSz="958850"/>
            <a:r>
              <a:rPr kumimoji="0" lang="en-US" altLang="ko-KR" sz="2000" b="1">
                <a:latin typeface="맑은 고딕" pitchFamily="50" charset="-127"/>
                <a:ea typeface="맑은 고딕" pitchFamily="50" charset="-127"/>
              </a:rPr>
              <a:t>1. </a:t>
            </a:r>
            <a:r>
              <a:rPr kumimoji="0" lang="ko-KR" altLang="en-US" sz="2000" b="1">
                <a:latin typeface="맑은 고딕" pitchFamily="50" charset="-127"/>
                <a:ea typeface="맑은 고딕" pitchFamily="50" charset="-127"/>
              </a:rPr>
              <a:t>폐기물 연료사용을 재활용의 범주에 포함</a:t>
            </a:r>
          </a:p>
        </p:txBody>
      </p:sp>
      <p:grpSp>
        <p:nvGrpSpPr>
          <p:cNvPr id="17415" name="Group 13"/>
          <p:cNvGrpSpPr>
            <a:grpSpLocks/>
          </p:cNvGrpSpPr>
          <p:nvPr/>
        </p:nvGrpSpPr>
        <p:grpSpPr bwMode="auto">
          <a:xfrm>
            <a:off x="417513" y="3971925"/>
            <a:ext cx="2160587" cy="862013"/>
            <a:chOff x="215" y="1374"/>
            <a:chExt cx="1361" cy="543"/>
          </a:xfrm>
        </p:grpSpPr>
        <p:sp>
          <p:nvSpPr>
            <p:cNvPr id="73" name="AutoShape 5"/>
            <p:cNvSpPr>
              <a:spLocks noChangeArrowheads="1"/>
            </p:cNvSpPr>
            <p:nvPr/>
          </p:nvSpPr>
          <p:spPr bwMode="auto">
            <a:xfrm>
              <a:off x="260" y="1392"/>
              <a:ext cx="1316" cy="525"/>
            </a:xfrm>
            <a:prstGeom prst="roundRect">
              <a:avLst>
                <a:gd name="adj" fmla="val 43431"/>
              </a:avLst>
            </a:prstGeom>
            <a:solidFill>
              <a:srgbClr val="FFCC99">
                <a:alpha val="85001"/>
              </a:srgbClr>
            </a:solidFill>
            <a:ln w="9525">
              <a:noFill/>
              <a:round/>
              <a:headEnd/>
              <a:tailEnd/>
            </a:ln>
            <a:effectLst>
              <a:outerShdw dist="38100" dir="16200000" algn="ctr" rotWithShape="0">
                <a:srgbClr val="377DC9"/>
              </a:outerShdw>
            </a:effectLst>
          </p:spPr>
          <p:txBody>
            <a:bodyPr wrap="none" anchor="ctr"/>
            <a:lstStyle/>
            <a:p>
              <a:pPr eaLnBrk="0" latinLnBrk="0" hangingPunct="0">
                <a:lnSpc>
                  <a:spcPct val="110000"/>
                </a:lnSpc>
                <a:spcBef>
                  <a:spcPct val="60000"/>
                </a:spcBef>
                <a:buClr>
                  <a:srgbClr val="006600"/>
                </a:buClr>
                <a:buSzPct val="80000"/>
                <a:buFont typeface="Wingdings" pitchFamily="2" charset="2"/>
                <a:buChar char="l"/>
                <a:defRPr/>
              </a:pPr>
              <a:endParaRPr kumimoji="0" lang="ko-KR" altLang="en-US" sz="1800" dirty="0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7421" name="직사각형 75"/>
            <p:cNvSpPr>
              <a:spLocks noChangeArrowheads="1"/>
            </p:cNvSpPr>
            <p:nvPr/>
          </p:nvSpPr>
          <p:spPr bwMode="auto">
            <a:xfrm>
              <a:off x="215" y="1374"/>
              <a:ext cx="1315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latinLnBrk="0" hangingPunct="0">
                <a:lnSpc>
                  <a:spcPct val="110000"/>
                </a:lnSpc>
                <a:spcBef>
                  <a:spcPct val="60000"/>
                </a:spcBef>
                <a:buClr>
                  <a:srgbClr val="006600"/>
                </a:buClr>
                <a:buSzPct val="80000"/>
                <a:buFont typeface="Wingdings" pitchFamily="2" charset="2"/>
                <a:buNone/>
              </a:pPr>
              <a:r>
                <a:rPr kumimoji="0" lang="ko-KR" altLang="en-US" sz="1800">
                  <a:latin typeface="HY견고딕" pitchFamily="18" charset="-127"/>
                  <a:ea typeface="HY견고딕" pitchFamily="18" charset="-127"/>
                </a:rPr>
                <a:t>     개 정 내 용</a:t>
              </a:r>
              <a:r>
                <a:rPr kumimoji="0" lang="ko-KR" altLang="en-US" sz="1800">
                  <a:solidFill>
                    <a:srgbClr val="0070C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</a:p>
          </p:txBody>
        </p:sp>
      </p:grpSp>
      <p:sp>
        <p:nvSpPr>
          <p:cNvPr id="17416" name="Rectangle 3"/>
          <p:cNvSpPr>
            <a:spLocks noChangeArrowheads="1"/>
          </p:cNvSpPr>
          <p:nvPr/>
        </p:nvSpPr>
        <p:spPr bwMode="auto">
          <a:xfrm>
            <a:off x="511175" y="4648200"/>
            <a:ext cx="3425825" cy="21558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94410" tIns="47960" rIns="94410" bIns="47960" anchor="ctr">
            <a:spAutoFit/>
          </a:bodyPr>
          <a:lstStyle/>
          <a:p>
            <a:pPr defTabSz="958850"/>
            <a:endParaRPr kumimoji="0" lang="en-US" altLang="ko-KR" sz="1500" b="1">
              <a:latin typeface="맑은 고딕" pitchFamily="50" charset="-127"/>
              <a:ea typeface="맑은 고딕" pitchFamily="50" charset="-127"/>
            </a:endParaRPr>
          </a:p>
          <a:p>
            <a:pPr defTabSz="958850"/>
            <a:r>
              <a:rPr kumimoji="0" lang="en-US" altLang="ko-KR" sz="1500" b="1">
                <a:latin typeface="맑은 고딕" pitchFamily="50" charset="-127"/>
                <a:ea typeface="맑은 고딕" pitchFamily="50" charset="-127"/>
              </a:rPr>
              <a:t>O </a:t>
            </a:r>
            <a:r>
              <a:rPr kumimoji="0" lang="ko-KR" altLang="en-US" sz="1500" b="1">
                <a:latin typeface="맑은 고딕" pitchFamily="50" charset="-127"/>
                <a:ea typeface="맑은 고딕" pitchFamily="50" charset="-127"/>
              </a:rPr>
              <a:t>재활용의 정의</a:t>
            </a:r>
            <a:r>
              <a:rPr kumimoji="0" lang="en-US" altLang="ko-KR" sz="1500"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1500">
                <a:latin typeface="맑은 고딕" pitchFamily="50" charset="-127"/>
                <a:ea typeface="맑은 고딕" pitchFamily="50" charset="-127"/>
              </a:rPr>
              <a:t>제</a:t>
            </a:r>
            <a:r>
              <a:rPr kumimoji="0" lang="en-US" altLang="ko-KR" sz="1500">
                <a:latin typeface="맑은 고딕" pitchFamily="50" charset="-127"/>
                <a:ea typeface="맑은 고딕" pitchFamily="50" charset="-127"/>
              </a:rPr>
              <a:t>2</a:t>
            </a:r>
            <a:r>
              <a:rPr kumimoji="0" lang="ko-KR" altLang="en-US" sz="1500">
                <a:latin typeface="맑은 고딕" pitchFamily="50" charset="-127"/>
                <a:ea typeface="맑은 고딕" pitchFamily="50" charset="-127"/>
              </a:rPr>
              <a:t>조제</a:t>
            </a:r>
            <a:r>
              <a:rPr kumimoji="0" lang="en-US" altLang="ko-KR" sz="150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1500">
                <a:latin typeface="맑은 고딕" pitchFamily="50" charset="-127"/>
                <a:ea typeface="맑은 고딕" pitchFamily="50" charset="-127"/>
              </a:rPr>
              <a:t>호</a:t>
            </a:r>
            <a:r>
              <a:rPr kumimoji="0" lang="en-US" altLang="ko-KR" sz="150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defTabSz="958850"/>
            <a:endParaRPr kumimoji="0" lang="en-US" altLang="ko-KR" sz="1500">
              <a:latin typeface="맑은 고딕" pitchFamily="50" charset="-127"/>
              <a:ea typeface="맑은 고딕" pitchFamily="50" charset="-127"/>
            </a:endParaRPr>
          </a:p>
          <a:p>
            <a:pPr defTabSz="958850"/>
            <a:r>
              <a:rPr kumimoji="0" lang="ko-KR" altLang="en-US" sz="1500"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500">
                <a:latin typeface="맑은 고딕" pitchFamily="50" charset="-127"/>
                <a:ea typeface="맑은 고딕" pitchFamily="50" charset="-127"/>
              </a:rPr>
              <a:t>-  </a:t>
            </a:r>
            <a:r>
              <a:rPr kumimoji="0" lang="ko-KR" altLang="en-US" sz="1500">
                <a:latin typeface="맑은 고딕" pitchFamily="50" charset="-127"/>
                <a:ea typeface="맑은 고딕" pitchFamily="50" charset="-127"/>
              </a:rPr>
              <a:t>폐기물을 재사용</a:t>
            </a:r>
            <a:r>
              <a:rPr kumimoji="0" lang="en-US" altLang="ko-KR" sz="1500"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0" lang="ko-KR" altLang="en-US" sz="1500">
                <a:latin typeface="맑은 고딕" pitchFamily="50" charset="-127"/>
                <a:ea typeface="맑은 고딕" pitchFamily="50" charset="-127"/>
              </a:rPr>
              <a:t>재생이용하거나</a:t>
            </a:r>
            <a:r>
              <a:rPr kumimoji="0" lang="en-US" altLang="ko-KR" sz="1500">
                <a:latin typeface="맑은 고딕" pitchFamily="50" charset="-127"/>
                <a:ea typeface="맑은 고딕" pitchFamily="50" charset="-127"/>
              </a:rPr>
              <a:t/>
            </a:r>
            <a:br>
              <a:rPr kumimoji="0" lang="en-US" altLang="ko-KR" sz="1500">
                <a:latin typeface="맑은 고딕" pitchFamily="50" charset="-127"/>
                <a:ea typeface="맑은 고딕" pitchFamily="50" charset="-127"/>
              </a:rPr>
            </a:br>
            <a:r>
              <a:rPr kumimoji="0" lang="en-US" altLang="ko-KR" sz="1500">
                <a:latin typeface="맑은 고딕" pitchFamily="50" charset="-127"/>
                <a:ea typeface="맑은 고딕" pitchFamily="50" charset="-127"/>
              </a:rPr>
              <a:t>   </a:t>
            </a:r>
            <a:r>
              <a:rPr kumimoji="0" lang="ko-KR" altLang="en-US" sz="1500">
                <a:latin typeface="맑은 고딕" pitchFamily="50" charset="-127"/>
                <a:ea typeface="맑은 고딕" pitchFamily="50" charset="-127"/>
              </a:rPr>
              <a:t> 재사용</a:t>
            </a:r>
            <a:r>
              <a:rPr kumimoji="0" lang="en-US" altLang="ko-KR" sz="1500"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0" lang="ko-KR" altLang="en-US" sz="1500">
                <a:latin typeface="맑은 고딕" pitchFamily="50" charset="-127"/>
                <a:ea typeface="맑은 고딕" pitchFamily="50" charset="-127"/>
              </a:rPr>
              <a:t>재생이용할 수 있는 </a:t>
            </a:r>
            <a:r>
              <a:rPr kumimoji="0" lang="en-US" altLang="ko-KR" sz="1500">
                <a:latin typeface="맑은 고딕" pitchFamily="50" charset="-127"/>
                <a:ea typeface="맑은 고딕" pitchFamily="50" charset="-127"/>
              </a:rPr>
              <a:t/>
            </a:r>
            <a:br>
              <a:rPr kumimoji="0" lang="en-US" altLang="ko-KR" sz="1500">
                <a:latin typeface="맑은 고딕" pitchFamily="50" charset="-127"/>
                <a:ea typeface="맑은 고딕" pitchFamily="50" charset="-127"/>
              </a:rPr>
            </a:br>
            <a:r>
              <a:rPr kumimoji="0" lang="en-US" altLang="ko-KR" sz="150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1500">
                <a:latin typeface="맑은 고딕" pitchFamily="50" charset="-127"/>
                <a:ea typeface="맑은 고딕" pitchFamily="50" charset="-127"/>
              </a:rPr>
              <a:t>상태로 만드는 활동</a:t>
            </a:r>
          </a:p>
          <a:p>
            <a:pPr defTabSz="958850"/>
            <a:endParaRPr kumimoji="0" lang="ko-KR" altLang="en-US" sz="1500">
              <a:latin typeface="맑은 고딕" pitchFamily="50" charset="-127"/>
              <a:ea typeface="맑은 고딕" pitchFamily="50" charset="-127"/>
            </a:endParaRPr>
          </a:p>
          <a:p>
            <a:pPr defTabSz="958850"/>
            <a:endParaRPr kumimoji="0" lang="ko-KR" altLang="en-US" sz="1500">
              <a:latin typeface="맑은 고딕" pitchFamily="50" charset="-127"/>
              <a:ea typeface="맑은 고딕" pitchFamily="50" charset="-127"/>
            </a:endParaRPr>
          </a:p>
          <a:p>
            <a:pPr defTabSz="958850"/>
            <a:endParaRPr kumimoji="0" lang="ko-KR" altLang="en-US" sz="1500" b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417" name="Rectangle 17"/>
          <p:cNvSpPr>
            <a:spLocks noChangeArrowheads="1"/>
          </p:cNvSpPr>
          <p:nvPr/>
        </p:nvSpPr>
        <p:spPr bwMode="gray">
          <a:xfrm>
            <a:off x="508000" y="4348163"/>
            <a:ext cx="3429000" cy="342900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95921" tIns="47960" rIns="95921" bIns="47960">
            <a:spAutoFit/>
          </a:bodyPr>
          <a:lstStyle/>
          <a:p>
            <a:pPr algn="ctr" defTabSz="958850"/>
            <a:r>
              <a:rPr kumimoji="0" lang="ko-KR" altLang="en-US" sz="1600" b="1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개 정 법 률</a:t>
            </a:r>
          </a:p>
        </p:txBody>
      </p:sp>
      <p:sp>
        <p:nvSpPr>
          <p:cNvPr id="17418" name="Rectangle 2"/>
          <p:cNvSpPr>
            <a:spLocks noChangeArrowheads="1"/>
          </p:cNvSpPr>
          <p:nvPr/>
        </p:nvSpPr>
        <p:spPr bwMode="auto">
          <a:xfrm>
            <a:off x="3941763" y="4635500"/>
            <a:ext cx="5832475" cy="21558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94410" tIns="47960" rIns="94410" bIns="47960" anchor="ctr">
            <a:spAutoFit/>
          </a:bodyPr>
          <a:lstStyle/>
          <a:p>
            <a:pPr defTabSz="958850"/>
            <a:endParaRPr kumimoji="0" lang="en-US" altLang="ko-KR" sz="1500" b="1" dirty="0">
              <a:latin typeface="맑은 고딕" pitchFamily="50" charset="-127"/>
              <a:ea typeface="맑은 고딕" pitchFamily="50" charset="-127"/>
            </a:endParaRPr>
          </a:p>
          <a:p>
            <a:pPr defTabSz="958850"/>
            <a:r>
              <a:rPr kumimoji="0" lang="en-US" altLang="ko-KR" sz="1500" b="1" dirty="0">
                <a:latin typeface="맑은 고딕" pitchFamily="50" charset="-127"/>
                <a:ea typeface="맑은 고딕" pitchFamily="50" charset="-127"/>
              </a:rPr>
              <a:t>O  </a:t>
            </a:r>
            <a:r>
              <a:rPr kumimoji="0" lang="ko-KR" altLang="en-US" sz="1500" b="1" dirty="0">
                <a:latin typeface="맑은 고딕" pitchFamily="50" charset="-127"/>
                <a:ea typeface="맑은 고딕" pitchFamily="50" charset="-127"/>
              </a:rPr>
              <a:t>현행과 동일</a:t>
            </a:r>
          </a:p>
          <a:p>
            <a:pPr defTabSz="958850"/>
            <a:endParaRPr kumimoji="0" lang="ko-KR" altLang="en-US" sz="1500" b="1" dirty="0">
              <a:latin typeface="맑은 고딕" pitchFamily="50" charset="-127"/>
              <a:ea typeface="맑은 고딕" pitchFamily="50" charset="-127"/>
            </a:endParaRPr>
          </a:p>
          <a:p>
            <a:pPr defTabSz="958850"/>
            <a:r>
              <a:rPr kumimoji="0" lang="ko-KR" altLang="en-US" sz="15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500" dirty="0">
                <a:latin typeface="맑은 고딕" pitchFamily="50" charset="-127"/>
                <a:ea typeface="맑은 고딕" pitchFamily="50" charset="-127"/>
              </a:rPr>
              <a:t>- (</a:t>
            </a:r>
            <a:r>
              <a:rPr kumimoji="0" lang="ko-KR" altLang="en-US" sz="1500" dirty="0">
                <a:latin typeface="맑은 고딕" pitchFamily="50" charset="-127"/>
                <a:ea typeface="맑은 고딕" pitchFamily="50" charset="-127"/>
              </a:rPr>
              <a:t>재사용</a:t>
            </a:r>
            <a:r>
              <a:rPr kumimoji="0" lang="en-US" altLang="ko-KR" sz="1500" dirty="0">
                <a:latin typeface="맑은 고딕" pitchFamily="50" charset="-127"/>
                <a:ea typeface="맑은 고딕" pitchFamily="50" charset="-127"/>
              </a:rPr>
              <a:t>) </a:t>
            </a:r>
            <a:r>
              <a:rPr kumimoji="0" lang="ko-KR" altLang="en-US" sz="1500" dirty="0">
                <a:latin typeface="맑은 고딕" pitchFamily="50" charset="-127"/>
                <a:ea typeface="맑은 고딕" pitchFamily="50" charset="-127"/>
              </a:rPr>
              <a:t>재활용가능자원을 그대로 또는 고쳐서 쓰거나 생산</a:t>
            </a:r>
          </a:p>
          <a:p>
            <a:pPr defTabSz="958850"/>
            <a:r>
              <a:rPr kumimoji="0" lang="ko-KR" altLang="en-US" sz="1500" dirty="0">
                <a:latin typeface="맑은 고딕" pitchFamily="50" charset="-127"/>
                <a:ea typeface="맑은 고딕" pitchFamily="50" charset="-127"/>
              </a:rPr>
              <a:t>    활동에 다시 사용할 수 있도록 하는 것</a:t>
            </a:r>
          </a:p>
          <a:p>
            <a:pPr defTabSz="958850"/>
            <a:endParaRPr kumimoji="0" lang="en-US" altLang="ko-KR" sz="1500" dirty="0">
              <a:latin typeface="맑은 고딕" pitchFamily="50" charset="-127"/>
              <a:ea typeface="맑은 고딕" pitchFamily="50" charset="-127"/>
            </a:endParaRPr>
          </a:p>
          <a:p>
            <a:pPr defTabSz="958850"/>
            <a:r>
              <a:rPr kumimoji="0" lang="en-US" altLang="ko-KR" sz="1500" dirty="0">
                <a:latin typeface="맑은 고딕" pitchFamily="50" charset="-127"/>
                <a:ea typeface="맑은 고딕" pitchFamily="50" charset="-127"/>
              </a:rPr>
              <a:t> - (</a:t>
            </a:r>
            <a:r>
              <a:rPr kumimoji="0" lang="ko-KR" altLang="en-US" sz="1500" dirty="0">
                <a:latin typeface="맑은 고딕" pitchFamily="50" charset="-127"/>
                <a:ea typeface="맑은 고딕" pitchFamily="50" charset="-127"/>
              </a:rPr>
              <a:t>재생이용</a:t>
            </a:r>
            <a:r>
              <a:rPr kumimoji="0" lang="en-US" altLang="ko-KR" sz="1500" dirty="0">
                <a:latin typeface="맑은 고딕" pitchFamily="50" charset="-127"/>
                <a:ea typeface="맑은 고딕" pitchFamily="50" charset="-127"/>
              </a:rPr>
              <a:t>) </a:t>
            </a:r>
            <a:r>
              <a:rPr kumimoji="0" lang="ko-KR" altLang="en-US" sz="1500" dirty="0">
                <a:latin typeface="맑은 고딕" pitchFamily="50" charset="-127"/>
                <a:ea typeface="맑은 고딕" pitchFamily="50" charset="-127"/>
              </a:rPr>
              <a:t>재활용가능자원의 전부 또는 일부를 원료물질로 </a:t>
            </a:r>
          </a:p>
          <a:p>
            <a:pPr defTabSz="958850"/>
            <a:r>
              <a:rPr kumimoji="0" lang="ko-KR" altLang="en-US" sz="1500" dirty="0">
                <a:latin typeface="맑은 고딕" pitchFamily="50" charset="-127"/>
                <a:ea typeface="맑은 고딕" pitchFamily="50" charset="-127"/>
              </a:rPr>
              <a:t>    다시 사용하거나 다시 사용할 수 있도록 하는 것</a:t>
            </a:r>
            <a:br>
              <a:rPr kumimoji="0" lang="ko-KR" altLang="en-US" sz="1500" dirty="0">
                <a:latin typeface="맑은 고딕" pitchFamily="50" charset="-127"/>
                <a:ea typeface="맑은 고딕" pitchFamily="50" charset="-127"/>
              </a:rPr>
            </a:br>
            <a:endParaRPr kumimoji="0" lang="ko-KR" altLang="en-US" sz="15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419" name="Rectangle 18"/>
          <p:cNvSpPr>
            <a:spLocks noChangeArrowheads="1"/>
          </p:cNvSpPr>
          <p:nvPr/>
        </p:nvSpPr>
        <p:spPr bwMode="gray">
          <a:xfrm>
            <a:off x="3937000" y="4348163"/>
            <a:ext cx="5837238" cy="342900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95921" tIns="47960" rIns="95921" bIns="47960">
            <a:spAutoFit/>
          </a:bodyPr>
          <a:lstStyle/>
          <a:p>
            <a:pPr algn="ctr" defTabSz="958850"/>
            <a:r>
              <a:rPr kumimoji="0" lang="ko-KR" altLang="en-US" sz="1600" b="1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시  행  규  칙 </a:t>
            </a:r>
            <a:r>
              <a:rPr kumimoji="0" lang="en-US" altLang="ko-KR" sz="1600" b="1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1600" b="1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안</a:t>
            </a:r>
            <a:r>
              <a:rPr kumimoji="0" lang="en-US" altLang="ko-KR" sz="1600" b="1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kumimoji="0" lang="ko-KR" altLang="en-US" sz="1600" b="1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ChangeArrowheads="1"/>
          </p:cNvSpPr>
          <p:nvPr/>
        </p:nvSpPr>
        <p:spPr bwMode="auto">
          <a:xfrm>
            <a:off x="620713" y="1508125"/>
            <a:ext cx="987425" cy="5213350"/>
          </a:xfrm>
          <a:prstGeom prst="rect">
            <a:avLst/>
          </a:prstGeom>
          <a:solidFill>
            <a:srgbClr val="F2F5F8"/>
          </a:solidFill>
          <a:ln w="9525">
            <a:noFill/>
            <a:miter lim="800000"/>
            <a:headEnd/>
            <a:tailEnd/>
          </a:ln>
        </p:spPr>
        <p:txBody>
          <a:bodyPr wrap="none" lIns="0" tIns="47960" rIns="0" bIns="47960" anchor="ctr"/>
          <a:lstStyle/>
          <a:p>
            <a:pPr defTabSz="958850"/>
            <a:endParaRPr kumimoji="0" lang="ko-KR" altLang="en-US">
              <a:latin typeface="Georgia" pitchFamily="18" charset="0"/>
              <a:ea typeface="바탕" pitchFamily="18" charset="-127"/>
            </a:endParaRPr>
          </a:p>
        </p:txBody>
      </p:sp>
      <p:grpSp>
        <p:nvGrpSpPr>
          <p:cNvPr id="18435" name="그룹 38"/>
          <p:cNvGrpSpPr>
            <a:grpSpLocks/>
          </p:cNvGrpSpPr>
          <p:nvPr/>
        </p:nvGrpSpPr>
        <p:grpSpPr bwMode="auto">
          <a:xfrm>
            <a:off x="554038" y="484188"/>
            <a:ext cx="3411537" cy="604837"/>
            <a:chOff x="490509" y="457179"/>
            <a:chExt cx="3019863" cy="571528"/>
          </a:xfrm>
        </p:grpSpPr>
        <p:sp>
          <p:nvSpPr>
            <p:cNvPr id="18442" name="TextBox 39"/>
            <p:cNvSpPr txBox="1">
              <a:spLocks noChangeArrowheads="1"/>
            </p:cNvSpPr>
            <p:nvPr/>
          </p:nvSpPr>
          <p:spPr bwMode="auto">
            <a:xfrm>
              <a:off x="594501" y="500681"/>
              <a:ext cx="2915871" cy="455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5921" tIns="47960" rIns="95921" bIns="47960">
              <a:spAutoFit/>
            </a:bodyPr>
            <a:lstStyle/>
            <a:p>
              <a:pPr defTabSz="958850"/>
              <a:r>
                <a:rPr kumimoji="0" lang="en-US" altLang="ko-KR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2. </a:t>
              </a:r>
              <a:r>
                <a:rPr kumimoji="0" lang="ko-KR" altLang="en-US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법령안의 주요내용</a:t>
              </a:r>
            </a:p>
          </p:txBody>
        </p:sp>
        <p:sp>
          <p:nvSpPr>
            <p:cNvPr id="18443" name="L 도형 40"/>
            <p:cNvSpPr>
              <a:spLocks noChangeArrowheads="1"/>
            </p:cNvSpPr>
            <p:nvPr/>
          </p:nvSpPr>
          <p:spPr bwMode="auto">
            <a:xfrm>
              <a:off x="490509" y="742955"/>
              <a:ext cx="857256" cy="285752"/>
            </a:xfrm>
            <a:custGeom>
              <a:avLst/>
              <a:gdLst>
                <a:gd name="T0" fmla="*/ 857256 w 857256"/>
                <a:gd name="T1" fmla="*/ 214314 h 285752"/>
                <a:gd name="T2" fmla="*/ 428628 w 857256"/>
                <a:gd name="T3" fmla="*/ 285752 h 285752"/>
                <a:gd name="T4" fmla="*/ 0 w 857256"/>
                <a:gd name="T5" fmla="*/ 142876 h 285752"/>
                <a:gd name="T6" fmla="*/ 71438 w 857256"/>
                <a:gd name="T7" fmla="*/ 0 h 285752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76 h 285752"/>
                <a:gd name="T14" fmla="*/ 857256 w 857256"/>
                <a:gd name="T15" fmla="*/ 285752 h 2857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52">
                  <a:moveTo>
                    <a:pt x="0" y="0"/>
                  </a:moveTo>
                  <a:lnTo>
                    <a:pt x="142876" y="0"/>
                  </a:lnTo>
                  <a:lnTo>
                    <a:pt x="142876" y="142876"/>
                  </a:lnTo>
                  <a:lnTo>
                    <a:pt x="857256" y="142876"/>
                  </a:lnTo>
                  <a:lnTo>
                    <a:pt x="857256" y="285752"/>
                  </a:lnTo>
                  <a:lnTo>
                    <a:pt x="0" y="285752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  <p:sp>
          <p:nvSpPr>
            <p:cNvPr id="18444" name="L 도형 41"/>
            <p:cNvSpPr>
              <a:spLocks noChangeArrowheads="1"/>
            </p:cNvSpPr>
            <p:nvPr/>
          </p:nvSpPr>
          <p:spPr bwMode="auto">
            <a:xfrm flipV="1">
              <a:off x="490509" y="457179"/>
              <a:ext cx="857256" cy="285776"/>
            </a:xfrm>
            <a:custGeom>
              <a:avLst/>
              <a:gdLst>
                <a:gd name="T0" fmla="*/ 857256 w 857256"/>
                <a:gd name="T1" fmla="*/ 214332 h 285776"/>
                <a:gd name="T2" fmla="*/ 428628 w 857256"/>
                <a:gd name="T3" fmla="*/ 285776 h 285776"/>
                <a:gd name="T4" fmla="*/ 0 w 857256"/>
                <a:gd name="T5" fmla="*/ 142888 h 285776"/>
                <a:gd name="T6" fmla="*/ 71444 w 857256"/>
                <a:gd name="T7" fmla="*/ 0 h 285776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88 h 285776"/>
                <a:gd name="T14" fmla="*/ 857256 w 857256"/>
                <a:gd name="T15" fmla="*/ 285776 h 2857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76">
                  <a:moveTo>
                    <a:pt x="0" y="0"/>
                  </a:moveTo>
                  <a:lnTo>
                    <a:pt x="142888" y="0"/>
                  </a:lnTo>
                  <a:lnTo>
                    <a:pt x="142888" y="142888"/>
                  </a:lnTo>
                  <a:lnTo>
                    <a:pt x="857256" y="142888"/>
                  </a:lnTo>
                  <a:lnTo>
                    <a:pt x="857256" y="285776"/>
                  </a:lnTo>
                  <a:lnTo>
                    <a:pt x="0" y="285776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rot="10800000"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</p:grpSp>
      <p:grpSp>
        <p:nvGrpSpPr>
          <p:cNvPr id="18436" name="Group 13"/>
          <p:cNvGrpSpPr>
            <a:grpSpLocks/>
          </p:cNvGrpSpPr>
          <p:nvPr/>
        </p:nvGrpSpPr>
        <p:grpSpPr bwMode="auto">
          <a:xfrm>
            <a:off x="808038" y="1698625"/>
            <a:ext cx="9215437" cy="5322888"/>
            <a:chOff x="509" y="1295"/>
            <a:chExt cx="5805" cy="3353"/>
          </a:xfrm>
        </p:grpSpPr>
        <p:sp>
          <p:nvSpPr>
            <p:cNvPr id="18437" name="Rectangle 3"/>
            <p:cNvSpPr>
              <a:spLocks noChangeArrowheads="1"/>
            </p:cNvSpPr>
            <p:nvPr/>
          </p:nvSpPr>
          <p:spPr bwMode="auto">
            <a:xfrm>
              <a:off x="511" y="1382"/>
              <a:ext cx="2158" cy="296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4410" tIns="47960" rIns="94410" bIns="47960" anchor="ctr">
              <a:spAutoFit/>
            </a:bodyPr>
            <a:lstStyle/>
            <a:p>
              <a:pPr defTabSz="958850"/>
              <a:endParaRPr kumimoji="0" lang="en-US" altLang="ko-KR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>O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재활용의 정의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제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2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조제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7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호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)</a:t>
              </a:r>
            </a:p>
            <a:p>
              <a:pPr defTabSz="958850"/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- 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폐기물로부터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에너지를 </a:t>
              </a:r>
              <a:r>
                <a:rPr kumimoji="0" lang="ko-KR" altLang="en-US" sz="1500" b="1" dirty="0" err="1">
                  <a:latin typeface="맑은 고딕" pitchFamily="50" charset="-127"/>
                  <a:ea typeface="맑은 고딕" pitchFamily="50" charset="-127"/>
                </a:rPr>
                <a:t>회수</a:t>
              </a:r>
              <a:r>
                <a:rPr kumimoji="0" lang="ko-KR" altLang="en-US" sz="1500" dirty="0" err="1">
                  <a:latin typeface="맑은 고딕" pitchFamily="50" charset="-127"/>
                  <a:ea typeface="맑은 고딕" pitchFamily="50" charset="-127"/>
                </a:rPr>
                <a:t>하거</a:t>
              </a:r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   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나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회수할 수 있는 상태로 만들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거</a:t>
              </a:r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   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나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폐기물을 연료로 사용하는 </a:t>
              </a:r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/>
              </a:r>
              <a:b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</a:br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>    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활동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으로서 </a:t>
              </a:r>
              <a:r>
                <a:rPr kumimoji="0" lang="ko-KR" altLang="en-US" sz="1500" b="1" dirty="0" err="1">
                  <a:latin typeface="맑은 고딕" pitchFamily="50" charset="-127"/>
                  <a:ea typeface="맑은 고딕" pitchFamily="50" charset="-127"/>
                </a:rPr>
                <a:t>환경부령이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 정하는 </a:t>
              </a:r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/>
              </a:r>
              <a:b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</a:br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>    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활동</a:t>
              </a:r>
              <a:endParaRPr kumimoji="0" lang="en-US" altLang="ko-KR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ko-KR" altLang="en-US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ko-KR" altLang="en-US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ko-KR" altLang="en-US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ko-KR" altLang="en-US" sz="15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8438" name="Rectangle 2"/>
            <p:cNvSpPr>
              <a:spLocks noChangeArrowheads="1"/>
            </p:cNvSpPr>
            <p:nvPr/>
          </p:nvSpPr>
          <p:spPr bwMode="auto">
            <a:xfrm>
              <a:off x="2664" y="1370"/>
              <a:ext cx="3645" cy="2921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4410" tIns="47960" rIns="94410" bIns="47960" anchor="ctr">
              <a:spAutoFit/>
            </a:bodyPr>
            <a:lstStyle/>
            <a:p>
              <a:pPr defTabSz="958850"/>
              <a:endParaRPr kumimoji="0" lang="en-US" altLang="ko-KR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>O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폐기물로부터 에너지 회수기준에 맞게 에너지 회수</a:t>
              </a:r>
              <a:r>
                <a:rPr kumimoji="0" lang="en-US" altLang="ko-KR" sz="1300" b="1" dirty="0"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kumimoji="0" lang="ko-KR" altLang="en-US" sz="1300" b="1" dirty="0">
                  <a:latin typeface="맑은 고딕" pitchFamily="50" charset="-127"/>
                  <a:ea typeface="맑은 고딕" pitchFamily="50" charset="-127"/>
                </a:rPr>
                <a:t>현행과 동일</a:t>
              </a:r>
              <a:r>
                <a:rPr kumimoji="0" lang="en-US" altLang="ko-KR" sz="1300" b="1" dirty="0">
                  <a:latin typeface="맑은 고딕" pitchFamily="50" charset="-127"/>
                  <a:ea typeface="맑은 고딕" pitchFamily="50" charset="-127"/>
                </a:rPr>
                <a:t>)</a:t>
              </a:r>
            </a:p>
            <a:p>
              <a:pPr defTabSz="958850"/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  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-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다른 물질과 혼합하지 아니하고 </a:t>
              </a:r>
              <a:r>
                <a:rPr kumimoji="0" lang="ko-KR" altLang="en-US" sz="1500" dirty="0" err="1">
                  <a:latin typeface="맑은 고딕" pitchFamily="50" charset="-127"/>
                  <a:ea typeface="맑은 고딕" pitchFamily="50" charset="-127"/>
                </a:rPr>
                <a:t>저위발열량이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Kg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당 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3,000Kcal</a:t>
              </a:r>
              <a:b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</a:b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이상</a:t>
              </a:r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  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-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에너지 회수효율이 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75%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이상</a:t>
              </a:r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 - </a:t>
              </a:r>
              <a:r>
                <a:rPr kumimoji="0" lang="ko-KR" altLang="en-US" sz="1500" dirty="0" err="1">
                  <a:latin typeface="맑은 고딕" pitchFamily="50" charset="-127"/>
                  <a:ea typeface="맑은 고딕" pitchFamily="50" charset="-127"/>
                </a:rPr>
                <a:t>회수열을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 모두 열원으로 사용 등</a:t>
              </a:r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>O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에너지를 회수할 수 있는 상태로 만드는 </a:t>
              </a:r>
              <a:r>
                <a:rPr kumimoji="0" lang="ko-KR" altLang="en-US" sz="1500" b="1" dirty="0" smtClean="0">
                  <a:latin typeface="맑은 고딕" pitchFamily="50" charset="-127"/>
                  <a:ea typeface="맑은 고딕" pitchFamily="50" charset="-127"/>
                </a:rPr>
                <a:t>활동</a:t>
              </a:r>
              <a:endParaRPr kumimoji="0" lang="en-US" altLang="ko-KR" sz="12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 -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재활용촉진법 시행규칙 별표 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7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에 의한 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RDF, RPF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등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고형연료</a:t>
              </a:r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제품을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만드는 활동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/>
              </a:r>
              <a:b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</a:b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 - </a:t>
              </a:r>
              <a:r>
                <a:rPr kumimoji="0" lang="ko-KR" altLang="en-US" sz="1500" dirty="0" err="1">
                  <a:latin typeface="맑은 고딕" pitchFamily="50" charset="-127"/>
                  <a:ea typeface="맑은 고딕" pitchFamily="50" charset="-127"/>
                </a:rPr>
                <a:t>정제연료유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kumimoji="0" lang="ko-KR" altLang="en-US" sz="1500" dirty="0" err="1">
                  <a:latin typeface="맑은 고딕" pitchFamily="50" charset="-127"/>
                  <a:ea typeface="맑은 고딕" pitchFamily="50" charset="-127"/>
                </a:rPr>
                <a:t>재생연료유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 등을 만드는 활동 등</a:t>
              </a:r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>O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폐기물을 연료로 사용하는 활동</a:t>
              </a:r>
              <a:endParaRPr kumimoji="0" lang="en-US" altLang="ko-KR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  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-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시멘트 </a:t>
              </a:r>
              <a:r>
                <a:rPr kumimoji="0" lang="ko-KR" altLang="en-US" sz="1500" dirty="0" err="1">
                  <a:latin typeface="맑은 고딕" pitchFamily="50" charset="-127"/>
                  <a:ea typeface="맑은 고딕" pitchFamily="50" charset="-127"/>
                </a:rPr>
                <a:t>소성로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kumimoji="0" lang="ko-KR" altLang="en-US" sz="1500" dirty="0" smtClean="0">
                  <a:latin typeface="맑은 고딕" pitchFamily="50" charset="-127"/>
                  <a:ea typeface="맑은 고딕" pitchFamily="50" charset="-127"/>
                </a:rPr>
                <a:t>용광로 및 환경부장관이 고시하는 시설에서</a:t>
              </a:r>
              <a:endParaRPr kumimoji="0" lang="en-US" altLang="ko-KR" sz="1500" dirty="0" smtClean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 smtClean="0">
                  <a:latin typeface="맑은 고딕" pitchFamily="50" charset="-127"/>
                  <a:ea typeface="맑은 고딕" pitchFamily="50" charset="-127"/>
                </a:rPr>
                <a:t>   </a:t>
              </a:r>
              <a:r>
                <a:rPr kumimoji="0" lang="ko-KR" altLang="en-US" sz="1500" dirty="0" smtClean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폐타이어 폐합성수지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kumimoji="0" lang="ko-KR" altLang="en-US" sz="1500" dirty="0" err="1">
                  <a:latin typeface="맑은 고딕" pitchFamily="50" charset="-127"/>
                  <a:ea typeface="맑은 고딕" pitchFamily="50" charset="-127"/>
                </a:rPr>
                <a:t>폐목재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kumimoji="0" lang="ko-KR" altLang="en-US" sz="1500" dirty="0" smtClean="0">
                  <a:latin typeface="맑은 고딕" pitchFamily="50" charset="-127"/>
                  <a:ea typeface="맑은 고딕" pitchFamily="50" charset="-127"/>
                </a:rPr>
                <a:t>등을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연료로 사용하는 활동</a:t>
              </a:r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0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>   *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지정폐기물 사용금지</a:t>
              </a:r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>, 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중금속 함유기준을 설정 및 </a:t>
              </a:r>
              <a:r>
                <a:rPr kumimoji="0" lang="ko-KR" altLang="en-US" sz="1500" b="1" dirty="0" err="1">
                  <a:latin typeface="맑은 고딕" pitchFamily="50" charset="-127"/>
                  <a:ea typeface="맑은 고딕" pitchFamily="50" charset="-127"/>
                </a:rPr>
                <a:t>기준미만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/>
              </a:r>
              <a:b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</a:b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     인 경우에 한하여 허용</a:t>
              </a:r>
              <a:endParaRPr kumimoji="0" lang="en-US" altLang="ko-KR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    (Hg 1.2mg/Kg, </a:t>
              </a:r>
              <a:r>
                <a:rPr kumimoji="0" lang="en-US" altLang="ko-KR" sz="1500" dirty="0" err="1">
                  <a:latin typeface="맑은 고딕" pitchFamily="50" charset="-127"/>
                  <a:ea typeface="맑은 고딕" pitchFamily="50" charset="-127"/>
                </a:rPr>
                <a:t>Cd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9.0mg/Kg, </a:t>
              </a:r>
              <a:r>
                <a:rPr kumimoji="0" lang="en-US" altLang="ko-KR" sz="1500" dirty="0" err="1">
                  <a:latin typeface="맑은 고딕" pitchFamily="50" charset="-127"/>
                  <a:ea typeface="맑은 고딕" pitchFamily="50" charset="-127"/>
                </a:rPr>
                <a:t>Pb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200mg/Kg, As 13mg/Kg , </a:t>
              </a: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    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염소 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2.0</a:t>
              </a:r>
              <a:r>
                <a:rPr kumimoji="0" lang="en-US" altLang="ko-KR" sz="1500" dirty="0" smtClean="0">
                  <a:latin typeface="맑은 고딕" pitchFamily="50" charset="-127"/>
                  <a:ea typeface="맑은 고딕" pitchFamily="50" charset="-127"/>
                </a:rPr>
                <a:t>% </a:t>
              </a:r>
              <a:r>
                <a:rPr kumimoji="0" lang="ko-KR" altLang="en-US" sz="1500" dirty="0" smtClean="0">
                  <a:latin typeface="맑은 고딕" pitchFamily="50" charset="-127"/>
                  <a:ea typeface="맑은 고딕" pitchFamily="50" charset="-127"/>
                </a:rPr>
                <a:t>미만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등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)</a:t>
              </a:r>
              <a:endParaRPr kumimoji="0" lang="ko-KR" altLang="en-US" sz="15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8439" name="Rectangle 18"/>
            <p:cNvSpPr>
              <a:spLocks noChangeArrowheads="1"/>
            </p:cNvSpPr>
            <p:nvPr/>
          </p:nvSpPr>
          <p:spPr bwMode="gray">
            <a:xfrm>
              <a:off x="2669" y="1295"/>
              <a:ext cx="3645" cy="216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5921" tIns="47960" rIns="95921" bIns="47960">
              <a:spAutoFit/>
            </a:bodyPr>
            <a:lstStyle/>
            <a:p>
              <a:pPr algn="ctr" defTabSz="958850"/>
              <a:r>
                <a:rPr kumimoji="0" lang="ko-KR" altLang="en-US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시  행  규  칙 </a:t>
              </a:r>
              <a:r>
                <a:rPr kumimoji="0" lang="en-US" altLang="ko-KR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kumimoji="0" lang="ko-KR" altLang="en-US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안</a:t>
              </a:r>
              <a:r>
                <a:rPr kumimoji="0" lang="en-US" altLang="ko-KR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)</a:t>
              </a:r>
              <a:endParaRPr kumimoji="0" lang="ko-KR" altLang="en-US" sz="1600" b="1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8440" name="Rectangle 17"/>
            <p:cNvSpPr>
              <a:spLocks noChangeArrowheads="1"/>
            </p:cNvSpPr>
            <p:nvPr/>
          </p:nvSpPr>
          <p:spPr bwMode="gray">
            <a:xfrm>
              <a:off x="509" y="1295"/>
              <a:ext cx="2160" cy="216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5921" tIns="47960" rIns="95921" bIns="47960">
              <a:spAutoFit/>
            </a:bodyPr>
            <a:lstStyle/>
            <a:p>
              <a:pPr algn="ctr" defTabSz="958850"/>
              <a:r>
                <a:rPr kumimoji="0" lang="ko-KR" altLang="en-US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개 정 법  률</a:t>
              </a:r>
            </a:p>
          </p:txBody>
        </p:sp>
        <p:sp>
          <p:nvSpPr>
            <p:cNvPr id="18441" name="직사각형 6"/>
            <p:cNvSpPr>
              <a:spLocks noChangeArrowheads="1"/>
            </p:cNvSpPr>
            <p:nvPr/>
          </p:nvSpPr>
          <p:spPr bwMode="auto">
            <a:xfrm>
              <a:off x="2984" y="4490"/>
              <a:ext cx="236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5921" tIns="47960" rIns="95921" bIns="47960">
              <a:spAutoFit/>
            </a:bodyPr>
            <a:lstStyle/>
            <a:p>
              <a:pPr defTabSz="958850">
                <a:buFont typeface="Wingdings" pitchFamily="2" charset="2"/>
                <a:buNone/>
              </a:pPr>
              <a:r>
                <a:rPr kumimoji="0" lang="en-US" altLang="ko-KR" sz="1000" b="1">
                  <a:latin typeface="맑은 고딕" pitchFamily="50" charset="-127"/>
                  <a:ea typeface="맑은 고딕" pitchFamily="50" charset="-127"/>
                </a:rPr>
                <a:t>-3-</a:t>
              </a:r>
              <a:endParaRPr kumimoji="0" lang="ko-KR" altLang="en-US" sz="1000">
                <a:latin typeface="맑은 고딕" pitchFamily="50" charset="-127"/>
                <a:ea typeface="맑은 고딕" pitchFamily="50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ChangeArrowheads="1"/>
          </p:cNvSpPr>
          <p:nvPr/>
        </p:nvSpPr>
        <p:spPr bwMode="auto">
          <a:xfrm>
            <a:off x="628650" y="1539875"/>
            <a:ext cx="987425" cy="5213350"/>
          </a:xfrm>
          <a:prstGeom prst="rect">
            <a:avLst/>
          </a:prstGeom>
          <a:solidFill>
            <a:srgbClr val="F2F5F8"/>
          </a:solidFill>
          <a:ln w="9525">
            <a:noFill/>
            <a:miter lim="800000"/>
            <a:headEnd/>
            <a:tailEnd/>
          </a:ln>
        </p:spPr>
        <p:txBody>
          <a:bodyPr wrap="none" lIns="0" tIns="47960" rIns="0" bIns="47960" anchor="ctr"/>
          <a:lstStyle/>
          <a:p>
            <a:pPr defTabSz="958850"/>
            <a:endParaRPr kumimoji="0" lang="ko-KR" altLang="en-US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19459" name="AutoShape 8"/>
          <p:cNvSpPr>
            <a:spLocks noChangeArrowheads="1"/>
          </p:cNvSpPr>
          <p:nvPr/>
        </p:nvSpPr>
        <p:spPr bwMode="auto">
          <a:xfrm>
            <a:off x="665163" y="1622425"/>
            <a:ext cx="6013450" cy="411163"/>
          </a:xfrm>
          <a:prstGeom prst="roundRect">
            <a:avLst>
              <a:gd name="adj" fmla="val 50000"/>
            </a:avLst>
          </a:prstGeom>
          <a:solidFill>
            <a:srgbClr val="F0E0CE"/>
          </a:solidFill>
          <a:ln w="19050">
            <a:solidFill>
              <a:srgbClr val="623C3C"/>
            </a:solidFill>
            <a:round/>
            <a:headEnd/>
            <a:tailEnd/>
          </a:ln>
        </p:spPr>
        <p:txBody>
          <a:bodyPr wrap="none" lIns="95921" tIns="47960" rIns="95921" bIns="47960" anchor="ctr"/>
          <a:lstStyle/>
          <a:p>
            <a:pPr algn="ctr" defTabSz="958850"/>
            <a:r>
              <a:rPr kumimoji="0" lang="en-US" altLang="ko-KR" sz="2000" b="1">
                <a:latin typeface="맑은 고딕" pitchFamily="50" charset="-127"/>
                <a:ea typeface="맑은 고딕" pitchFamily="50" charset="-127"/>
              </a:rPr>
              <a:t>2. </a:t>
            </a:r>
            <a:r>
              <a:rPr kumimoji="0" lang="ko-KR" altLang="en-US" sz="2000" b="1">
                <a:latin typeface="맑은 고딕" pitchFamily="50" charset="-127"/>
                <a:ea typeface="맑은 고딕" pitchFamily="50" charset="-127"/>
              </a:rPr>
              <a:t>중간가공폐기물의  정의 및 완화된 처리기준 적용</a:t>
            </a:r>
          </a:p>
        </p:txBody>
      </p:sp>
      <p:grpSp>
        <p:nvGrpSpPr>
          <p:cNvPr id="19460" name="그룹 38"/>
          <p:cNvGrpSpPr>
            <a:grpSpLocks/>
          </p:cNvGrpSpPr>
          <p:nvPr/>
        </p:nvGrpSpPr>
        <p:grpSpPr bwMode="auto">
          <a:xfrm>
            <a:off x="554038" y="484188"/>
            <a:ext cx="3411537" cy="604837"/>
            <a:chOff x="490509" y="457179"/>
            <a:chExt cx="3019863" cy="571528"/>
          </a:xfrm>
        </p:grpSpPr>
        <p:sp>
          <p:nvSpPr>
            <p:cNvPr id="19474" name="TextBox 39"/>
            <p:cNvSpPr txBox="1">
              <a:spLocks noChangeArrowheads="1"/>
            </p:cNvSpPr>
            <p:nvPr/>
          </p:nvSpPr>
          <p:spPr bwMode="auto">
            <a:xfrm>
              <a:off x="594501" y="500681"/>
              <a:ext cx="2915871" cy="455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5921" tIns="47960" rIns="95921" bIns="47960">
              <a:spAutoFit/>
            </a:bodyPr>
            <a:lstStyle/>
            <a:p>
              <a:pPr defTabSz="958850"/>
              <a:r>
                <a:rPr kumimoji="0" lang="en-US" altLang="ko-KR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2. </a:t>
              </a:r>
              <a:r>
                <a:rPr kumimoji="0" lang="ko-KR" altLang="en-US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법령안의 주요내용</a:t>
              </a:r>
            </a:p>
          </p:txBody>
        </p:sp>
        <p:sp>
          <p:nvSpPr>
            <p:cNvPr id="19475" name="L 도형 40"/>
            <p:cNvSpPr>
              <a:spLocks noChangeArrowheads="1"/>
            </p:cNvSpPr>
            <p:nvPr/>
          </p:nvSpPr>
          <p:spPr bwMode="auto">
            <a:xfrm>
              <a:off x="490509" y="742955"/>
              <a:ext cx="857256" cy="285752"/>
            </a:xfrm>
            <a:custGeom>
              <a:avLst/>
              <a:gdLst>
                <a:gd name="T0" fmla="*/ 857256 w 857256"/>
                <a:gd name="T1" fmla="*/ 214314 h 285752"/>
                <a:gd name="T2" fmla="*/ 428628 w 857256"/>
                <a:gd name="T3" fmla="*/ 285752 h 285752"/>
                <a:gd name="T4" fmla="*/ 0 w 857256"/>
                <a:gd name="T5" fmla="*/ 142876 h 285752"/>
                <a:gd name="T6" fmla="*/ 71438 w 857256"/>
                <a:gd name="T7" fmla="*/ 0 h 285752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76 h 285752"/>
                <a:gd name="T14" fmla="*/ 857256 w 857256"/>
                <a:gd name="T15" fmla="*/ 285752 h 2857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52">
                  <a:moveTo>
                    <a:pt x="0" y="0"/>
                  </a:moveTo>
                  <a:lnTo>
                    <a:pt x="142876" y="0"/>
                  </a:lnTo>
                  <a:lnTo>
                    <a:pt x="142876" y="142876"/>
                  </a:lnTo>
                  <a:lnTo>
                    <a:pt x="857256" y="142876"/>
                  </a:lnTo>
                  <a:lnTo>
                    <a:pt x="857256" y="285752"/>
                  </a:lnTo>
                  <a:lnTo>
                    <a:pt x="0" y="285752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  <p:sp>
          <p:nvSpPr>
            <p:cNvPr id="19476" name="L 도형 41"/>
            <p:cNvSpPr>
              <a:spLocks noChangeArrowheads="1"/>
            </p:cNvSpPr>
            <p:nvPr/>
          </p:nvSpPr>
          <p:spPr bwMode="auto">
            <a:xfrm flipV="1">
              <a:off x="490509" y="457179"/>
              <a:ext cx="857256" cy="285776"/>
            </a:xfrm>
            <a:custGeom>
              <a:avLst/>
              <a:gdLst>
                <a:gd name="T0" fmla="*/ 857256 w 857256"/>
                <a:gd name="T1" fmla="*/ 214332 h 285776"/>
                <a:gd name="T2" fmla="*/ 428628 w 857256"/>
                <a:gd name="T3" fmla="*/ 285776 h 285776"/>
                <a:gd name="T4" fmla="*/ 0 w 857256"/>
                <a:gd name="T5" fmla="*/ 142888 h 285776"/>
                <a:gd name="T6" fmla="*/ 71444 w 857256"/>
                <a:gd name="T7" fmla="*/ 0 h 285776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88 h 285776"/>
                <a:gd name="T14" fmla="*/ 857256 w 857256"/>
                <a:gd name="T15" fmla="*/ 285776 h 2857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76">
                  <a:moveTo>
                    <a:pt x="0" y="0"/>
                  </a:moveTo>
                  <a:lnTo>
                    <a:pt x="142888" y="0"/>
                  </a:lnTo>
                  <a:lnTo>
                    <a:pt x="142888" y="142888"/>
                  </a:lnTo>
                  <a:lnTo>
                    <a:pt x="857256" y="142888"/>
                  </a:lnTo>
                  <a:lnTo>
                    <a:pt x="857256" y="285776"/>
                  </a:lnTo>
                  <a:lnTo>
                    <a:pt x="0" y="285776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rot="10800000"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</p:grpSp>
      <p:sp>
        <p:nvSpPr>
          <p:cNvPr id="19461" name="직사각형 6"/>
          <p:cNvSpPr>
            <a:spLocks noChangeArrowheads="1"/>
          </p:cNvSpPr>
          <p:nvPr/>
        </p:nvSpPr>
        <p:spPr bwMode="auto">
          <a:xfrm>
            <a:off x="4765675" y="6784975"/>
            <a:ext cx="37465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921" tIns="47960" rIns="95921" bIns="47960">
            <a:spAutoFit/>
          </a:bodyPr>
          <a:lstStyle/>
          <a:p>
            <a:pPr defTabSz="958850">
              <a:buFont typeface="Wingdings" pitchFamily="2" charset="2"/>
              <a:buNone/>
            </a:pPr>
            <a:r>
              <a:rPr kumimoji="0" lang="en-US" altLang="ko-KR" sz="1000" b="1">
                <a:latin typeface="맑은 고딕" pitchFamily="50" charset="-127"/>
                <a:ea typeface="맑은 고딕" pitchFamily="50" charset="-127"/>
              </a:rPr>
              <a:t>-4-</a:t>
            </a:r>
            <a:endParaRPr kumimoji="0" lang="ko-KR" altLang="en-US" sz="100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19462" name="Group 22"/>
          <p:cNvGrpSpPr>
            <a:grpSpLocks/>
          </p:cNvGrpSpPr>
          <p:nvPr/>
        </p:nvGrpSpPr>
        <p:grpSpPr bwMode="auto">
          <a:xfrm>
            <a:off x="628650" y="3962400"/>
            <a:ext cx="2160588" cy="862013"/>
            <a:chOff x="215" y="1374"/>
            <a:chExt cx="1361" cy="543"/>
          </a:xfrm>
        </p:grpSpPr>
        <p:sp>
          <p:nvSpPr>
            <p:cNvPr id="2" name="AutoShape 5"/>
            <p:cNvSpPr>
              <a:spLocks noChangeArrowheads="1"/>
            </p:cNvSpPr>
            <p:nvPr/>
          </p:nvSpPr>
          <p:spPr bwMode="auto">
            <a:xfrm>
              <a:off x="260" y="1392"/>
              <a:ext cx="1316" cy="525"/>
            </a:xfrm>
            <a:prstGeom prst="roundRect">
              <a:avLst>
                <a:gd name="adj" fmla="val 43431"/>
              </a:avLst>
            </a:prstGeom>
            <a:solidFill>
              <a:srgbClr val="FFCC99">
                <a:alpha val="85001"/>
              </a:srgbClr>
            </a:solidFill>
            <a:ln w="9525">
              <a:noFill/>
              <a:round/>
              <a:headEnd/>
              <a:tailEnd/>
            </a:ln>
            <a:effectLst>
              <a:outerShdw dist="38100" dir="16200000" algn="ctr" rotWithShape="0">
                <a:srgbClr val="377DC9"/>
              </a:outerShdw>
            </a:effectLst>
          </p:spPr>
          <p:txBody>
            <a:bodyPr wrap="none" anchor="ctr"/>
            <a:lstStyle/>
            <a:p>
              <a:pPr eaLnBrk="0" latinLnBrk="0" hangingPunct="0">
                <a:lnSpc>
                  <a:spcPct val="110000"/>
                </a:lnSpc>
                <a:spcBef>
                  <a:spcPct val="60000"/>
                </a:spcBef>
                <a:buClr>
                  <a:srgbClr val="006600"/>
                </a:buClr>
                <a:buSzPct val="80000"/>
                <a:buFont typeface="Wingdings" pitchFamily="2" charset="2"/>
                <a:buChar char="l"/>
                <a:defRPr/>
              </a:pPr>
              <a:endParaRPr kumimoji="0" lang="ko-KR" altLang="en-US" sz="1800" dirty="0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9473" name="직사각형 75"/>
            <p:cNvSpPr>
              <a:spLocks noChangeArrowheads="1"/>
            </p:cNvSpPr>
            <p:nvPr/>
          </p:nvSpPr>
          <p:spPr bwMode="auto">
            <a:xfrm>
              <a:off x="215" y="1374"/>
              <a:ext cx="1315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latinLnBrk="0" hangingPunct="0">
                <a:lnSpc>
                  <a:spcPct val="110000"/>
                </a:lnSpc>
                <a:spcBef>
                  <a:spcPct val="60000"/>
                </a:spcBef>
                <a:buClr>
                  <a:srgbClr val="006600"/>
                </a:buClr>
                <a:buSzPct val="80000"/>
                <a:buFont typeface="Wingdings" pitchFamily="2" charset="2"/>
                <a:buNone/>
              </a:pPr>
              <a:r>
                <a:rPr kumimoji="0" lang="ko-KR" altLang="en-US" sz="1800">
                  <a:latin typeface="HY견고딕" pitchFamily="18" charset="-127"/>
                  <a:ea typeface="HY견고딕" pitchFamily="18" charset="-127"/>
                </a:rPr>
                <a:t>     개 정 내 용</a:t>
              </a:r>
              <a:r>
                <a:rPr kumimoji="0" lang="ko-KR" altLang="en-US" sz="1800">
                  <a:solidFill>
                    <a:srgbClr val="0070C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</a:p>
          </p:txBody>
        </p:sp>
      </p:grpSp>
      <p:grpSp>
        <p:nvGrpSpPr>
          <p:cNvPr id="19463" name="Group 25"/>
          <p:cNvGrpSpPr>
            <a:grpSpLocks/>
          </p:cNvGrpSpPr>
          <p:nvPr/>
        </p:nvGrpSpPr>
        <p:grpSpPr bwMode="auto">
          <a:xfrm>
            <a:off x="628650" y="2259013"/>
            <a:ext cx="2160588" cy="862012"/>
            <a:chOff x="215" y="1374"/>
            <a:chExt cx="1361" cy="543"/>
          </a:xfrm>
        </p:grpSpPr>
        <p:sp>
          <p:nvSpPr>
            <p:cNvPr id="73" name="AutoShape 5"/>
            <p:cNvSpPr>
              <a:spLocks noChangeArrowheads="1"/>
            </p:cNvSpPr>
            <p:nvPr/>
          </p:nvSpPr>
          <p:spPr bwMode="auto">
            <a:xfrm>
              <a:off x="260" y="1392"/>
              <a:ext cx="1316" cy="525"/>
            </a:xfrm>
            <a:prstGeom prst="roundRect">
              <a:avLst>
                <a:gd name="adj" fmla="val 43431"/>
              </a:avLst>
            </a:prstGeom>
            <a:solidFill>
              <a:srgbClr val="FFCC99">
                <a:alpha val="85001"/>
              </a:srgbClr>
            </a:solidFill>
            <a:ln w="9525">
              <a:noFill/>
              <a:round/>
              <a:headEnd/>
              <a:tailEnd/>
            </a:ln>
            <a:effectLst>
              <a:outerShdw dist="38100" dir="16200000" algn="ctr" rotWithShape="0">
                <a:srgbClr val="377DC9"/>
              </a:outerShdw>
            </a:effectLst>
          </p:spPr>
          <p:txBody>
            <a:bodyPr wrap="none" anchor="ctr"/>
            <a:lstStyle/>
            <a:p>
              <a:pPr eaLnBrk="0" latinLnBrk="0" hangingPunct="0">
                <a:lnSpc>
                  <a:spcPct val="110000"/>
                </a:lnSpc>
                <a:spcBef>
                  <a:spcPct val="60000"/>
                </a:spcBef>
                <a:buClr>
                  <a:srgbClr val="006600"/>
                </a:buClr>
                <a:buSzPct val="80000"/>
                <a:buFont typeface="Wingdings" pitchFamily="2" charset="2"/>
                <a:buChar char="l"/>
                <a:defRPr/>
              </a:pPr>
              <a:endParaRPr kumimoji="0" lang="ko-KR" altLang="en-US" sz="1800" dirty="0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9471" name="직사각형 75"/>
            <p:cNvSpPr>
              <a:spLocks noChangeArrowheads="1"/>
            </p:cNvSpPr>
            <p:nvPr/>
          </p:nvSpPr>
          <p:spPr bwMode="auto">
            <a:xfrm>
              <a:off x="215" y="1374"/>
              <a:ext cx="1315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latinLnBrk="0" hangingPunct="0">
                <a:lnSpc>
                  <a:spcPct val="110000"/>
                </a:lnSpc>
                <a:spcBef>
                  <a:spcPct val="60000"/>
                </a:spcBef>
                <a:buClr>
                  <a:srgbClr val="006600"/>
                </a:buClr>
                <a:buSzPct val="80000"/>
                <a:buFont typeface="Wingdings" pitchFamily="2" charset="2"/>
                <a:buNone/>
              </a:pPr>
              <a:r>
                <a:rPr kumimoji="0" lang="ko-KR" altLang="en-US" sz="1800">
                  <a:latin typeface="HY견고딕" pitchFamily="18" charset="-127"/>
                  <a:ea typeface="HY견고딕" pitchFamily="18" charset="-127"/>
                </a:rPr>
                <a:t>     개 정 사 유</a:t>
              </a:r>
              <a:r>
                <a:rPr kumimoji="0" lang="ko-KR" altLang="en-US" sz="1800">
                  <a:solidFill>
                    <a:srgbClr val="0070C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</a:p>
          </p:txBody>
        </p:sp>
      </p:grpSp>
      <p:grpSp>
        <p:nvGrpSpPr>
          <p:cNvPr id="19464" name="Group 16"/>
          <p:cNvGrpSpPr>
            <a:grpSpLocks/>
          </p:cNvGrpSpPr>
          <p:nvPr/>
        </p:nvGrpSpPr>
        <p:grpSpPr bwMode="auto">
          <a:xfrm>
            <a:off x="736569" y="4341817"/>
            <a:ext cx="9215438" cy="2405978"/>
            <a:chOff x="487" y="1877"/>
            <a:chExt cx="5805" cy="1575"/>
          </a:xfrm>
        </p:grpSpPr>
        <p:sp>
          <p:nvSpPr>
            <p:cNvPr id="19466" name="Rectangle 3"/>
            <p:cNvSpPr>
              <a:spLocks noChangeArrowheads="1"/>
            </p:cNvSpPr>
            <p:nvPr/>
          </p:nvSpPr>
          <p:spPr bwMode="auto">
            <a:xfrm>
              <a:off x="487" y="2094"/>
              <a:ext cx="2158" cy="135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4410" tIns="47960" rIns="94410" bIns="47960" anchor="ctr">
              <a:spAutoFit/>
            </a:bodyPr>
            <a:lstStyle/>
            <a:p>
              <a:pPr defTabSz="958850"/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>O 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중간가공폐기물에 대한 완화된 </a:t>
              </a:r>
              <a:endParaRPr kumimoji="0" lang="en-US" altLang="ko-KR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처리기준과 방법을 대통령령으로</a:t>
              </a:r>
              <a:endParaRPr kumimoji="0" lang="en-US" altLang="ko-KR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>  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 정함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제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13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조제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1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항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)</a:t>
              </a:r>
            </a:p>
            <a:p>
              <a:pPr defTabSz="958850"/>
              <a:endParaRPr kumimoji="0" lang="en-US" altLang="ko-KR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>*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중간가공폐기물 </a:t>
              </a:r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>: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재활용하기 쉬운</a:t>
              </a:r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/>
              </a:r>
              <a:b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</a:br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                    상태로 만든 폐기물</a:t>
              </a:r>
              <a:endParaRPr kumimoji="0" lang="en-US" altLang="ko-KR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/>
              </a:r>
              <a:b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</a:br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/>
              </a:r>
              <a:b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</a:br>
              <a:endParaRPr kumimoji="0" lang="ko-KR" altLang="en-US" sz="15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9467" name="Rectangle 2"/>
            <p:cNvSpPr>
              <a:spLocks noChangeArrowheads="1"/>
            </p:cNvSpPr>
            <p:nvPr/>
          </p:nvSpPr>
          <p:spPr bwMode="auto">
            <a:xfrm>
              <a:off x="2646" y="2098"/>
              <a:ext cx="3645" cy="135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94410" tIns="47960" rIns="94410" bIns="47960" anchor="ctr">
              <a:spAutoFit/>
            </a:bodyPr>
            <a:lstStyle/>
            <a:p>
              <a:pPr defTabSz="958850"/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>O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완화된 처리기준 및 방법</a:t>
              </a:r>
              <a:endParaRPr kumimoji="0" lang="en-US" altLang="ko-KR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>
                <a:lnSpc>
                  <a:spcPct val="150000"/>
                </a:lnSpc>
              </a:pPr>
              <a:r>
                <a:rPr kumimoji="0" lang="en-US" altLang="ko-KR" sz="1500" dirty="0" smtClean="0">
                  <a:latin typeface="맑은 고딕" pitchFamily="50" charset="-127"/>
                  <a:ea typeface="맑은 고딕" pitchFamily="50" charset="-127"/>
                </a:rPr>
                <a:t>  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- </a:t>
              </a:r>
              <a:r>
                <a:rPr kumimoji="0" lang="ko-KR" altLang="en-US" sz="1500" b="1" dirty="0" smtClean="0">
                  <a:latin typeface="맑은 고딕" pitchFamily="50" charset="-127"/>
                  <a:ea typeface="맑은 고딕" pitchFamily="50" charset="-127"/>
                </a:rPr>
                <a:t>배출자신고</a:t>
              </a:r>
              <a:r>
                <a:rPr kumimoji="0" lang="en-US" altLang="ko-KR" sz="1500" b="1" dirty="0" smtClean="0">
                  <a:latin typeface="맑은 고딕" pitchFamily="50" charset="-127"/>
                  <a:ea typeface="맑은 고딕" pitchFamily="50" charset="-127"/>
                </a:rPr>
                <a:t>· </a:t>
              </a:r>
              <a:r>
                <a:rPr kumimoji="0" lang="ko-KR" altLang="en-US" sz="1500" b="1" dirty="0" smtClean="0">
                  <a:latin typeface="맑은 고딕" pitchFamily="50" charset="-127"/>
                  <a:ea typeface="맑은 고딕" pitchFamily="50" charset="-127"/>
                </a:rPr>
                <a:t>처리계획 확인을 받은 것으로 간주</a:t>
              </a:r>
              <a:r>
                <a:rPr kumimoji="0" lang="en-US" altLang="ko-KR" sz="1500" b="1" dirty="0" smtClean="0">
                  <a:latin typeface="맑은 고딕" pitchFamily="50" charset="-127"/>
                  <a:ea typeface="맑은 고딕" pitchFamily="50" charset="-127"/>
                </a:rPr>
                <a:t>. </a:t>
              </a:r>
              <a:r>
                <a:rPr kumimoji="0" lang="ko-KR" altLang="en-US" sz="1500" b="1" dirty="0" smtClean="0">
                  <a:latin typeface="맑은 고딕" pitchFamily="50" charset="-127"/>
                  <a:ea typeface="맑은 고딕" pitchFamily="50" charset="-127"/>
                </a:rPr>
                <a:t>다만</a:t>
              </a:r>
              <a:r>
                <a:rPr kumimoji="0" lang="en-US" altLang="ko-KR" sz="1500" b="1" dirty="0" smtClean="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kumimoji="0" lang="ko-KR" altLang="en-US" sz="1500" b="1" dirty="0" smtClean="0">
                  <a:latin typeface="맑은 고딕" pitchFamily="50" charset="-127"/>
                  <a:ea typeface="맑은 고딕" pitchFamily="50" charset="-127"/>
                </a:rPr>
                <a:t>인수</a:t>
              </a:r>
              <a:r>
                <a:rPr kumimoji="0" lang="en-US" altLang="ko-KR" sz="1500" b="1" dirty="0" smtClean="0">
                  <a:latin typeface="맑은 고딕" pitchFamily="50" charset="-127"/>
                  <a:ea typeface="맑은 고딕" pitchFamily="50" charset="-127"/>
                </a:rPr>
                <a:t>·</a:t>
              </a:r>
            </a:p>
            <a:p>
              <a:pPr defTabSz="958850"/>
              <a:r>
                <a:rPr kumimoji="0" lang="en-US" altLang="ko-KR" sz="1500" b="1" dirty="0" smtClean="0"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kumimoji="0" lang="ko-KR" altLang="en-US" sz="1500" b="1" dirty="0" smtClean="0">
                  <a:latin typeface="맑은 고딕" pitchFamily="50" charset="-127"/>
                  <a:ea typeface="맑은 고딕" pitchFamily="50" charset="-127"/>
                </a:rPr>
                <a:t>인계서</a:t>
              </a:r>
              <a:r>
                <a:rPr kumimoji="0" lang="en-US" altLang="ko-KR" sz="1500" b="1" dirty="0" smtClean="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kumimoji="0" lang="ko-KR" altLang="en-US" sz="1500" b="1" dirty="0" smtClean="0">
                  <a:latin typeface="맑은 고딕" pitchFamily="50" charset="-127"/>
                  <a:ea typeface="맑은 고딕" pitchFamily="50" charset="-127"/>
                </a:rPr>
                <a:t>대장 작성</a:t>
              </a:r>
              <a:r>
                <a:rPr kumimoji="0" lang="en-US" altLang="ko-KR" sz="1500" b="1" dirty="0" smtClean="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kumimoji="0" lang="ko-KR" altLang="en-US" sz="1500" b="1" dirty="0" smtClean="0">
                  <a:latin typeface="맑은 고딕" pitchFamily="50" charset="-127"/>
                  <a:ea typeface="맑은 고딕" pitchFamily="50" charset="-127"/>
                </a:rPr>
                <a:t>실적보고 의무는 준수</a:t>
              </a:r>
              <a:endParaRPr kumimoji="0" lang="en-US" altLang="ko-KR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>
                <a:lnSpc>
                  <a:spcPct val="150000"/>
                </a:lnSpc>
              </a:pPr>
              <a:r>
                <a:rPr kumimoji="0" lang="en-US" altLang="ko-KR" sz="1500" dirty="0" smtClean="0">
                  <a:latin typeface="맑은 고딕" pitchFamily="50" charset="-127"/>
                  <a:ea typeface="맑은 고딕" pitchFamily="50" charset="-127"/>
                </a:rPr>
                <a:t>  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-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폐기물 </a:t>
              </a:r>
              <a:r>
                <a:rPr kumimoji="0" lang="ko-KR" altLang="en-US" sz="1500" b="1" dirty="0" smtClean="0">
                  <a:latin typeface="맑은 고딕" pitchFamily="50" charset="-127"/>
                  <a:ea typeface="맑은 고딕" pitchFamily="50" charset="-127"/>
                </a:rPr>
                <a:t>수집</a:t>
              </a:r>
              <a:r>
                <a:rPr kumimoji="0" lang="en-US" altLang="ko-KR" sz="1500" b="1" dirty="0" smtClean="0">
                  <a:latin typeface="맑은 고딕" pitchFamily="50" charset="-127"/>
                  <a:ea typeface="맑은 고딕" pitchFamily="50" charset="-127"/>
                </a:rPr>
                <a:t>·</a:t>
              </a:r>
              <a:r>
                <a:rPr kumimoji="0" lang="ko-KR" altLang="en-US" sz="1500" b="1" dirty="0" err="1" smtClean="0">
                  <a:latin typeface="맑은 고딕" pitchFamily="50" charset="-127"/>
                  <a:ea typeface="맑은 고딕" pitchFamily="50" charset="-127"/>
                </a:rPr>
                <a:t>운반증</a:t>
              </a:r>
              <a:r>
                <a:rPr kumimoji="0" lang="ko-KR" altLang="en-US" sz="1500" b="1" dirty="0" smtClean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부착의무 면제</a:t>
              </a:r>
              <a:endParaRPr kumimoji="0" lang="en-US" altLang="ko-KR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8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예시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)</a:t>
              </a:r>
              <a:endParaRPr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- 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폐유리 파쇄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․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분쇄→ </a:t>
              </a:r>
              <a:r>
                <a:rPr lang="ko-KR" altLang="en-US" sz="1500" b="1" u="sng" dirty="0" smtClean="0">
                  <a:latin typeface="맑은 고딕" pitchFamily="50" charset="-127"/>
                  <a:ea typeface="맑은 고딕" pitchFamily="50" charset="-127"/>
                </a:rPr>
                <a:t>파쇄</a:t>
              </a:r>
              <a:r>
                <a:rPr lang="en-US" altLang="ko-KR" sz="1500" b="1" u="sng" dirty="0" smtClean="0">
                  <a:latin typeface="맑은 고딕" pitchFamily="50" charset="-127"/>
                  <a:ea typeface="맑은 고딕" pitchFamily="50" charset="-127"/>
                </a:rPr>
                <a:t>·</a:t>
              </a:r>
              <a:r>
                <a:rPr lang="ko-KR" altLang="en-US" sz="1500" b="1" u="sng" dirty="0" err="1" smtClean="0">
                  <a:latin typeface="맑은 고딕" pitchFamily="50" charset="-127"/>
                  <a:ea typeface="맑은 고딕" pitchFamily="50" charset="-127"/>
                </a:rPr>
                <a:t>분쇄물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→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ko-KR" altLang="en-US" sz="1500" dirty="0" smtClean="0">
                  <a:latin typeface="맑은 고딕" pitchFamily="50" charset="-127"/>
                  <a:ea typeface="맑은 고딕" pitchFamily="50" charset="-127"/>
                </a:rPr>
                <a:t>건축</a:t>
              </a:r>
              <a:r>
                <a:rPr lang="en-US" altLang="ko-KR" sz="1500" dirty="0" smtClean="0">
                  <a:latin typeface="맑은 고딕" pitchFamily="50" charset="-127"/>
                  <a:ea typeface="맑은 고딕" pitchFamily="50" charset="-127"/>
                </a:rPr>
                <a:t>·</a:t>
              </a:r>
              <a:r>
                <a:rPr lang="ko-KR" altLang="en-US" sz="1500" dirty="0" smtClean="0">
                  <a:latin typeface="맑은 고딕" pitchFamily="50" charset="-127"/>
                  <a:ea typeface="맑은 고딕" pitchFamily="50" charset="-127"/>
                </a:rPr>
                <a:t>토목자재 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원료</a:t>
              </a:r>
              <a:endParaRPr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 - 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폐기물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ko-KR" altLang="en-US" sz="1500" dirty="0" err="1">
                  <a:latin typeface="맑은 고딕" pitchFamily="50" charset="-127"/>
                  <a:ea typeface="맑은 고딕" pitchFamily="50" charset="-127"/>
                </a:rPr>
                <a:t>필름류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 등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) 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선별 후 압축→ 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ko-KR" altLang="en-US" sz="1500" b="1" u="sng" dirty="0" err="1">
                  <a:latin typeface="맑은 고딕" pitchFamily="50" charset="-127"/>
                  <a:ea typeface="맑은 고딕" pitchFamily="50" charset="-127"/>
                </a:rPr>
                <a:t>압축물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→ 고형연료제품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(RPF)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 </a:t>
              </a:r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9468" name="Rectangle 18"/>
            <p:cNvSpPr>
              <a:spLocks noChangeArrowheads="1"/>
            </p:cNvSpPr>
            <p:nvPr/>
          </p:nvSpPr>
          <p:spPr bwMode="gray">
            <a:xfrm>
              <a:off x="2647" y="1877"/>
              <a:ext cx="3645" cy="216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5921" tIns="47960" rIns="95921" bIns="47960">
              <a:spAutoFit/>
            </a:bodyPr>
            <a:lstStyle/>
            <a:p>
              <a:pPr algn="ctr" defTabSz="958850"/>
              <a:r>
                <a:rPr kumimoji="0" lang="ko-KR" altLang="en-US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시  행  규  칙 </a:t>
              </a:r>
              <a:r>
                <a:rPr kumimoji="0" lang="en-US" altLang="ko-KR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kumimoji="0" lang="ko-KR" altLang="en-US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안</a:t>
              </a:r>
              <a:r>
                <a:rPr kumimoji="0" lang="en-US" altLang="ko-KR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)</a:t>
              </a:r>
              <a:endParaRPr kumimoji="0" lang="ko-KR" altLang="en-US" sz="1600" b="1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9469" name="Rectangle 17"/>
            <p:cNvSpPr>
              <a:spLocks noChangeArrowheads="1"/>
            </p:cNvSpPr>
            <p:nvPr/>
          </p:nvSpPr>
          <p:spPr bwMode="gray">
            <a:xfrm>
              <a:off x="487" y="1877"/>
              <a:ext cx="2160" cy="216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5921" tIns="47960" rIns="95921" bIns="47960">
              <a:spAutoFit/>
            </a:bodyPr>
            <a:lstStyle/>
            <a:p>
              <a:pPr algn="ctr" defTabSz="958850"/>
              <a:r>
                <a:rPr kumimoji="0" lang="ko-KR" altLang="en-US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개 정 법  률</a:t>
              </a:r>
            </a:p>
          </p:txBody>
        </p:sp>
      </p:grpSp>
      <p:sp>
        <p:nvSpPr>
          <p:cNvPr id="19465" name="AutoShape 126"/>
          <p:cNvSpPr>
            <a:spLocks noChangeArrowheads="1"/>
          </p:cNvSpPr>
          <p:nvPr/>
        </p:nvSpPr>
        <p:spPr bwMode="auto">
          <a:xfrm>
            <a:off x="701675" y="2619375"/>
            <a:ext cx="9217025" cy="115093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pPr eaLnBrk="0" latinLnBrk="0" hangingPunct="0">
              <a:spcBef>
                <a:spcPts val="600"/>
              </a:spcBef>
              <a:buClr>
                <a:srgbClr val="006600"/>
              </a:buClr>
              <a:buSzPct val="80000"/>
              <a:buFont typeface="Wingdings" pitchFamily="2" charset="2"/>
              <a:buNone/>
            </a:pPr>
            <a:endParaRPr kumimoji="0" lang="ko-KR" altLang="en-US" sz="400" dirty="0"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  <a:p>
            <a:pPr eaLnBrk="0" latinLnBrk="0" hangingPunct="0">
              <a:spcBef>
                <a:spcPts val="600"/>
              </a:spcBef>
              <a:buClr>
                <a:srgbClr val="006600"/>
              </a:buClr>
              <a:buSzPct val="80000"/>
              <a:buFont typeface="Wingdings" pitchFamily="2" charset="2"/>
              <a:buNone/>
            </a:pPr>
            <a:r>
              <a:rPr kumimoji="0" lang="ko-KR" altLang="en-US" dirty="0">
                <a:sym typeface="Wingdings" pitchFamily="2" charset="2"/>
              </a:rPr>
              <a:t> </a:t>
            </a:r>
            <a:r>
              <a:rPr kumimoji="0" lang="ko-KR" altLang="en-US" sz="1600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</a:t>
            </a:r>
          </a:p>
          <a:p>
            <a:pPr eaLnBrk="0" latinLnBrk="0" hangingPunct="0">
              <a:spcBef>
                <a:spcPts val="600"/>
              </a:spcBef>
              <a:buClr>
                <a:srgbClr val="006600"/>
              </a:buClr>
              <a:buSzPct val="80000"/>
              <a:buFont typeface="Wingdings" pitchFamily="2" charset="2"/>
              <a:buChar char="þ"/>
            </a:pPr>
            <a:endParaRPr kumimoji="0" lang="en-US" altLang="ko-KR" sz="1500" dirty="0">
              <a:latin typeface="맑은 고딕" pitchFamily="50" charset="-127"/>
              <a:ea typeface="맑은 고딕" pitchFamily="50" charset="-127"/>
              <a:sym typeface="Wingdings" pitchFamily="2" charset="2"/>
            </a:endParaRPr>
          </a:p>
          <a:p>
            <a:pPr eaLnBrk="0" latinLnBrk="0" hangingPunct="0">
              <a:spcBef>
                <a:spcPts val="600"/>
              </a:spcBef>
              <a:buClr>
                <a:srgbClr val="006600"/>
              </a:buClr>
              <a:buSzPct val="80000"/>
              <a:buFont typeface="Wingdings" pitchFamily="2" charset="2"/>
              <a:buChar char="þ"/>
            </a:pPr>
            <a:r>
              <a:rPr kumimoji="0" lang="ko-KR" altLang="en-US" sz="1500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</a:t>
            </a:r>
            <a:r>
              <a:rPr kumimoji="0" lang="en-US" altLang="ko-KR" sz="1500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</a:t>
            </a:r>
            <a:r>
              <a:rPr kumimoji="0" lang="ko-KR" altLang="en-US" sz="1500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종전에는 </a:t>
            </a:r>
            <a:r>
              <a:rPr kumimoji="0" lang="en-US" altLang="ko-KR" sz="1500" b="1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“</a:t>
            </a:r>
            <a:r>
              <a:rPr kumimoji="0" lang="ko-KR" altLang="en-US" sz="1500" b="1" dirty="0" err="1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중간가공후</a:t>
            </a:r>
            <a:r>
              <a:rPr kumimoji="0" lang="ko-KR" altLang="en-US" sz="1500" b="1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발생한 폐기물</a:t>
            </a:r>
            <a:r>
              <a:rPr kumimoji="0" lang="en-US" altLang="ko-KR" sz="1500" b="1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”</a:t>
            </a:r>
            <a:r>
              <a:rPr kumimoji="0" lang="ko-KR" altLang="en-US" sz="1500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의 경우도 새로이 발생한 폐기물로 보아 </a:t>
            </a:r>
            <a:r>
              <a:rPr kumimoji="0" lang="ko-KR" altLang="en-US" sz="1500" b="1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폐기물처리방법을</a:t>
            </a:r>
            <a:r>
              <a:rPr kumimoji="0" lang="en-US" altLang="ko-KR" sz="1500" b="1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/>
            </a:r>
            <a:br>
              <a:rPr kumimoji="0" lang="en-US" altLang="ko-KR" sz="1500" b="1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</a:br>
            <a:r>
              <a:rPr kumimoji="0" lang="en-US" altLang="ko-KR" sz="1500" b="1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  </a:t>
            </a:r>
            <a:r>
              <a:rPr kumimoji="0" lang="ko-KR" altLang="en-US" sz="1500" b="1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일률적으로 적용</a:t>
            </a:r>
          </a:p>
          <a:p>
            <a:pPr eaLnBrk="0" latinLnBrk="0" hangingPunct="0">
              <a:spcBef>
                <a:spcPts val="600"/>
              </a:spcBef>
              <a:buClr>
                <a:srgbClr val="006600"/>
              </a:buClr>
              <a:buSzPct val="80000"/>
              <a:buFont typeface="Wingdings" pitchFamily="2" charset="2"/>
              <a:buChar char="þ"/>
            </a:pPr>
            <a:r>
              <a:rPr kumimoji="0" lang="ko-KR" altLang="en-US" sz="1500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재활용목적으로 생산되는 </a:t>
            </a:r>
            <a:r>
              <a:rPr kumimoji="0" lang="ko-KR" altLang="en-US" sz="1500" b="1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중간가공폐기물</a:t>
            </a:r>
            <a:r>
              <a:rPr kumimoji="0" lang="ko-KR" altLang="en-US" sz="1500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에 대한 </a:t>
            </a:r>
            <a:r>
              <a:rPr kumimoji="0" lang="ko-KR" altLang="en-US" sz="1500" b="1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처리방법 완화를 </a:t>
            </a:r>
            <a:r>
              <a:rPr kumimoji="0" lang="ko-KR" altLang="en-US" sz="1500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통한 폐기물의 재활용 촉진 및</a:t>
            </a:r>
            <a:r>
              <a:rPr kumimoji="0" lang="en-US" altLang="ko-KR" sz="1500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/>
            </a:r>
            <a:br>
              <a:rPr kumimoji="0" lang="en-US" altLang="ko-KR" sz="1500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</a:br>
            <a:r>
              <a:rPr kumimoji="0" lang="en-US" altLang="ko-KR" sz="1500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</a:t>
            </a:r>
            <a:r>
              <a:rPr kumimoji="0" lang="ko-KR" altLang="en-US" sz="1500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 기업부담완화</a:t>
            </a:r>
            <a:endParaRPr kumimoji="0" lang="en-US" altLang="ko-KR" sz="1500" dirty="0">
              <a:latin typeface="맑은 고딕" pitchFamily="50" charset="-127"/>
              <a:ea typeface="맑은 고딕" pitchFamily="50" charset="-127"/>
              <a:sym typeface="Wingdings" pitchFamily="2" charset="2"/>
            </a:endParaRPr>
          </a:p>
          <a:p>
            <a:pPr eaLnBrk="0" latinLnBrk="0" hangingPunct="0">
              <a:spcBef>
                <a:spcPts val="600"/>
              </a:spcBef>
              <a:buClr>
                <a:srgbClr val="006600"/>
              </a:buClr>
              <a:buSzPct val="80000"/>
              <a:buFont typeface="Wingdings" pitchFamily="2" charset="2"/>
              <a:buNone/>
            </a:pPr>
            <a:endParaRPr kumimoji="0" lang="ko-KR" altLang="en-US" sz="1600" dirty="0"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  <a:p>
            <a:pPr eaLnBrk="0" latinLnBrk="0" hangingPunct="0">
              <a:spcBef>
                <a:spcPts val="600"/>
              </a:spcBef>
              <a:buClr>
                <a:srgbClr val="006600"/>
              </a:buClr>
              <a:buSzPct val="80000"/>
              <a:buFont typeface="Wingdings" pitchFamily="2" charset="2"/>
              <a:buNone/>
            </a:pPr>
            <a:endParaRPr kumimoji="0" lang="ko-KR" altLang="en-US" sz="1600" dirty="0"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그룹 38"/>
          <p:cNvGrpSpPr>
            <a:grpSpLocks/>
          </p:cNvGrpSpPr>
          <p:nvPr/>
        </p:nvGrpSpPr>
        <p:grpSpPr bwMode="auto">
          <a:xfrm>
            <a:off x="554038" y="484188"/>
            <a:ext cx="3411537" cy="604837"/>
            <a:chOff x="490509" y="457179"/>
            <a:chExt cx="3019863" cy="571528"/>
          </a:xfrm>
        </p:grpSpPr>
        <p:sp>
          <p:nvSpPr>
            <p:cNvPr id="20514" name="TextBox 39"/>
            <p:cNvSpPr txBox="1">
              <a:spLocks noChangeArrowheads="1"/>
            </p:cNvSpPr>
            <p:nvPr/>
          </p:nvSpPr>
          <p:spPr bwMode="auto">
            <a:xfrm>
              <a:off x="594501" y="500681"/>
              <a:ext cx="2915871" cy="455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5921" tIns="47960" rIns="95921" bIns="47960">
              <a:spAutoFit/>
            </a:bodyPr>
            <a:lstStyle/>
            <a:p>
              <a:pPr defTabSz="958850"/>
              <a:r>
                <a:rPr kumimoji="0" lang="en-US" altLang="ko-KR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2. </a:t>
              </a:r>
              <a:r>
                <a:rPr kumimoji="0" lang="ko-KR" altLang="en-US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법령안의 주요내용</a:t>
              </a:r>
            </a:p>
          </p:txBody>
        </p:sp>
        <p:sp>
          <p:nvSpPr>
            <p:cNvPr id="20515" name="L 도형 40"/>
            <p:cNvSpPr>
              <a:spLocks noChangeArrowheads="1"/>
            </p:cNvSpPr>
            <p:nvPr/>
          </p:nvSpPr>
          <p:spPr bwMode="auto">
            <a:xfrm>
              <a:off x="490509" y="742955"/>
              <a:ext cx="857256" cy="285752"/>
            </a:xfrm>
            <a:custGeom>
              <a:avLst/>
              <a:gdLst>
                <a:gd name="T0" fmla="*/ 857256 w 857256"/>
                <a:gd name="T1" fmla="*/ 214314 h 285752"/>
                <a:gd name="T2" fmla="*/ 428628 w 857256"/>
                <a:gd name="T3" fmla="*/ 285752 h 285752"/>
                <a:gd name="T4" fmla="*/ 0 w 857256"/>
                <a:gd name="T5" fmla="*/ 142876 h 285752"/>
                <a:gd name="T6" fmla="*/ 71438 w 857256"/>
                <a:gd name="T7" fmla="*/ 0 h 285752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76 h 285752"/>
                <a:gd name="T14" fmla="*/ 857256 w 857256"/>
                <a:gd name="T15" fmla="*/ 285752 h 2857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52">
                  <a:moveTo>
                    <a:pt x="0" y="0"/>
                  </a:moveTo>
                  <a:lnTo>
                    <a:pt x="142876" y="0"/>
                  </a:lnTo>
                  <a:lnTo>
                    <a:pt x="142876" y="142876"/>
                  </a:lnTo>
                  <a:lnTo>
                    <a:pt x="857256" y="142876"/>
                  </a:lnTo>
                  <a:lnTo>
                    <a:pt x="857256" y="285752"/>
                  </a:lnTo>
                  <a:lnTo>
                    <a:pt x="0" y="285752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  <p:sp>
          <p:nvSpPr>
            <p:cNvPr id="20516" name="L 도형 41"/>
            <p:cNvSpPr>
              <a:spLocks noChangeArrowheads="1"/>
            </p:cNvSpPr>
            <p:nvPr/>
          </p:nvSpPr>
          <p:spPr bwMode="auto">
            <a:xfrm flipV="1">
              <a:off x="490509" y="457179"/>
              <a:ext cx="857256" cy="285776"/>
            </a:xfrm>
            <a:custGeom>
              <a:avLst/>
              <a:gdLst>
                <a:gd name="T0" fmla="*/ 857256 w 857256"/>
                <a:gd name="T1" fmla="*/ 214332 h 285776"/>
                <a:gd name="T2" fmla="*/ 428628 w 857256"/>
                <a:gd name="T3" fmla="*/ 285776 h 285776"/>
                <a:gd name="T4" fmla="*/ 0 w 857256"/>
                <a:gd name="T5" fmla="*/ 142888 h 285776"/>
                <a:gd name="T6" fmla="*/ 71444 w 857256"/>
                <a:gd name="T7" fmla="*/ 0 h 285776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88 h 285776"/>
                <a:gd name="T14" fmla="*/ 857256 w 857256"/>
                <a:gd name="T15" fmla="*/ 285776 h 2857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76">
                  <a:moveTo>
                    <a:pt x="0" y="0"/>
                  </a:moveTo>
                  <a:lnTo>
                    <a:pt x="142888" y="0"/>
                  </a:lnTo>
                  <a:lnTo>
                    <a:pt x="142888" y="142888"/>
                  </a:lnTo>
                  <a:lnTo>
                    <a:pt x="857256" y="142888"/>
                  </a:lnTo>
                  <a:lnTo>
                    <a:pt x="857256" y="285776"/>
                  </a:lnTo>
                  <a:lnTo>
                    <a:pt x="0" y="285776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rot="10800000"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</p:grpSp>
      <p:sp>
        <p:nvSpPr>
          <p:cNvPr id="20483" name="직사각형 6"/>
          <p:cNvSpPr>
            <a:spLocks noChangeArrowheads="1"/>
          </p:cNvSpPr>
          <p:nvPr/>
        </p:nvSpPr>
        <p:spPr bwMode="auto">
          <a:xfrm>
            <a:off x="4765675" y="6784975"/>
            <a:ext cx="37465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921" tIns="47960" rIns="95921" bIns="47960">
            <a:spAutoFit/>
          </a:bodyPr>
          <a:lstStyle/>
          <a:p>
            <a:pPr defTabSz="958850">
              <a:buFont typeface="Wingdings" pitchFamily="2" charset="2"/>
              <a:buNone/>
            </a:pPr>
            <a:r>
              <a:rPr kumimoji="0" lang="en-US" altLang="ko-KR" sz="1000" b="1">
                <a:latin typeface="맑은 고딕" pitchFamily="50" charset="-127"/>
                <a:ea typeface="맑은 고딕" pitchFamily="50" charset="-127"/>
              </a:rPr>
              <a:t>-5-</a:t>
            </a:r>
            <a:endParaRPr kumimoji="0" lang="ko-KR" altLang="en-US" sz="100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484" name="Rectangle 6"/>
          <p:cNvSpPr>
            <a:spLocks noChangeArrowheads="1"/>
          </p:cNvSpPr>
          <p:nvPr/>
        </p:nvSpPr>
        <p:spPr bwMode="auto">
          <a:xfrm>
            <a:off x="0" y="0"/>
            <a:ext cx="10331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graphicFrame>
        <p:nvGraphicFramePr>
          <p:cNvPr id="28" name="표 27"/>
          <p:cNvGraphicFramePr>
            <a:graphicFrameLocks noGrp="1"/>
          </p:cNvGraphicFramePr>
          <p:nvPr/>
        </p:nvGraphicFramePr>
        <p:xfrm>
          <a:off x="522288" y="2270125"/>
          <a:ext cx="9215501" cy="4470890"/>
        </p:xfrm>
        <a:graphic>
          <a:graphicData uri="http://schemas.openxmlformats.org/drawingml/2006/table">
            <a:tbl>
              <a:tblPr/>
              <a:tblGrid>
                <a:gridCol w="714379"/>
                <a:gridCol w="1214446"/>
                <a:gridCol w="6072230"/>
                <a:gridCol w="1214446"/>
              </a:tblGrid>
              <a:tr h="471018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유형 구분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65723" marR="65723" marT="32862" marB="32862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구체적 예시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65723" marR="65723" marT="32862" marB="3286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비고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시행규칙</a:t>
                      </a: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65723" marR="65723" marT="32862" marB="3286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365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중간적 </a:t>
                      </a:r>
                      <a:endParaRPr lang="en-US" altLang="ko-KR" sz="1400" b="1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재활용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65723" marR="65723" marT="32862" marB="32862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중간가공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폐기물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65723" marR="65723" marT="32862" marB="3286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․</a:t>
                      </a:r>
                      <a:r>
                        <a:rPr lang="ko-KR" altLang="en-US" sz="1400" dirty="0" err="1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폐목재를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파쇄→ </a:t>
                      </a:r>
                      <a:r>
                        <a:rPr lang="ko-KR" altLang="en-US" sz="1400" b="1" u="sng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맑은 고딕" pitchFamily="50" charset="-127"/>
                          <a:ea typeface="맑은 고딕" pitchFamily="50" charset="-127"/>
                        </a:rPr>
                        <a:t>우드칩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→ 축사바닥재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제초용 원료</a:t>
                      </a: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․</a:t>
                      </a:r>
                      <a:r>
                        <a:rPr lang="ko-KR" altLang="en-US" sz="1400" dirty="0" err="1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유기성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오니 고형화 및 고화처리→ </a:t>
                      </a:r>
                      <a:r>
                        <a:rPr lang="ko-KR" altLang="en-US" sz="1400" b="1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맑은 고딕" pitchFamily="50" charset="-127"/>
                          <a:ea typeface="맑은 고딕" pitchFamily="50" charset="-127"/>
                        </a:rPr>
                        <a:t>고형물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→ </a:t>
                      </a:r>
                      <a:r>
                        <a:rPr lang="ko-KR" altLang="en-US" sz="1400" dirty="0" err="1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보도블럭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시멘트</a:t>
                      </a: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․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석탄재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dirty="0" err="1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무기성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1400" dirty="0" err="1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오니에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1400" dirty="0" err="1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일반토사류</a:t>
                      </a: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50%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이상 혼합→ </a:t>
                      </a:r>
                      <a:r>
                        <a:rPr lang="ko-KR" altLang="en-US" sz="1400" b="1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맑은 고딕" pitchFamily="50" charset="-127"/>
                          <a:ea typeface="맑은 고딕" pitchFamily="50" charset="-127"/>
                        </a:rPr>
                        <a:t>혼합물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→ </a:t>
                      </a:r>
                      <a:r>
                        <a:rPr lang="ko-KR" altLang="en-US" sz="1400" dirty="0" err="1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성토재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등</a:t>
                      </a: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․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폐유리 파쇄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․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분쇄→ </a:t>
                      </a:r>
                      <a:r>
                        <a:rPr lang="ko-KR" altLang="en-US" sz="1400" b="1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맑은 고딕" pitchFamily="50" charset="-127"/>
                          <a:ea typeface="맑은 고딕" pitchFamily="50" charset="-127"/>
                        </a:rPr>
                        <a:t>파쇄</a:t>
                      </a:r>
                      <a:r>
                        <a:rPr lang="en-US" altLang="ko-KR" sz="1400" b="1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맑은 고딕" pitchFamily="50" charset="-127"/>
                          <a:ea typeface="맑은 고딕" pitchFamily="50" charset="-127"/>
                        </a:rPr>
                        <a:t>․</a:t>
                      </a:r>
                      <a:r>
                        <a:rPr lang="ko-KR" altLang="en-US" sz="1400" b="1" u="sng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맑은 고딕" pitchFamily="50" charset="-127"/>
                          <a:ea typeface="맑은 고딕" pitchFamily="50" charset="-127"/>
                        </a:rPr>
                        <a:t>분쇄물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→ 건축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․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토목자재 원료</a:t>
                      </a: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․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생활폐기물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400" dirty="0" err="1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필름류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등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선별 후 압축→ </a:t>
                      </a:r>
                      <a:r>
                        <a:rPr lang="ko-KR" altLang="en-US" sz="1400" b="1" u="sng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맑은 고딕" pitchFamily="50" charset="-127"/>
                          <a:ea typeface="맑은 고딕" pitchFamily="50" charset="-127"/>
                        </a:rPr>
                        <a:t>압축물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→ 고형연료제품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(RPF)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65723" marR="65723" marT="32862" marB="3286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별표 </a:t>
                      </a: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</a:t>
                      </a: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의</a:t>
                      </a: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호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별표 </a:t>
                      </a: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</a:t>
                      </a: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의</a:t>
                      </a: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호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별표 </a:t>
                      </a: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</a:t>
                      </a: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의</a:t>
                      </a: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호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별표 </a:t>
                      </a: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</a:t>
                      </a: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의</a:t>
                      </a: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호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65723" marR="65723" marT="32862" marB="3286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0748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발생 폐기물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65723" marR="65723" marT="32862" marB="3286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․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폐유 정제→ </a:t>
                      </a:r>
                      <a:r>
                        <a:rPr lang="ko-KR" altLang="en-US" sz="1400" b="1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맑은 고딕" pitchFamily="50" charset="-127"/>
                          <a:ea typeface="맑은 고딕" pitchFamily="50" charset="-127"/>
                        </a:rPr>
                        <a:t>발생 </a:t>
                      </a:r>
                      <a:r>
                        <a:rPr lang="ko-KR" altLang="en-US" sz="1400" b="1" u="sng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맑은 고딕" pitchFamily="50" charset="-127"/>
                          <a:ea typeface="맑은 고딕" pitchFamily="50" charset="-127"/>
                        </a:rPr>
                        <a:t>슬러지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→ 소각 또는 재활용</a:t>
                      </a: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․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생활폐기물 선별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․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압축→ </a:t>
                      </a:r>
                      <a:r>
                        <a:rPr lang="ko-KR" altLang="en-US" sz="1400" b="1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맑은 고딕" pitchFamily="50" charset="-127"/>
                          <a:ea typeface="맑은 고딕" pitchFamily="50" charset="-127"/>
                        </a:rPr>
                        <a:t>발생 이물질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→ 소각 또는 매립</a:t>
                      </a:r>
                    </a:p>
                  </a:txBody>
                  <a:tcPr marL="65723" marR="65723" marT="32862" marB="3286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별표 </a:t>
                      </a: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</a:t>
                      </a:r>
                      <a:endParaRPr 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별표 </a:t>
                      </a: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</a:t>
                      </a:r>
                      <a:endParaRPr 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65723" marR="65723" marT="32862" marB="3286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61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중간</a:t>
                      </a:r>
                      <a:endParaRPr lang="ko-KR" altLang="en-US" sz="140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처분</a:t>
                      </a:r>
                      <a:endParaRPr lang="ko-KR" altLang="en-US" sz="140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65723" marR="65723" marT="32862" marB="32862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발생 폐기물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65723" marR="65723" marT="32862" marB="3286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․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소각과정에 발생한 </a:t>
                      </a:r>
                      <a:r>
                        <a:rPr lang="ko-KR" altLang="en-US" sz="1400" dirty="0" err="1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잔재물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→ </a:t>
                      </a:r>
                      <a:r>
                        <a:rPr lang="ko-KR" altLang="en-US" sz="1400" b="1" u="sng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맑은 고딕" pitchFamily="50" charset="-127"/>
                          <a:ea typeface="맑은 고딕" pitchFamily="50" charset="-127"/>
                        </a:rPr>
                        <a:t>소각재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→ 매립 또는 재활용</a:t>
                      </a:r>
                    </a:p>
                  </a:txBody>
                  <a:tcPr marL="65723" marR="65723" marT="32862" marB="3286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</a:p>
                  </a:txBody>
                  <a:tcPr marL="65723" marR="65723" marT="32862" marB="3286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189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재활용</a:t>
                      </a:r>
                      <a:endParaRPr lang="ko-KR" altLang="en-US" sz="140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65723" marR="65723" marT="32862" marB="32862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․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폐유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dirty="0" err="1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폐유기용제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강압증류기에 증발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․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응축</a:t>
                      </a: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→ </a:t>
                      </a:r>
                      <a:r>
                        <a:rPr lang="ko-KR" altLang="en-US" sz="1400" b="1" dirty="0" err="1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정제연료유</a:t>
                      </a: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정제유기용제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․</a:t>
                      </a:r>
                      <a:r>
                        <a:rPr lang="ko-KR" altLang="en-US" sz="1400" dirty="0" err="1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폐아스팔트콘크리트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차량으로 파쇄</a:t>
                      </a: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→ 재생아스팔트콘크리트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․</a:t>
                      </a:r>
                      <a:r>
                        <a:rPr lang="ko-KR" altLang="en-US" sz="1400" dirty="0" err="1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동식물성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1400" dirty="0" err="1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잔재물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dirty="0" err="1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유기성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오니 등→ </a:t>
                      </a: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농경지 퇴비</a:t>
                      </a: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가축 먹이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․</a:t>
                      </a:r>
                      <a:r>
                        <a:rPr lang="ko-KR" altLang="en-US" sz="1400" dirty="0" err="1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폐염산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고철 반응기에 산화반응→ </a:t>
                      </a:r>
                      <a:r>
                        <a:rPr lang="ko-KR" altLang="en-US" sz="1400" b="1" dirty="0" err="1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염화제</a:t>
                      </a: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철</a:t>
                      </a: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화학약품</a:t>
                      </a: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65723" marR="65723" marT="32862" marB="3286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별표 </a:t>
                      </a: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</a:t>
                      </a: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의</a:t>
                      </a: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호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 err="1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건폐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별표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 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별표 </a:t>
                      </a: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</a:t>
                      </a: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의</a:t>
                      </a: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호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65723" marR="65723" marT="32862" marB="3286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512" name="Rectangle 7"/>
          <p:cNvSpPr>
            <a:spLocks noChangeArrowheads="1"/>
          </p:cNvSpPr>
          <p:nvPr/>
        </p:nvSpPr>
        <p:spPr bwMode="auto">
          <a:xfrm>
            <a:off x="0" y="0"/>
            <a:ext cx="10331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20513" name="AutoShape 8"/>
          <p:cNvSpPr>
            <a:spLocks noChangeArrowheads="1"/>
          </p:cNvSpPr>
          <p:nvPr/>
        </p:nvSpPr>
        <p:spPr bwMode="auto">
          <a:xfrm>
            <a:off x="427038" y="1622425"/>
            <a:ext cx="6013450" cy="411163"/>
          </a:xfrm>
          <a:prstGeom prst="roundRect">
            <a:avLst>
              <a:gd name="adj" fmla="val 50000"/>
            </a:avLst>
          </a:prstGeom>
          <a:solidFill>
            <a:srgbClr val="F0E0CE"/>
          </a:solidFill>
          <a:ln w="19050">
            <a:solidFill>
              <a:srgbClr val="623C3C"/>
            </a:solidFill>
            <a:round/>
            <a:headEnd/>
            <a:tailEnd/>
          </a:ln>
        </p:spPr>
        <p:txBody>
          <a:bodyPr wrap="none" lIns="95921" tIns="47960" rIns="95921" bIns="47960" anchor="ctr"/>
          <a:lstStyle/>
          <a:p>
            <a:pPr algn="ctr" defTabSz="958850"/>
            <a:r>
              <a:rPr kumimoji="0" lang="en-US" altLang="ko-KR" sz="2000" b="1">
                <a:latin typeface="맑은 고딕" pitchFamily="50" charset="-127"/>
                <a:ea typeface="맑은 고딕" pitchFamily="50" charset="-127"/>
              </a:rPr>
              <a:t>2. </a:t>
            </a:r>
            <a:r>
              <a:rPr kumimoji="0" lang="ko-KR" altLang="en-US" sz="2000" b="1">
                <a:latin typeface="맑은 고딕" pitchFamily="50" charset="-127"/>
                <a:ea typeface="맑은 고딕" pitchFamily="50" charset="-127"/>
              </a:rPr>
              <a:t>중간가공폐기물의  정의 및 완화된 처리기준 적용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그룹 38"/>
          <p:cNvGrpSpPr>
            <a:grpSpLocks/>
          </p:cNvGrpSpPr>
          <p:nvPr/>
        </p:nvGrpSpPr>
        <p:grpSpPr bwMode="auto">
          <a:xfrm>
            <a:off x="554038" y="484188"/>
            <a:ext cx="3411537" cy="604837"/>
            <a:chOff x="490509" y="457179"/>
            <a:chExt cx="3019863" cy="571528"/>
          </a:xfrm>
        </p:grpSpPr>
        <p:sp>
          <p:nvSpPr>
            <p:cNvPr id="21517" name="TextBox 39"/>
            <p:cNvSpPr txBox="1">
              <a:spLocks noChangeArrowheads="1"/>
            </p:cNvSpPr>
            <p:nvPr/>
          </p:nvSpPr>
          <p:spPr bwMode="auto">
            <a:xfrm>
              <a:off x="594501" y="500681"/>
              <a:ext cx="2915871" cy="455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5921" tIns="47960" rIns="95921" bIns="47960">
              <a:spAutoFit/>
            </a:bodyPr>
            <a:lstStyle/>
            <a:p>
              <a:pPr defTabSz="958850"/>
              <a:r>
                <a:rPr kumimoji="0" lang="en-US" altLang="ko-KR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2. </a:t>
              </a:r>
              <a:r>
                <a:rPr kumimoji="0" lang="ko-KR" altLang="en-US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법령안의 주요내용</a:t>
              </a:r>
            </a:p>
          </p:txBody>
        </p:sp>
        <p:sp>
          <p:nvSpPr>
            <p:cNvPr id="21518" name="L 도형 40"/>
            <p:cNvSpPr>
              <a:spLocks noChangeArrowheads="1"/>
            </p:cNvSpPr>
            <p:nvPr/>
          </p:nvSpPr>
          <p:spPr bwMode="auto">
            <a:xfrm>
              <a:off x="490509" y="742955"/>
              <a:ext cx="857256" cy="285752"/>
            </a:xfrm>
            <a:custGeom>
              <a:avLst/>
              <a:gdLst>
                <a:gd name="T0" fmla="*/ 857256 w 857256"/>
                <a:gd name="T1" fmla="*/ 214314 h 285752"/>
                <a:gd name="T2" fmla="*/ 428628 w 857256"/>
                <a:gd name="T3" fmla="*/ 285752 h 285752"/>
                <a:gd name="T4" fmla="*/ 0 w 857256"/>
                <a:gd name="T5" fmla="*/ 142876 h 285752"/>
                <a:gd name="T6" fmla="*/ 71438 w 857256"/>
                <a:gd name="T7" fmla="*/ 0 h 285752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76 h 285752"/>
                <a:gd name="T14" fmla="*/ 857256 w 857256"/>
                <a:gd name="T15" fmla="*/ 285752 h 2857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52">
                  <a:moveTo>
                    <a:pt x="0" y="0"/>
                  </a:moveTo>
                  <a:lnTo>
                    <a:pt x="142876" y="0"/>
                  </a:lnTo>
                  <a:lnTo>
                    <a:pt x="142876" y="142876"/>
                  </a:lnTo>
                  <a:lnTo>
                    <a:pt x="857256" y="142876"/>
                  </a:lnTo>
                  <a:lnTo>
                    <a:pt x="857256" y="285752"/>
                  </a:lnTo>
                  <a:lnTo>
                    <a:pt x="0" y="285752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  <p:sp>
          <p:nvSpPr>
            <p:cNvPr id="21519" name="L 도형 41"/>
            <p:cNvSpPr>
              <a:spLocks noChangeArrowheads="1"/>
            </p:cNvSpPr>
            <p:nvPr/>
          </p:nvSpPr>
          <p:spPr bwMode="auto">
            <a:xfrm flipV="1">
              <a:off x="490509" y="457179"/>
              <a:ext cx="857256" cy="285776"/>
            </a:xfrm>
            <a:custGeom>
              <a:avLst/>
              <a:gdLst>
                <a:gd name="T0" fmla="*/ 857256 w 857256"/>
                <a:gd name="T1" fmla="*/ 214332 h 285776"/>
                <a:gd name="T2" fmla="*/ 428628 w 857256"/>
                <a:gd name="T3" fmla="*/ 285776 h 285776"/>
                <a:gd name="T4" fmla="*/ 0 w 857256"/>
                <a:gd name="T5" fmla="*/ 142888 h 285776"/>
                <a:gd name="T6" fmla="*/ 71444 w 857256"/>
                <a:gd name="T7" fmla="*/ 0 h 285776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88 h 285776"/>
                <a:gd name="T14" fmla="*/ 857256 w 857256"/>
                <a:gd name="T15" fmla="*/ 285776 h 2857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76">
                  <a:moveTo>
                    <a:pt x="0" y="0"/>
                  </a:moveTo>
                  <a:lnTo>
                    <a:pt x="142888" y="0"/>
                  </a:lnTo>
                  <a:lnTo>
                    <a:pt x="142888" y="142888"/>
                  </a:lnTo>
                  <a:lnTo>
                    <a:pt x="857256" y="142888"/>
                  </a:lnTo>
                  <a:lnTo>
                    <a:pt x="857256" y="285776"/>
                  </a:lnTo>
                  <a:lnTo>
                    <a:pt x="0" y="285776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rot="10800000"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</p:grpSp>
      <p:sp>
        <p:nvSpPr>
          <p:cNvPr id="21507" name="직사각형 6"/>
          <p:cNvSpPr>
            <a:spLocks noChangeArrowheads="1"/>
          </p:cNvSpPr>
          <p:nvPr/>
        </p:nvSpPr>
        <p:spPr bwMode="auto">
          <a:xfrm>
            <a:off x="4765675" y="6784975"/>
            <a:ext cx="37465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921" tIns="47960" rIns="95921" bIns="47960">
            <a:spAutoFit/>
          </a:bodyPr>
          <a:lstStyle/>
          <a:p>
            <a:pPr defTabSz="958850">
              <a:buFont typeface="Wingdings" pitchFamily="2" charset="2"/>
              <a:buNone/>
            </a:pPr>
            <a:r>
              <a:rPr kumimoji="0" lang="en-US" altLang="ko-KR" sz="1000" b="1">
                <a:latin typeface="맑은 고딕" pitchFamily="50" charset="-127"/>
                <a:ea typeface="맑은 고딕" pitchFamily="50" charset="-127"/>
              </a:rPr>
              <a:t>-6-</a:t>
            </a:r>
            <a:endParaRPr kumimoji="0" lang="ko-KR" altLang="en-US" sz="100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508" name="Rectangle 6"/>
          <p:cNvSpPr>
            <a:spLocks noChangeArrowheads="1"/>
          </p:cNvSpPr>
          <p:nvPr/>
        </p:nvSpPr>
        <p:spPr bwMode="auto">
          <a:xfrm>
            <a:off x="0" y="0"/>
            <a:ext cx="10331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pic>
        <p:nvPicPr>
          <p:cNvPr id="21509" name="_x101094040" descr="EMB000008c0041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3100" y="2198688"/>
            <a:ext cx="2643188" cy="159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_x101211424" descr="EMB000008c0041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08413" y="2174875"/>
            <a:ext cx="2714625" cy="159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_x101047480" descr="EMB000008c0041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8038" y="2198688"/>
            <a:ext cx="2643187" cy="161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512" name="_x101047272" descr="EMB000008c0041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22913" y="4413250"/>
            <a:ext cx="2927350" cy="166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_x101303656" descr="EMB000008c0041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36725" y="4413250"/>
            <a:ext cx="2857500" cy="163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4" name="AutoShape 8"/>
          <p:cNvSpPr>
            <a:spLocks noChangeArrowheads="1"/>
          </p:cNvSpPr>
          <p:nvPr/>
        </p:nvSpPr>
        <p:spPr bwMode="auto">
          <a:xfrm>
            <a:off x="665163" y="1622425"/>
            <a:ext cx="6013450" cy="411163"/>
          </a:xfrm>
          <a:prstGeom prst="roundRect">
            <a:avLst>
              <a:gd name="adj" fmla="val 50000"/>
            </a:avLst>
          </a:prstGeom>
          <a:solidFill>
            <a:srgbClr val="F0E0CE"/>
          </a:solidFill>
          <a:ln w="19050">
            <a:solidFill>
              <a:srgbClr val="623C3C"/>
            </a:solidFill>
            <a:round/>
            <a:headEnd/>
            <a:tailEnd/>
          </a:ln>
        </p:spPr>
        <p:txBody>
          <a:bodyPr wrap="none" lIns="95921" tIns="47960" rIns="95921" bIns="47960" anchor="ctr"/>
          <a:lstStyle/>
          <a:p>
            <a:pPr algn="ctr" defTabSz="958850"/>
            <a:r>
              <a:rPr kumimoji="0" lang="en-US" altLang="ko-KR" sz="2000" b="1">
                <a:latin typeface="맑은 고딕" pitchFamily="50" charset="-127"/>
                <a:ea typeface="맑은 고딕" pitchFamily="50" charset="-127"/>
              </a:rPr>
              <a:t>2. </a:t>
            </a:r>
            <a:r>
              <a:rPr kumimoji="0" lang="ko-KR" altLang="en-US" sz="2000" b="1">
                <a:latin typeface="맑은 고딕" pitchFamily="50" charset="-127"/>
                <a:ea typeface="맑은 고딕" pitchFamily="50" charset="-127"/>
              </a:rPr>
              <a:t>중간가공폐기물의  정의 및 완화된 처리기준 적용</a:t>
            </a:r>
          </a:p>
        </p:txBody>
      </p:sp>
      <p:sp>
        <p:nvSpPr>
          <p:cNvPr id="21515" name="Text Box 8"/>
          <p:cNvSpPr txBox="1">
            <a:spLocks noChangeArrowheads="1"/>
          </p:cNvSpPr>
          <p:nvPr/>
        </p:nvSpPr>
        <p:spPr bwMode="auto">
          <a:xfrm>
            <a:off x="3594100" y="3841750"/>
            <a:ext cx="3143250" cy="3571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>
                <a:ea typeface="옥션고딕 B"/>
                <a:cs typeface="옥션고딕 B"/>
              </a:rPr>
              <a:t> </a:t>
            </a:r>
            <a:r>
              <a:rPr lang="en-US" altLang="ko-KR" sz="1400" b="1">
                <a:latin typeface="맑은 고딕" pitchFamily="50" charset="-127"/>
                <a:ea typeface="맑은 고딕" pitchFamily="50" charset="-127"/>
                <a:cs typeface="옥션고딕 B"/>
              </a:rPr>
              <a:t>[</a:t>
            </a:r>
            <a:r>
              <a:rPr lang="ko-KR" altLang="en-US" sz="1400" b="1">
                <a:latin typeface="맑은 고딕" pitchFamily="50" charset="-127"/>
                <a:ea typeface="맑은 고딕" pitchFamily="50" charset="-127"/>
                <a:cs typeface="옥션고딕 B"/>
              </a:rPr>
              <a:t>폐가전제품 파쇄</a:t>
            </a:r>
            <a:r>
              <a:rPr lang="en-US" altLang="ko-KR" sz="1400" b="1">
                <a:latin typeface="맑은 고딕" pitchFamily="50" charset="-127"/>
                <a:ea typeface="맑은 고딕" pitchFamily="50" charset="-127"/>
                <a:cs typeface="옥션고딕 B"/>
              </a:rPr>
              <a:t>. </a:t>
            </a:r>
            <a:r>
              <a:rPr lang="ko-KR" altLang="en-US" sz="1400" b="1">
                <a:latin typeface="맑은 고딕" pitchFamily="50" charset="-127"/>
                <a:ea typeface="맑은 고딕" pitchFamily="50" charset="-127"/>
                <a:cs typeface="옥션고딕 B"/>
              </a:rPr>
              <a:t>분쇄물</a:t>
            </a:r>
            <a:r>
              <a:rPr lang="en-US" altLang="ko-KR" sz="1400" b="1">
                <a:latin typeface="맑은 고딕" pitchFamily="50" charset="-127"/>
                <a:ea typeface="맑은 고딕" pitchFamily="50" charset="-127"/>
                <a:cs typeface="옥션고딕 B"/>
              </a:rPr>
              <a:t>]</a:t>
            </a:r>
          </a:p>
        </p:txBody>
      </p:sp>
      <p:sp>
        <p:nvSpPr>
          <p:cNvPr id="21516" name="Text Box 8"/>
          <p:cNvSpPr txBox="1">
            <a:spLocks noChangeArrowheads="1"/>
          </p:cNvSpPr>
          <p:nvPr/>
        </p:nvSpPr>
        <p:spPr bwMode="auto">
          <a:xfrm>
            <a:off x="4308475" y="6199188"/>
            <a:ext cx="3143250" cy="3571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>
                <a:ea typeface="옥션고딕 B"/>
                <a:cs typeface="옥션고딕 B"/>
              </a:rPr>
              <a:t> </a:t>
            </a:r>
            <a:r>
              <a:rPr lang="en-US" altLang="ko-KR" sz="1400" b="1">
                <a:latin typeface="맑은 고딕" pitchFamily="50" charset="-127"/>
                <a:ea typeface="맑은 고딕" pitchFamily="50" charset="-127"/>
                <a:cs typeface="옥션고딕 B"/>
              </a:rPr>
              <a:t>[</a:t>
            </a:r>
            <a:r>
              <a:rPr lang="ko-KR" altLang="en-US" sz="1400" b="1">
                <a:latin typeface="맑은 고딕" pitchFamily="50" charset="-127"/>
                <a:ea typeface="맑은 고딕" pitchFamily="50" charset="-127"/>
                <a:cs typeface="옥션고딕 B"/>
              </a:rPr>
              <a:t>폐금속류 파쇄</a:t>
            </a:r>
            <a:r>
              <a:rPr lang="en-US" altLang="ko-KR" sz="1400" b="1">
                <a:latin typeface="맑은 고딕" pitchFamily="50" charset="-127"/>
                <a:ea typeface="맑은 고딕" pitchFamily="50" charset="-127"/>
                <a:cs typeface="옥션고딕 B"/>
              </a:rPr>
              <a:t>.</a:t>
            </a:r>
            <a:r>
              <a:rPr lang="ko-KR" altLang="en-US" sz="1400" b="1">
                <a:latin typeface="맑은 고딕" pitchFamily="50" charset="-127"/>
                <a:ea typeface="맑은 고딕" pitchFamily="50" charset="-127"/>
                <a:cs typeface="옥션고딕 B"/>
              </a:rPr>
              <a:t>압축물</a:t>
            </a:r>
            <a:r>
              <a:rPr lang="en-US" altLang="ko-KR" sz="1400" b="1">
                <a:latin typeface="맑은 고딕" pitchFamily="50" charset="-127"/>
                <a:ea typeface="맑은 고딕" pitchFamily="50" charset="-127"/>
                <a:cs typeface="옥션고딕 B"/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ChangeArrowheads="1"/>
          </p:cNvSpPr>
          <p:nvPr/>
        </p:nvSpPr>
        <p:spPr bwMode="auto">
          <a:xfrm>
            <a:off x="620713" y="1508125"/>
            <a:ext cx="987425" cy="5213350"/>
          </a:xfrm>
          <a:prstGeom prst="rect">
            <a:avLst/>
          </a:prstGeom>
          <a:solidFill>
            <a:srgbClr val="F2F5F8"/>
          </a:solidFill>
          <a:ln w="9525">
            <a:noFill/>
            <a:miter lim="800000"/>
            <a:headEnd/>
            <a:tailEnd/>
          </a:ln>
        </p:spPr>
        <p:txBody>
          <a:bodyPr wrap="none" lIns="0" tIns="47960" rIns="0" bIns="47960" anchor="ctr"/>
          <a:lstStyle/>
          <a:p>
            <a:pPr defTabSz="958850"/>
            <a:endParaRPr kumimoji="0" lang="ko-KR" altLang="en-US">
              <a:latin typeface="Georgia" pitchFamily="18" charset="0"/>
              <a:ea typeface="바탕" pitchFamily="18" charset="-127"/>
            </a:endParaRPr>
          </a:p>
        </p:txBody>
      </p:sp>
      <p:sp>
        <p:nvSpPr>
          <p:cNvPr id="22531" name="AutoShape 8"/>
          <p:cNvSpPr>
            <a:spLocks noChangeArrowheads="1"/>
          </p:cNvSpPr>
          <p:nvPr/>
        </p:nvSpPr>
        <p:spPr bwMode="auto">
          <a:xfrm>
            <a:off x="557213" y="1466850"/>
            <a:ext cx="5616575" cy="411163"/>
          </a:xfrm>
          <a:prstGeom prst="roundRect">
            <a:avLst>
              <a:gd name="adj" fmla="val 50000"/>
            </a:avLst>
          </a:prstGeom>
          <a:solidFill>
            <a:srgbClr val="F0E0CE"/>
          </a:solidFill>
          <a:ln w="19050">
            <a:solidFill>
              <a:srgbClr val="623C3C"/>
            </a:solidFill>
            <a:round/>
            <a:headEnd/>
            <a:tailEnd/>
          </a:ln>
        </p:spPr>
        <p:txBody>
          <a:bodyPr wrap="none" lIns="95921" tIns="47960" rIns="95921" bIns="47960" anchor="ctr"/>
          <a:lstStyle/>
          <a:p>
            <a:pPr algn="ctr" defTabSz="958850"/>
            <a:r>
              <a:rPr kumimoji="0" lang="en-US" altLang="ko-KR" sz="2000" b="1">
                <a:latin typeface="맑은 고딕" pitchFamily="50" charset="-127"/>
                <a:ea typeface="맑은 고딕" pitchFamily="50" charset="-127"/>
              </a:rPr>
              <a:t>3. </a:t>
            </a:r>
            <a:r>
              <a:rPr kumimoji="0" lang="ko-KR" altLang="en-US" sz="2000" b="1">
                <a:latin typeface="맑은 고딕" pitchFamily="50" charset="-127"/>
                <a:ea typeface="맑은 고딕" pitchFamily="50" charset="-127"/>
              </a:rPr>
              <a:t>폐기물의 재활용 용도 또는 방법 구체화</a:t>
            </a:r>
          </a:p>
        </p:txBody>
      </p:sp>
      <p:grpSp>
        <p:nvGrpSpPr>
          <p:cNvPr id="22532" name="그룹 38"/>
          <p:cNvGrpSpPr>
            <a:grpSpLocks/>
          </p:cNvGrpSpPr>
          <p:nvPr/>
        </p:nvGrpSpPr>
        <p:grpSpPr bwMode="auto">
          <a:xfrm>
            <a:off x="554038" y="484188"/>
            <a:ext cx="3411537" cy="604837"/>
            <a:chOff x="490509" y="457179"/>
            <a:chExt cx="3019863" cy="571528"/>
          </a:xfrm>
        </p:grpSpPr>
        <p:sp>
          <p:nvSpPr>
            <p:cNvPr id="22547" name="TextBox 39"/>
            <p:cNvSpPr txBox="1">
              <a:spLocks noChangeArrowheads="1"/>
            </p:cNvSpPr>
            <p:nvPr/>
          </p:nvSpPr>
          <p:spPr bwMode="auto">
            <a:xfrm>
              <a:off x="594501" y="500681"/>
              <a:ext cx="2915871" cy="455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5921" tIns="47960" rIns="95921" bIns="47960">
              <a:spAutoFit/>
            </a:bodyPr>
            <a:lstStyle/>
            <a:p>
              <a:pPr defTabSz="958850"/>
              <a:r>
                <a:rPr kumimoji="0" lang="en-US" altLang="ko-KR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2. </a:t>
              </a:r>
              <a:r>
                <a:rPr kumimoji="0" lang="ko-KR" altLang="en-US" sz="2500">
                  <a:solidFill>
                    <a:srgbClr val="262626"/>
                  </a:solidFill>
                  <a:latin typeface="HY견고딕" pitchFamily="18" charset="-127"/>
                  <a:ea typeface="HY견고딕" pitchFamily="18" charset="-127"/>
                </a:rPr>
                <a:t>법령안의 주요내용</a:t>
              </a:r>
            </a:p>
          </p:txBody>
        </p:sp>
        <p:sp>
          <p:nvSpPr>
            <p:cNvPr id="22548" name="L 도형 40"/>
            <p:cNvSpPr>
              <a:spLocks noChangeArrowheads="1"/>
            </p:cNvSpPr>
            <p:nvPr/>
          </p:nvSpPr>
          <p:spPr bwMode="auto">
            <a:xfrm>
              <a:off x="490509" y="742955"/>
              <a:ext cx="857256" cy="285752"/>
            </a:xfrm>
            <a:custGeom>
              <a:avLst/>
              <a:gdLst>
                <a:gd name="T0" fmla="*/ 857256 w 857256"/>
                <a:gd name="T1" fmla="*/ 214314 h 285752"/>
                <a:gd name="T2" fmla="*/ 428628 w 857256"/>
                <a:gd name="T3" fmla="*/ 285752 h 285752"/>
                <a:gd name="T4" fmla="*/ 0 w 857256"/>
                <a:gd name="T5" fmla="*/ 142876 h 285752"/>
                <a:gd name="T6" fmla="*/ 71438 w 857256"/>
                <a:gd name="T7" fmla="*/ 0 h 285752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76 h 285752"/>
                <a:gd name="T14" fmla="*/ 857256 w 857256"/>
                <a:gd name="T15" fmla="*/ 285752 h 2857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52">
                  <a:moveTo>
                    <a:pt x="0" y="0"/>
                  </a:moveTo>
                  <a:lnTo>
                    <a:pt x="142876" y="0"/>
                  </a:lnTo>
                  <a:lnTo>
                    <a:pt x="142876" y="142876"/>
                  </a:lnTo>
                  <a:lnTo>
                    <a:pt x="857256" y="142876"/>
                  </a:lnTo>
                  <a:lnTo>
                    <a:pt x="857256" y="285752"/>
                  </a:lnTo>
                  <a:lnTo>
                    <a:pt x="0" y="285752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  <p:sp>
          <p:nvSpPr>
            <p:cNvPr id="22549" name="L 도형 41"/>
            <p:cNvSpPr>
              <a:spLocks noChangeArrowheads="1"/>
            </p:cNvSpPr>
            <p:nvPr/>
          </p:nvSpPr>
          <p:spPr bwMode="auto">
            <a:xfrm flipV="1">
              <a:off x="490509" y="457179"/>
              <a:ext cx="857256" cy="285776"/>
            </a:xfrm>
            <a:custGeom>
              <a:avLst/>
              <a:gdLst>
                <a:gd name="T0" fmla="*/ 857256 w 857256"/>
                <a:gd name="T1" fmla="*/ 214332 h 285776"/>
                <a:gd name="T2" fmla="*/ 428628 w 857256"/>
                <a:gd name="T3" fmla="*/ 285776 h 285776"/>
                <a:gd name="T4" fmla="*/ 0 w 857256"/>
                <a:gd name="T5" fmla="*/ 142888 h 285776"/>
                <a:gd name="T6" fmla="*/ 71444 w 857256"/>
                <a:gd name="T7" fmla="*/ 0 h 285776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857256"/>
                <a:gd name="T13" fmla="*/ 142888 h 285776"/>
                <a:gd name="T14" fmla="*/ 857256 w 857256"/>
                <a:gd name="T15" fmla="*/ 285776 h 2857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57256" h="285776">
                  <a:moveTo>
                    <a:pt x="0" y="0"/>
                  </a:moveTo>
                  <a:lnTo>
                    <a:pt x="142888" y="0"/>
                  </a:lnTo>
                  <a:lnTo>
                    <a:pt x="142888" y="142888"/>
                  </a:lnTo>
                  <a:lnTo>
                    <a:pt x="857256" y="142888"/>
                  </a:lnTo>
                  <a:lnTo>
                    <a:pt x="857256" y="285776"/>
                  </a:lnTo>
                  <a:lnTo>
                    <a:pt x="0" y="285776"/>
                  </a:lnTo>
                  <a:close/>
                </a:path>
              </a:pathLst>
            </a:custGeom>
            <a:solidFill>
              <a:srgbClr val="D9D9D9"/>
            </a:solidFill>
            <a:ln w="11429" algn="ctr">
              <a:solidFill>
                <a:schemeClr val="bg1"/>
              </a:solidFill>
              <a:prstDash val="sysDash"/>
              <a:miter lim="800000"/>
              <a:headEnd/>
              <a:tailEnd/>
            </a:ln>
          </p:spPr>
          <p:txBody>
            <a:bodyPr rot="10800000" lIns="95921" tIns="47960" rIns="95921" bIns="47960" anchor="ctr"/>
            <a:lstStyle/>
            <a:p>
              <a:pPr algn="ctr" defTabSz="958850"/>
              <a:endParaRPr kumimoji="0" lang="ko-KR" altLang="en-US">
                <a:solidFill>
                  <a:srgbClr val="FFFFFF"/>
                </a:solidFill>
                <a:latin typeface="Georgia" pitchFamily="18" charset="0"/>
                <a:ea typeface="바탕" pitchFamily="18" charset="-127"/>
              </a:endParaRPr>
            </a:p>
          </p:txBody>
        </p:sp>
      </p:grpSp>
      <p:sp>
        <p:nvSpPr>
          <p:cNvPr id="22533" name="직사각형 6"/>
          <p:cNvSpPr>
            <a:spLocks noChangeArrowheads="1"/>
          </p:cNvSpPr>
          <p:nvPr/>
        </p:nvSpPr>
        <p:spPr bwMode="auto">
          <a:xfrm>
            <a:off x="4518025" y="7007225"/>
            <a:ext cx="37465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921" tIns="47960" rIns="95921" bIns="47960">
            <a:spAutoFit/>
          </a:bodyPr>
          <a:lstStyle/>
          <a:p>
            <a:pPr defTabSz="958850">
              <a:buFont typeface="Wingdings" pitchFamily="2" charset="2"/>
              <a:buNone/>
            </a:pPr>
            <a:r>
              <a:rPr kumimoji="0" lang="en-US" altLang="ko-KR" sz="1000" b="1">
                <a:latin typeface="맑은 고딕" pitchFamily="50" charset="-127"/>
                <a:ea typeface="맑은 고딕" pitchFamily="50" charset="-127"/>
              </a:rPr>
              <a:t>-7-</a:t>
            </a:r>
            <a:endParaRPr kumimoji="0" lang="ko-KR" altLang="en-US" sz="100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22534" name="Group 22"/>
          <p:cNvGrpSpPr>
            <a:grpSpLocks/>
          </p:cNvGrpSpPr>
          <p:nvPr/>
        </p:nvGrpSpPr>
        <p:grpSpPr bwMode="auto">
          <a:xfrm>
            <a:off x="628650" y="3435350"/>
            <a:ext cx="2160588" cy="862013"/>
            <a:chOff x="215" y="1374"/>
            <a:chExt cx="1361" cy="543"/>
          </a:xfrm>
        </p:grpSpPr>
        <p:sp>
          <p:nvSpPr>
            <p:cNvPr id="73" name="AutoShape 5"/>
            <p:cNvSpPr>
              <a:spLocks noChangeArrowheads="1"/>
            </p:cNvSpPr>
            <p:nvPr/>
          </p:nvSpPr>
          <p:spPr bwMode="auto">
            <a:xfrm>
              <a:off x="260" y="1392"/>
              <a:ext cx="1316" cy="525"/>
            </a:xfrm>
            <a:prstGeom prst="roundRect">
              <a:avLst>
                <a:gd name="adj" fmla="val 43431"/>
              </a:avLst>
            </a:prstGeom>
            <a:solidFill>
              <a:srgbClr val="FFCC99">
                <a:alpha val="85001"/>
              </a:srgbClr>
            </a:solidFill>
            <a:ln w="9525">
              <a:noFill/>
              <a:round/>
              <a:headEnd/>
              <a:tailEnd/>
            </a:ln>
            <a:effectLst>
              <a:outerShdw dist="38100" dir="16200000" algn="ctr" rotWithShape="0">
                <a:srgbClr val="377DC9"/>
              </a:outerShdw>
            </a:effectLst>
          </p:spPr>
          <p:txBody>
            <a:bodyPr wrap="none" anchor="ctr"/>
            <a:lstStyle/>
            <a:p>
              <a:pPr eaLnBrk="0" latinLnBrk="0" hangingPunct="0">
                <a:lnSpc>
                  <a:spcPct val="110000"/>
                </a:lnSpc>
                <a:spcBef>
                  <a:spcPct val="60000"/>
                </a:spcBef>
                <a:buClr>
                  <a:srgbClr val="006600"/>
                </a:buClr>
                <a:buSzPct val="80000"/>
                <a:buFont typeface="Wingdings" pitchFamily="2" charset="2"/>
                <a:buChar char="l"/>
                <a:defRPr/>
              </a:pPr>
              <a:endParaRPr kumimoji="0" lang="ko-KR" altLang="en-US" sz="1800" dirty="0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2546" name="직사각형 75"/>
            <p:cNvSpPr>
              <a:spLocks noChangeArrowheads="1"/>
            </p:cNvSpPr>
            <p:nvPr/>
          </p:nvSpPr>
          <p:spPr bwMode="auto">
            <a:xfrm>
              <a:off x="215" y="1374"/>
              <a:ext cx="1315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latinLnBrk="0" hangingPunct="0">
                <a:lnSpc>
                  <a:spcPct val="110000"/>
                </a:lnSpc>
                <a:spcBef>
                  <a:spcPct val="60000"/>
                </a:spcBef>
                <a:buClr>
                  <a:srgbClr val="006600"/>
                </a:buClr>
                <a:buSzPct val="80000"/>
                <a:buFont typeface="Wingdings" pitchFamily="2" charset="2"/>
                <a:buNone/>
              </a:pPr>
              <a:r>
                <a:rPr kumimoji="0" lang="ko-KR" altLang="en-US" sz="1800">
                  <a:latin typeface="HY견고딕" pitchFamily="18" charset="-127"/>
                  <a:ea typeface="HY견고딕" pitchFamily="18" charset="-127"/>
                </a:rPr>
                <a:t>     개 정 내 용</a:t>
              </a:r>
              <a:r>
                <a:rPr kumimoji="0" lang="ko-KR" altLang="en-US" sz="1800">
                  <a:solidFill>
                    <a:srgbClr val="0070C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</a:p>
          </p:txBody>
        </p:sp>
      </p:grpSp>
      <p:grpSp>
        <p:nvGrpSpPr>
          <p:cNvPr id="22535" name="그룹 20"/>
          <p:cNvGrpSpPr>
            <a:grpSpLocks/>
          </p:cNvGrpSpPr>
          <p:nvPr/>
        </p:nvGrpSpPr>
        <p:grpSpPr bwMode="auto">
          <a:xfrm>
            <a:off x="603250" y="2098675"/>
            <a:ext cx="9297988" cy="1168400"/>
            <a:chOff x="603250" y="2098675"/>
            <a:chExt cx="9297988" cy="1168400"/>
          </a:xfrm>
        </p:grpSpPr>
        <p:grpSp>
          <p:nvGrpSpPr>
            <p:cNvPr id="22541" name="Group 17"/>
            <p:cNvGrpSpPr>
              <a:grpSpLocks/>
            </p:cNvGrpSpPr>
            <p:nvPr/>
          </p:nvGrpSpPr>
          <p:grpSpPr bwMode="auto">
            <a:xfrm>
              <a:off x="603250" y="2098675"/>
              <a:ext cx="2160588" cy="862013"/>
              <a:chOff x="215" y="1374"/>
              <a:chExt cx="1361" cy="543"/>
            </a:xfrm>
          </p:grpSpPr>
          <p:sp>
            <p:nvSpPr>
              <p:cNvPr id="2" name="AutoShape 5"/>
              <p:cNvSpPr>
                <a:spLocks noChangeArrowheads="1"/>
              </p:cNvSpPr>
              <p:nvPr/>
            </p:nvSpPr>
            <p:spPr bwMode="auto">
              <a:xfrm>
                <a:off x="260" y="1392"/>
                <a:ext cx="1316" cy="525"/>
              </a:xfrm>
              <a:prstGeom prst="roundRect">
                <a:avLst>
                  <a:gd name="adj" fmla="val 43431"/>
                </a:avLst>
              </a:prstGeom>
              <a:solidFill>
                <a:srgbClr val="FFCC99">
                  <a:alpha val="85001"/>
                </a:srgbClr>
              </a:solidFill>
              <a:ln w="9525">
                <a:noFill/>
                <a:round/>
                <a:headEnd/>
                <a:tailEnd/>
              </a:ln>
              <a:effectLst>
                <a:outerShdw dist="38100" dir="16200000" algn="ctr" rotWithShape="0">
                  <a:srgbClr val="377DC9"/>
                </a:outerShdw>
              </a:effectLst>
            </p:spPr>
            <p:txBody>
              <a:bodyPr wrap="none" anchor="ctr"/>
              <a:lstStyle/>
              <a:p>
                <a:pPr eaLnBrk="0" latinLnBrk="0" hangingPunct="0">
                  <a:lnSpc>
                    <a:spcPct val="110000"/>
                  </a:lnSpc>
                  <a:spcBef>
                    <a:spcPct val="60000"/>
                  </a:spcBef>
                  <a:buClr>
                    <a:srgbClr val="006600"/>
                  </a:buClr>
                  <a:buSzPct val="80000"/>
                  <a:buFont typeface="Wingdings" pitchFamily="2" charset="2"/>
                  <a:buChar char="l"/>
                  <a:defRPr/>
                </a:pPr>
                <a:endParaRPr kumimoji="0" lang="ko-KR" altLang="en-US" sz="1800" dirty="0"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22544" name="직사각형 75"/>
              <p:cNvSpPr>
                <a:spLocks noChangeArrowheads="1"/>
              </p:cNvSpPr>
              <p:nvPr/>
            </p:nvSpPr>
            <p:spPr bwMode="auto">
              <a:xfrm>
                <a:off x="215" y="1374"/>
                <a:ext cx="1315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latinLnBrk="0" hangingPunct="0">
                  <a:lnSpc>
                    <a:spcPct val="110000"/>
                  </a:lnSpc>
                  <a:spcBef>
                    <a:spcPct val="60000"/>
                  </a:spcBef>
                  <a:buClr>
                    <a:srgbClr val="006600"/>
                  </a:buClr>
                  <a:buSzPct val="80000"/>
                  <a:buFont typeface="Wingdings" pitchFamily="2" charset="2"/>
                  <a:buNone/>
                </a:pPr>
                <a:r>
                  <a:rPr kumimoji="0" lang="ko-KR" altLang="en-US" sz="1800">
                    <a:latin typeface="HY견고딕" pitchFamily="18" charset="-127"/>
                    <a:ea typeface="HY견고딕" pitchFamily="18" charset="-127"/>
                  </a:rPr>
                  <a:t>     개 정 사 유</a:t>
                </a:r>
                <a:r>
                  <a:rPr kumimoji="0" lang="ko-KR" altLang="en-US" sz="1800">
                    <a:solidFill>
                      <a:srgbClr val="0070C0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</a:p>
            </p:txBody>
          </p:sp>
        </p:grpSp>
        <p:sp>
          <p:nvSpPr>
            <p:cNvPr id="22542" name="AutoShape 126"/>
            <p:cNvSpPr>
              <a:spLocks noChangeArrowheads="1"/>
            </p:cNvSpPr>
            <p:nvPr/>
          </p:nvSpPr>
          <p:spPr bwMode="auto">
            <a:xfrm>
              <a:off x="684213" y="2465388"/>
              <a:ext cx="9217025" cy="801687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3175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/>
            <a:p>
              <a:pPr eaLnBrk="0" latinLnBrk="0" hangingPunct="0">
                <a:spcBef>
                  <a:spcPts val="600"/>
                </a:spcBef>
                <a:buClr>
                  <a:srgbClr val="006600"/>
                </a:buClr>
                <a:buSzPct val="80000"/>
                <a:buFont typeface="Wingdings" pitchFamily="2" charset="2"/>
                <a:buNone/>
              </a:pPr>
              <a:endParaRPr kumimoji="0" lang="ko-KR" altLang="en-US" sz="400" dirty="0">
                <a:latin typeface="HY헤드라인M" pitchFamily="18" charset="-127"/>
                <a:ea typeface="HY헤드라인M" pitchFamily="18" charset="-127"/>
                <a:sym typeface="Wingdings" pitchFamily="2" charset="2"/>
              </a:endParaRPr>
            </a:p>
            <a:p>
              <a:pPr eaLnBrk="0" latinLnBrk="0" hangingPunct="0">
                <a:spcBef>
                  <a:spcPts val="600"/>
                </a:spcBef>
                <a:buClr>
                  <a:srgbClr val="006600"/>
                </a:buClr>
                <a:buSzPct val="80000"/>
                <a:buFont typeface="Wingdings" pitchFamily="2" charset="2"/>
                <a:buNone/>
              </a:pPr>
              <a:r>
                <a:rPr kumimoji="0" lang="ko-KR" altLang="en-US" sz="1600" dirty="0">
                  <a:latin typeface="HY헤드라인M" pitchFamily="18" charset="-127"/>
                  <a:ea typeface="HY헤드라인M" pitchFamily="18" charset="-127"/>
                  <a:sym typeface="Wingdings" pitchFamily="2" charset="2"/>
                </a:rPr>
                <a:t> </a:t>
              </a:r>
              <a:r>
                <a:rPr kumimoji="0" lang="ko-KR" altLang="en-US" sz="1600" dirty="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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현행 시행규칙 별표</a:t>
              </a:r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5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에 따른 정체연료유 등 구체적 재활용 방법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[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폐기물중간처리업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(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재활용전문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)]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과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/>
              </a:r>
              <a:br>
                <a:rPr kumimoji="0" lang="en-US" altLang="ko-KR" sz="1500" dirty="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</a:b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   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시행규칙 별표 </a:t>
              </a:r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16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에 따른 재활용신고대상 재활용방법을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통합하여 재활용방법 파악 </a:t>
              </a:r>
              <a:r>
                <a:rPr kumimoji="0" lang="ko-KR" altLang="en-US" sz="1500" b="1" dirty="0" smtClean="0">
                  <a:latin typeface="맑은 고딕" pitchFamily="50" charset="-127"/>
                  <a:ea typeface="맑은 고딕" pitchFamily="50" charset="-127"/>
                  <a:sym typeface="Wingdings" pitchFamily="2" charset="2"/>
                </a:rPr>
                <a:t>편리성 제고</a:t>
              </a:r>
              <a:endParaRPr kumimoji="0" lang="ko-KR" altLang="en-US" sz="150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22536" name="Group 21"/>
          <p:cNvGrpSpPr>
            <a:grpSpLocks/>
          </p:cNvGrpSpPr>
          <p:nvPr/>
        </p:nvGrpSpPr>
        <p:grpSpPr bwMode="auto">
          <a:xfrm>
            <a:off x="701675" y="3800475"/>
            <a:ext cx="9215438" cy="3232150"/>
            <a:chOff x="442" y="2262"/>
            <a:chExt cx="5805" cy="2036"/>
          </a:xfrm>
        </p:grpSpPr>
        <p:sp>
          <p:nvSpPr>
            <p:cNvPr id="22537" name="Rectangle 3"/>
            <p:cNvSpPr>
              <a:spLocks noChangeArrowheads="1"/>
            </p:cNvSpPr>
            <p:nvPr/>
          </p:nvSpPr>
          <p:spPr bwMode="auto">
            <a:xfrm>
              <a:off x="442" y="2482"/>
              <a:ext cx="2158" cy="1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4410" tIns="47960" rIns="94410" bIns="47960" anchor="ctr">
              <a:spAutoFit/>
            </a:bodyPr>
            <a:lstStyle/>
            <a:p>
              <a:pPr defTabSz="958850"/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>O 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재활용 용도 또는 방법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제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13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조의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2)</a:t>
              </a:r>
            </a:p>
            <a:p>
              <a:pPr defTabSz="958850"/>
              <a:endParaRPr kumimoji="0" lang="en-US" altLang="ko-KR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 가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.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재활용촉진법 제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2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조제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9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호에 따른 </a:t>
              </a:r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    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제조</a:t>
              </a:r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>,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산업표준화법 에 따라 인증</a:t>
              </a:r>
            </a:p>
            <a:p>
              <a:pPr defTabSz="958850"/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     받은 제품 </a:t>
              </a:r>
              <a:r>
                <a:rPr kumimoji="0" lang="ko-KR" altLang="en-US" sz="1500" dirty="0" err="1">
                  <a:latin typeface="맑은 고딕" pitchFamily="50" charset="-127"/>
                  <a:ea typeface="맑은 고딕" pitchFamily="50" charset="-127"/>
                </a:rPr>
                <a:t>제조등</a:t>
              </a:r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나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.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그 밖의 </a:t>
              </a:r>
              <a:r>
                <a:rPr kumimoji="0" lang="ko-KR" altLang="en-US" sz="1500" dirty="0" err="1">
                  <a:latin typeface="맑은 고딕" pitchFamily="50" charset="-127"/>
                  <a:ea typeface="맑은 고딕" pitchFamily="50" charset="-127"/>
                </a:rPr>
                <a:t>환경부령으로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 정하는</a:t>
              </a:r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 기준에 따른 재활용</a:t>
              </a:r>
              <a:r>
                <a:rPr kumimoji="0" lang="en-US" altLang="ko-KR" sz="1300" dirty="0"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kumimoji="0" lang="ko-KR" altLang="en-US" sz="1300" dirty="0">
                  <a:latin typeface="맑은 고딕" pitchFamily="50" charset="-127"/>
                  <a:ea typeface="맑은 고딕" pitchFamily="50" charset="-127"/>
                </a:rPr>
                <a:t>제</a:t>
              </a:r>
              <a:r>
                <a:rPr kumimoji="0" lang="en-US" altLang="ko-KR" sz="1300" dirty="0">
                  <a:latin typeface="맑은 고딕" pitchFamily="50" charset="-127"/>
                  <a:ea typeface="맑은 고딕" pitchFamily="50" charset="-127"/>
                </a:rPr>
                <a:t>1</a:t>
              </a:r>
              <a:r>
                <a:rPr kumimoji="0" lang="ko-KR" altLang="en-US" sz="1300" dirty="0" err="1">
                  <a:latin typeface="맑은 고딕" pitchFamily="50" charset="-127"/>
                  <a:ea typeface="맑은 고딕" pitchFamily="50" charset="-127"/>
                </a:rPr>
                <a:t>항제</a:t>
              </a:r>
              <a:r>
                <a:rPr kumimoji="0" lang="en-US" altLang="ko-KR" sz="1300" dirty="0">
                  <a:latin typeface="맑은 고딕" pitchFamily="50" charset="-127"/>
                  <a:ea typeface="맑은 고딕" pitchFamily="50" charset="-127"/>
                </a:rPr>
                <a:t>6</a:t>
              </a:r>
              <a:r>
                <a:rPr kumimoji="0" lang="ko-KR" altLang="en-US" sz="1300" dirty="0">
                  <a:latin typeface="맑은 고딕" pitchFamily="50" charset="-127"/>
                  <a:ea typeface="맑은 고딕" pitchFamily="50" charset="-127"/>
                </a:rPr>
                <a:t>호</a:t>
              </a:r>
              <a:r>
                <a:rPr kumimoji="0" lang="en-US" altLang="ko-KR" sz="1300" dirty="0">
                  <a:latin typeface="맑은 고딕" pitchFamily="50" charset="-127"/>
                  <a:ea typeface="맑은 고딕" pitchFamily="50" charset="-127"/>
                </a:rPr>
                <a:t>)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및</a:t>
              </a:r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    </a:t>
              </a:r>
              <a:r>
                <a:rPr kumimoji="0" lang="ko-KR" altLang="en-US" sz="1500" dirty="0" err="1">
                  <a:latin typeface="맑은 고딕" pitchFamily="50" charset="-127"/>
                  <a:ea typeface="맑은 고딕" pitchFamily="50" charset="-127"/>
                </a:rPr>
                <a:t>환경부령으로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 정하는 재활용의 </a:t>
              </a:r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   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폐기물의 종류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구체적인 재활용</a:t>
              </a:r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 방법</a:t>
              </a:r>
              <a:r>
                <a:rPr kumimoji="0" lang="en-US" altLang="ko-KR" sz="1600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kumimoji="0" lang="en-US" altLang="ko-KR" sz="1300" dirty="0"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kumimoji="0" lang="ko-KR" altLang="en-US" sz="1300" dirty="0">
                  <a:latin typeface="맑은 고딕" pitchFamily="50" charset="-127"/>
                  <a:ea typeface="맑은 고딕" pitchFamily="50" charset="-127"/>
                </a:rPr>
                <a:t>제</a:t>
              </a:r>
              <a:r>
                <a:rPr kumimoji="0" lang="en-US" altLang="ko-KR" sz="1300" dirty="0">
                  <a:latin typeface="맑은 고딕" pitchFamily="50" charset="-127"/>
                  <a:ea typeface="맑은 고딕" pitchFamily="50" charset="-127"/>
                </a:rPr>
                <a:t>2</a:t>
              </a:r>
              <a:r>
                <a:rPr kumimoji="0" lang="ko-KR" altLang="en-US" sz="1300" dirty="0">
                  <a:latin typeface="맑은 고딕" pitchFamily="50" charset="-127"/>
                  <a:ea typeface="맑은 고딕" pitchFamily="50" charset="-127"/>
                </a:rPr>
                <a:t>항</a:t>
              </a:r>
              <a:r>
                <a:rPr kumimoji="0" lang="en-US" altLang="ko-KR" sz="1300" dirty="0">
                  <a:latin typeface="맑은 고딕" pitchFamily="50" charset="-127"/>
                  <a:ea typeface="맑은 고딕" pitchFamily="50" charset="-127"/>
                </a:rPr>
                <a:t>) </a:t>
              </a:r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/>
              </a:r>
              <a:b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</a:br>
              <a:endParaRPr kumimoji="0" lang="ko-KR" altLang="en-US" sz="15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2538" name="Rectangle 2"/>
            <p:cNvSpPr>
              <a:spLocks noChangeArrowheads="1"/>
            </p:cNvSpPr>
            <p:nvPr/>
          </p:nvSpPr>
          <p:spPr bwMode="auto">
            <a:xfrm>
              <a:off x="2602" y="2347"/>
              <a:ext cx="3645" cy="1951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4410" tIns="47960" rIns="94410" bIns="47960" anchor="ctr">
              <a:spAutoFit/>
            </a:bodyPr>
            <a:lstStyle/>
            <a:p>
              <a:pPr defTabSz="958850"/>
              <a:endParaRPr kumimoji="0" lang="en-US" altLang="ko-KR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 smtClean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가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.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재활용촉진법 시행규칙 별표 </a:t>
              </a:r>
              <a:r>
                <a:rPr kumimoji="0" lang="en-US" altLang="ko-KR" sz="1500" dirty="0" smtClean="0">
                  <a:latin typeface="맑은 고딕" pitchFamily="50" charset="-127"/>
                  <a:ea typeface="맑은 고딕" pitchFamily="50" charset="-127"/>
                </a:rPr>
                <a:t>1 </a:t>
              </a:r>
              <a:r>
                <a:rPr kumimoji="0" lang="ko-KR" altLang="en-US" sz="1500" dirty="0" smtClean="0">
                  <a:latin typeface="맑은 고딕" pitchFamily="50" charset="-127"/>
                  <a:ea typeface="맑은 고딕" pitchFamily="50" charset="-127"/>
                </a:rPr>
                <a:t>제</a:t>
              </a:r>
              <a:r>
                <a:rPr kumimoji="0" lang="en-US" altLang="ko-KR" sz="1500" dirty="0" smtClean="0">
                  <a:latin typeface="맑은 고딕" pitchFamily="50" charset="-127"/>
                  <a:ea typeface="맑은 고딕" pitchFamily="50" charset="-127"/>
                </a:rPr>
                <a:t>3</a:t>
              </a:r>
              <a:r>
                <a:rPr kumimoji="0" lang="ko-KR" altLang="en-US" sz="1500" dirty="0" smtClean="0">
                  <a:latin typeface="맑은 고딕" pitchFamily="50" charset="-127"/>
                  <a:ea typeface="맑은 고딕" pitchFamily="50" charset="-127"/>
                </a:rPr>
                <a:t>호부터 제</a:t>
              </a:r>
              <a:r>
                <a:rPr kumimoji="0" lang="en-US" altLang="ko-KR" sz="1500" dirty="0" smtClean="0">
                  <a:latin typeface="맑은 고딕" pitchFamily="50" charset="-127"/>
                  <a:ea typeface="맑은 고딕" pitchFamily="50" charset="-127"/>
                </a:rPr>
                <a:t>7</a:t>
              </a:r>
              <a:r>
                <a:rPr kumimoji="0" lang="ko-KR" altLang="en-US" sz="1500" dirty="0" smtClean="0">
                  <a:latin typeface="맑은 고딕" pitchFamily="50" charset="-127"/>
                  <a:ea typeface="맑은 고딕" pitchFamily="50" charset="-127"/>
                </a:rPr>
                <a:t>호</a:t>
              </a:r>
              <a:r>
                <a:rPr kumimoji="0" lang="en-US" altLang="ko-KR" sz="1500" dirty="0" smtClean="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kumimoji="0" lang="ko-KR" altLang="en-US" sz="1500" dirty="0" smtClean="0">
                  <a:latin typeface="맑은 고딕" pitchFamily="50" charset="-127"/>
                  <a:ea typeface="맑은 고딕" pitchFamily="50" charset="-127"/>
                </a:rPr>
                <a:t>제</a:t>
              </a:r>
              <a:r>
                <a:rPr kumimoji="0" lang="en-US" altLang="ko-KR" sz="1500" dirty="0" smtClean="0">
                  <a:latin typeface="맑은 고딕" pitchFamily="50" charset="-127"/>
                  <a:ea typeface="맑은 고딕" pitchFamily="50" charset="-127"/>
                </a:rPr>
                <a:t>9</a:t>
              </a:r>
              <a:r>
                <a:rPr kumimoji="0" lang="ko-KR" altLang="en-US" sz="1500" dirty="0" smtClean="0">
                  <a:latin typeface="맑은 고딕" pitchFamily="50" charset="-127"/>
                  <a:ea typeface="맑은 고딕" pitchFamily="50" charset="-127"/>
                </a:rPr>
                <a:t>호 및</a:t>
              </a:r>
              <a:endParaRPr kumimoji="0" lang="en-US" altLang="ko-KR" sz="1500" dirty="0" smtClean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 smtClean="0">
                  <a:latin typeface="맑은 고딕" pitchFamily="50" charset="-127"/>
                  <a:ea typeface="맑은 고딕" pitchFamily="50" charset="-127"/>
                </a:rPr>
                <a:t>     </a:t>
              </a:r>
              <a:r>
                <a:rPr kumimoji="0" lang="ko-KR" altLang="en-US" sz="1500" dirty="0" smtClean="0">
                  <a:latin typeface="맑은 고딕" pitchFamily="50" charset="-127"/>
                  <a:ea typeface="맑은 고딕" pitchFamily="50" charset="-127"/>
                </a:rPr>
                <a:t>제</a:t>
              </a:r>
              <a:r>
                <a:rPr kumimoji="0" lang="en-US" altLang="ko-KR" sz="1500" dirty="0" smtClean="0">
                  <a:latin typeface="맑은 고딕" pitchFamily="50" charset="-127"/>
                  <a:ea typeface="맑은 고딕" pitchFamily="50" charset="-127"/>
                </a:rPr>
                <a:t>11</a:t>
              </a:r>
              <a:r>
                <a:rPr kumimoji="0" lang="ko-KR" altLang="en-US" sz="1500" dirty="0" smtClean="0">
                  <a:latin typeface="맑은 고딕" pitchFamily="50" charset="-127"/>
                  <a:ea typeface="맑은 고딕" pitchFamily="50" charset="-127"/>
                </a:rPr>
                <a:t>호에 따른 재활용제품</a:t>
              </a:r>
              <a:endParaRPr kumimoji="0" lang="en-US" altLang="ko-KR" sz="1500" dirty="0" smtClean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500" dirty="0" smtClean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lang="en-US" altLang="ko-KR" sz="1500" dirty="0" smtClean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ko-KR" altLang="en-US" sz="1500" dirty="0" smtClean="0">
                  <a:latin typeface="맑은 고딕" pitchFamily="50" charset="-127"/>
                  <a:ea typeface="맑은 고딕" pitchFamily="50" charset="-127"/>
                </a:rPr>
                <a:t>나</a:t>
              </a:r>
              <a:r>
                <a:rPr lang="en-US" altLang="ko-KR" sz="1500" dirty="0" smtClean="0">
                  <a:latin typeface="맑은 고딕" pitchFamily="50" charset="-127"/>
                  <a:ea typeface="맑은 고딕" pitchFamily="50" charset="-127"/>
                </a:rPr>
                <a:t>. </a:t>
              </a:r>
              <a:r>
                <a:rPr lang="ko-KR" altLang="en-US" sz="1500" dirty="0" smtClean="0">
                  <a:latin typeface="맑은 고딕" pitchFamily="50" charset="-127"/>
                  <a:ea typeface="맑은 고딕" pitchFamily="50" charset="-127"/>
                </a:rPr>
                <a:t>환경기술개발 및 지원에 관한 법률에 따라 환경표지 인증을       </a:t>
              </a:r>
              <a:endParaRPr lang="en-US" altLang="ko-KR" sz="1500" dirty="0" smtClean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lang="en-US" altLang="ko-KR" sz="1500" dirty="0" smtClean="0">
                  <a:latin typeface="맑은 고딕" pitchFamily="50" charset="-127"/>
                  <a:ea typeface="맑은 고딕" pitchFamily="50" charset="-127"/>
                </a:rPr>
                <a:t>     </a:t>
              </a:r>
              <a:r>
                <a:rPr lang="ko-KR" altLang="en-US" sz="1500" dirty="0" smtClean="0">
                  <a:latin typeface="맑은 고딕" pitchFamily="50" charset="-127"/>
                  <a:ea typeface="맑은 고딕" pitchFamily="50" charset="-127"/>
                </a:rPr>
                <a:t>받은 재활용 제품</a:t>
              </a:r>
              <a:endParaRPr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ko-KR" altLang="en-US" sz="1500" dirty="0" smtClean="0">
                  <a:latin typeface="맑은 고딕" pitchFamily="50" charset="-127"/>
                  <a:ea typeface="맑은 고딕" pitchFamily="50" charset="-127"/>
                </a:rPr>
                <a:t>다</a:t>
              </a:r>
              <a:r>
                <a:rPr lang="en-US" altLang="ko-KR" sz="1500" dirty="0" smtClean="0">
                  <a:latin typeface="맑은 고딕" pitchFamily="50" charset="-127"/>
                  <a:ea typeface="맑은 고딕" pitchFamily="50" charset="-127"/>
                </a:rPr>
                <a:t>. 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현행 시행규칙 </a:t>
              </a:r>
              <a:r>
                <a:rPr lang="ko-KR" altLang="en-US" sz="1500" b="1" dirty="0">
                  <a:latin typeface="맑은 고딕" pitchFamily="50" charset="-127"/>
                  <a:ea typeface="맑은 고딕" pitchFamily="50" charset="-127"/>
                </a:rPr>
                <a:t>별표 </a:t>
              </a:r>
              <a:r>
                <a:rPr lang="en-US" altLang="ko-KR" sz="1500" b="1" dirty="0">
                  <a:latin typeface="맑은 고딕" pitchFamily="50" charset="-127"/>
                  <a:ea typeface="맑은 고딕" pitchFamily="50" charset="-127"/>
                </a:rPr>
                <a:t>16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에서 규정한 재활용 용도 및 방법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, </a:t>
              </a:r>
            </a:p>
            <a:p>
              <a:pPr defTabSz="958850"/>
              <a:r>
                <a:rPr lang="en-US" altLang="ko-KR" sz="1500" b="1" dirty="0">
                  <a:latin typeface="맑은 고딕" pitchFamily="50" charset="-127"/>
                  <a:ea typeface="맑은 고딕" pitchFamily="50" charset="-127"/>
                </a:rPr>
                <a:t>     </a:t>
              </a:r>
              <a:r>
                <a:rPr lang="ko-KR" altLang="en-US" sz="1500" b="1" dirty="0">
                  <a:latin typeface="맑은 고딕" pitchFamily="50" charset="-127"/>
                  <a:ea typeface="맑은 고딕" pitchFamily="50" charset="-127"/>
                </a:rPr>
                <a:t>별표 </a:t>
              </a:r>
              <a:r>
                <a:rPr lang="en-US" altLang="ko-KR" sz="1500" b="1" dirty="0">
                  <a:latin typeface="맑은 고딕" pitchFamily="50" charset="-127"/>
                  <a:ea typeface="맑은 고딕" pitchFamily="50" charset="-127"/>
                </a:rPr>
                <a:t>5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에 규정된 폐기물 중간처리업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재활용전문</a:t>
              </a:r>
              <a:r>
                <a:rPr lang="en-US" altLang="ko-KR" sz="1500" dirty="0">
                  <a:latin typeface="맑은 고딕" pitchFamily="50" charset="-127"/>
                  <a:ea typeface="맑은 고딕" pitchFamily="50" charset="-127"/>
                </a:rPr>
                <a:t>)</a:t>
              </a:r>
              <a:r>
                <a:rPr lang="ko-KR" altLang="en-US" sz="1500" dirty="0">
                  <a:latin typeface="맑은 고딕" pitchFamily="50" charset="-127"/>
                  <a:ea typeface="맑은 고딕" pitchFamily="50" charset="-127"/>
                </a:rPr>
                <a:t>을 통합 규정</a:t>
              </a:r>
            </a:p>
            <a:p>
              <a:pPr defTabSz="958850"/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    * 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정제연료유의 기준</a:t>
              </a:r>
              <a:r>
                <a:rPr kumimoji="0" lang="en-US" altLang="ko-KR" sz="1500" dirty="0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시멘트 </a:t>
              </a:r>
              <a:r>
                <a:rPr kumimoji="0" lang="ko-KR" altLang="en-US" sz="1500" dirty="0" err="1">
                  <a:latin typeface="맑은 고딕" pitchFamily="50" charset="-127"/>
                  <a:ea typeface="맑은 고딕" pitchFamily="50" charset="-127"/>
                </a:rPr>
                <a:t>소성로에서의</a:t>
              </a:r>
              <a:r>
                <a:rPr kumimoji="0" lang="ko-KR" altLang="en-US" sz="1500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kumimoji="0" lang="ko-KR" altLang="en-US" sz="1500" b="1" dirty="0" err="1">
                  <a:latin typeface="맑은 고딕" pitchFamily="50" charset="-127"/>
                  <a:ea typeface="맑은 고딕" pitchFamily="50" charset="-127"/>
                </a:rPr>
                <a:t>부원료나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 연료로</a:t>
              </a:r>
              <a:endParaRPr kumimoji="0" lang="en-US" altLang="ko-KR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r>
                <a:rPr kumimoji="0" lang="en-US" altLang="ko-KR" sz="1500" b="1" dirty="0">
                  <a:latin typeface="맑은 고딕" pitchFamily="50" charset="-127"/>
                  <a:ea typeface="맑은 고딕" pitchFamily="50" charset="-127"/>
                </a:rPr>
                <a:t>      </a:t>
              </a:r>
              <a:r>
                <a:rPr kumimoji="0" lang="ko-KR" altLang="en-US" sz="1500" b="1" dirty="0">
                  <a:latin typeface="맑은 고딕" pitchFamily="50" charset="-127"/>
                  <a:ea typeface="맑은 고딕" pitchFamily="50" charset="-127"/>
                </a:rPr>
                <a:t> 사용하는 폐기물의 중금속 함유기준 등</a:t>
              </a:r>
              <a:endParaRPr kumimoji="0" lang="en-US" altLang="ko-KR" sz="1500" b="1" dirty="0">
                <a:latin typeface="맑은 고딕" pitchFamily="50" charset="-127"/>
                <a:ea typeface="맑은 고딕" pitchFamily="50" charset="-127"/>
              </a:endParaRPr>
            </a:p>
            <a:p>
              <a:pPr defTabSz="958850"/>
              <a:endParaRPr kumimoji="0" lang="en-US" altLang="ko-KR" sz="15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2539" name="Rectangle 18"/>
            <p:cNvSpPr>
              <a:spLocks noChangeArrowheads="1"/>
            </p:cNvSpPr>
            <p:nvPr/>
          </p:nvSpPr>
          <p:spPr bwMode="gray">
            <a:xfrm>
              <a:off x="2602" y="2262"/>
              <a:ext cx="3645" cy="216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5921" tIns="47960" rIns="95921" bIns="47960">
              <a:spAutoFit/>
            </a:bodyPr>
            <a:lstStyle/>
            <a:p>
              <a:pPr algn="ctr" defTabSz="958850"/>
              <a:r>
                <a:rPr kumimoji="0" lang="ko-KR" altLang="en-US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시  행  규  칙 </a:t>
              </a:r>
              <a:r>
                <a:rPr kumimoji="0" lang="en-US" altLang="ko-KR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kumimoji="0" lang="ko-KR" altLang="en-US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안</a:t>
              </a:r>
              <a:r>
                <a:rPr kumimoji="0" lang="en-US" altLang="ko-KR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)</a:t>
              </a:r>
              <a:endParaRPr kumimoji="0" lang="ko-KR" altLang="en-US" sz="1600" b="1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2540" name="Rectangle 17"/>
            <p:cNvSpPr>
              <a:spLocks noChangeArrowheads="1"/>
            </p:cNvSpPr>
            <p:nvPr/>
          </p:nvSpPr>
          <p:spPr bwMode="gray">
            <a:xfrm>
              <a:off x="442" y="2262"/>
              <a:ext cx="2160" cy="216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5921" tIns="47960" rIns="95921" bIns="47960">
              <a:spAutoFit/>
            </a:bodyPr>
            <a:lstStyle/>
            <a:p>
              <a:pPr algn="ctr" defTabSz="958850"/>
              <a:r>
                <a:rPr kumimoji="0" lang="ko-KR" altLang="en-US" sz="1600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개 정 법  률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중앙">
  <a:themeElements>
    <a:clrScheme name="중앙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중앙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중앙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4036</TotalTime>
  <Words>1970</Words>
  <Application>Microsoft Office PowerPoint</Application>
  <PresentationFormat>사용자 지정</PresentationFormat>
  <Paragraphs>459</Paragraphs>
  <Slides>20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1" baseType="lpstr">
      <vt:lpstr>중앙</vt:lpstr>
      <vt:lpstr>폐기물관리법령 개정방향 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폐기물관리법 해설 </dc:title>
  <dc:creator> </dc:creator>
  <cp:lastModifiedBy>Hooah</cp:lastModifiedBy>
  <cp:revision>611</cp:revision>
  <dcterms:created xsi:type="dcterms:W3CDTF">2008-08-19T05:49:54Z</dcterms:created>
  <dcterms:modified xsi:type="dcterms:W3CDTF">2011-04-28T11:14:50Z</dcterms:modified>
</cp:coreProperties>
</file>